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61"/>
  </p:notesMasterIdLst>
  <p:sldIdLst>
    <p:sldId id="326" r:id="rId2"/>
    <p:sldId id="342" r:id="rId3"/>
    <p:sldId id="372" r:id="rId4"/>
    <p:sldId id="257" r:id="rId5"/>
    <p:sldId id="301" r:id="rId6"/>
    <p:sldId id="303" r:id="rId7"/>
    <p:sldId id="262" r:id="rId8"/>
    <p:sldId id="263" r:id="rId9"/>
    <p:sldId id="267" r:id="rId10"/>
    <p:sldId id="268" r:id="rId11"/>
    <p:sldId id="269" r:id="rId12"/>
    <p:sldId id="270" r:id="rId13"/>
    <p:sldId id="304" r:id="rId14"/>
    <p:sldId id="305" r:id="rId15"/>
    <p:sldId id="306" r:id="rId16"/>
    <p:sldId id="307" r:id="rId17"/>
    <p:sldId id="308" r:id="rId18"/>
    <p:sldId id="312" r:id="rId19"/>
    <p:sldId id="309" r:id="rId20"/>
    <p:sldId id="310" r:id="rId21"/>
    <p:sldId id="313" r:id="rId22"/>
    <p:sldId id="271" r:id="rId23"/>
    <p:sldId id="272" r:id="rId24"/>
    <p:sldId id="274" r:id="rId25"/>
    <p:sldId id="275" r:id="rId26"/>
    <p:sldId id="276" r:id="rId27"/>
    <p:sldId id="315" r:id="rId28"/>
    <p:sldId id="277" r:id="rId29"/>
    <p:sldId id="278" r:id="rId30"/>
    <p:sldId id="279" r:id="rId31"/>
    <p:sldId id="280" r:id="rId32"/>
    <p:sldId id="281" r:id="rId33"/>
    <p:sldId id="282" r:id="rId34"/>
    <p:sldId id="283" r:id="rId35"/>
    <p:sldId id="284" r:id="rId36"/>
    <p:sldId id="285" r:id="rId37"/>
    <p:sldId id="286" r:id="rId38"/>
    <p:sldId id="287" r:id="rId39"/>
    <p:sldId id="374" r:id="rId40"/>
    <p:sldId id="375" r:id="rId41"/>
    <p:sldId id="376" r:id="rId42"/>
    <p:sldId id="377" r:id="rId43"/>
    <p:sldId id="378" r:id="rId44"/>
    <p:sldId id="289" r:id="rId45"/>
    <p:sldId id="379" r:id="rId46"/>
    <p:sldId id="380" r:id="rId47"/>
    <p:sldId id="381" r:id="rId48"/>
    <p:sldId id="382" r:id="rId49"/>
    <p:sldId id="383" r:id="rId50"/>
    <p:sldId id="384" r:id="rId51"/>
    <p:sldId id="385" r:id="rId52"/>
    <p:sldId id="388" r:id="rId53"/>
    <p:sldId id="389" r:id="rId54"/>
    <p:sldId id="391" r:id="rId55"/>
    <p:sldId id="392" r:id="rId56"/>
    <p:sldId id="393" r:id="rId57"/>
    <p:sldId id="394" r:id="rId58"/>
    <p:sldId id="324" r:id="rId59"/>
    <p:sldId id="325" r:id="rId6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96" userDrawn="1">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29845"/>
    <a:srgbClr val="1C9C4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78505" autoAdjust="0"/>
  </p:normalViewPr>
  <p:slideViewPr>
    <p:cSldViewPr snapToGrid="0">
      <p:cViewPr varScale="1">
        <p:scale>
          <a:sx n="56" d="100"/>
          <a:sy n="56" d="100"/>
        </p:scale>
        <p:origin x="1296" y="66"/>
      </p:cViewPr>
      <p:guideLst>
        <p:guide orient="horz" pos="2296"/>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90001" cy="90001"/>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MX"/>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6828407-5B2B-4FAB-A6B7-C25CDD6C603C}" type="datetimeFigureOut">
              <a:rPr lang="es-MX" smtClean="0"/>
              <a:t>23/08/2025</a:t>
            </a:fld>
            <a:endParaRPr lang="es-MX"/>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MX"/>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MX"/>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4C20A80-18D8-47F9-91F8-4B48DCDB4711}" type="slidenum">
              <a:rPr lang="es-MX" smtClean="0"/>
              <a:t>‹Nº›</a:t>
            </a:fld>
            <a:endParaRPr lang="es-MX"/>
          </a:p>
        </p:txBody>
      </p:sp>
    </p:spTree>
    <p:extLst>
      <p:ext uri="{BB962C8B-B14F-4D97-AF65-F5344CB8AC3E}">
        <p14:creationId xmlns:p14="http://schemas.microsoft.com/office/powerpoint/2010/main" val="40493599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www.seriadas.sld.cu/" TargetMode="External"/><Relationship Id="rId2" Type="http://schemas.openxmlformats.org/officeDocument/2006/relationships/slide" Target="../slides/slide28.xml"/><Relationship Id="rId1" Type="http://schemas.openxmlformats.org/officeDocument/2006/relationships/notesMaster" Target="../notesMasters/notesMaster1.xml"/><Relationship Id="rId4" Type="http://schemas.openxmlformats.org/officeDocument/2006/relationships/hyperlink" Target="http://ecimed.sld.cu/" TargetMode="Externa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Marcador de imagen de diapositiva 1">
            <a:extLst>
              <a:ext uri="{FF2B5EF4-FFF2-40B4-BE49-F238E27FC236}">
                <a16:creationId xmlns:a16="http://schemas.microsoft.com/office/drawing/2014/main" id="{4BF7323C-155F-492B-AD9B-71321FC4DD2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7" name="Marcador de notas 2">
            <a:extLst>
              <a:ext uri="{FF2B5EF4-FFF2-40B4-BE49-F238E27FC236}">
                <a16:creationId xmlns:a16="http://schemas.microsoft.com/office/drawing/2014/main" id="{2CC47370-253B-43B7-9286-27180F453F5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CU" altLang="es-CU" sz="1000" dirty="0"/>
          </a:p>
        </p:txBody>
      </p:sp>
      <p:sp>
        <p:nvSpPr>
          <p:cNvPr id="11268" name="Marcador de número de diapositiva 3">
            <a:extLst>
              <a:ext uri="{FF2B5EF4-FFF2-40B4-BE49-F238E27FC236}">
                <a16:creationId xmlns:a16="http://schemas.microsoft.com/office/drawing/2014/main" id="{788D5674-200C-4D1D-A332-BC44D88107D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4D33D4E6-3A34-4F39-A577-B556E5273FA7}" type="slidenum">
              <a:rPr lang="es-ES" altLang="es-CU" smtClean="0">
                <a:latin typeface="Arial" panose="020B0604020202020204" pitchFamily="34" charset="0"/>
                <a:cs typeface="Arial" panose="020B0604020202020204" pitchFamily="34" charset="0"/>
              </a:rPr>
              <a:pPr fontAlgn="base">
                <a:spcBef>
                  <a:spcPct val="0"/>
                </a:spcBef>
                <a:spcAft>
                  <a:spcPct val="0"/>
                </a:spcAft>
              </a:pPr>
              <a:t>2</a:t>
            </a:fld>
            <a:endParaRPr lang="es-ES" altLang="es-CU">
              <a:latin typeface="Arial" panose="020B0604020202020204" pitchFamily="34" charset="0"/>
              <a:cs typeface="Arial" panose="020B060402020202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171450" indent="-171450">
              <a:buFontTx/>
              <a:buChar char="-"/>
            </a:pPr>
            <a:r>
              <a:rPr lang="es-ES" dirty="0"/>
              <a:t>Servicio de bibliografía: Es un servicio de información que se ocupa de la confección de índices bibliográficos a partir de una solicitud de usuario. La respuesta constará de un listado con 25 citas bibliográficas accesibles a texto completo, que responden a uno o varios temas.</a:t>
            </a:r>
          </a:p>
          <a:p>
            <a:pPr marL="171450" indent="-171450">
              <a:buFontTx/>
              <a:buChar char="-"/>
            </a:pPr>
            <a:r>
              <a:rPr lang="es-ES" dirty="0"/>
              <a:t>Capacitación Información esencial de los cursos de posgrado que se imparten en el SNS de Cuba http://directoriocursos.sld.cu/index.php?P=RequestAccount</a:t>
            </a:r>
          </a:p>
          <a:p>
            <a:pPr marL="171450" indent="-171450">
              <a:buFontTx/>
              <a:buChar char="-"/>
            </a:pPr>
            <a:r>
              <a:rPr lang="es-ES" dirty="0"/>
              <a:t>Boletines de salud Brinda a todas las instituciones de Salud, el servicio “Boletines” https://boletines.sld.cu/ </a:t>
            </a:r>
          </a:p>
          <a:p>
            <a:pPr marL="171450" indent="-171450">
              <a:buFontTx/>
              <a:buChar char="-"/>
            </a:pPr>
            <a:r>
              <a:rPr lang="es-ES" dirty="0"/>
              <a:t>Monitoreo y evaluación de recursos de información y sitios webs, atendiendo a criterios y procedimientos de calidad. http://www.bvscuba.sld.cu/contacto/</a:t>
            </a:r>
          </a:p>
          <a:p>
            <a:pPr marL="171450" indent="-171450">
              <a:buFontTx/>
              <a:buChar char="-"/>
            </a:pPr>
            <a:r>
              <a:rPr lang="es-ES" dirty="0"/>
              <a:t>CENCOMED brinda  servicios que facilitan la promoción y gestión de eventos científicos http://www.cencomed.sld.cu/infofooter_mail/7?p_path=node</a:t>
            </a:r>
          </a:p>
          <a:p>
            <a:pPr marL="171450" indent="-171450">
              <a:buFontTx/>
              <a:buChar char="-"/>
            </a:pPr>
            <a:r>
              <a:rPr lang="es-ES" dirty="0"/>
              <a:t>Referencia Virtual Garantiza la asistencia en línea para satisfacer las necesidades de información de los usuarios de la red Infomed, http://www.bvscuba.sld.cu/contacto/</a:t>
            </a:r>
          </a:p>
          <a:p>
            <a:pPr marL="171450" indent="-171450">
              <a:buFontTx/>
              <a:buChar char="-"/>
            </a:pPr>
            <a:r>
              <a:rPr lang="es-ES" dirty="0"/>
              <a:t>SCAD Este servicio es parte integral del programa de cooperación técnica de BIREME para fortalecer y ampliar el acceso a la información http://www.bmns.sld.cu/servicio-conmutado-de-acceso-al-documento</a:t>
            </a:r>
          </a:p>
          <a:p>
            <a:pPr marL="171450" indent="-171450">
              <a:buFontTx/>
              <a:buChar char="-"/>
            </a:pPr>
            <a:endParaRPr lang="es-ES" dirty="0"/>
          </a:p>
          <a:p>
            <a:pPr marL="171450" indent="-171450">
              <a:buFontTx/>
              <a:buChar char="-"/>
            </a:pPr>
            <a:endParaRPr lang="es-ES" dirty="0"/>
          </a:p>
          <a:p>
            <a:pPr marL="171450" indent="-171450">
              <a:buFontTx/>
              <a:buChar char="-"/>
            </a:pPr>
            <a:endParaRPr lang="es-MX" dirty="0"/>
          </a:p>
        </p:txBody>
      </p:sp>
      <p:sp>
        <p:nvSpPr>
          <p:cNvPr id="4" name="Marcador de número de diapositiva 3"/>
          <p:cNvSpPr>
            <a:spLocks noGrp="1"/>
          </p:cNvSpPr>
          <p:nvPr>
            <p:ph type="sldNum" sz="quarter" idx="5"/>
          </p:nvPr>
        </p:nvSpPr>
        <p:spPr/>
        <p:txBody>
          <a:bodyPr/>
          <a:lstStyle/>
          <a:p>
            <a:fld id="{B4C20A80-18D8-47F9-91F8-4B48DCDB4711}" type="slidenum">
              <a:rPr lang="es-MX" smtClean="0"/>
              <a:t>11</a:t>
            </a:fld>
            <a:endParaRPr lang="es-MX"/>
          </a:p>
        </p:txBody>
      </p:sp>
    </p:spTree>
    <p:extLst>
      <p:ext uri="{BB962C8B-B14F-4D97-AF65-F5344CB8AC3E}">
        <p14:creationId xmlns:p14="http://schemas.microsoft.com/office/powerpoint/2010/main" val="35599583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171450" indent="-171450">
              <a:buFontTx/>
              <a:buChar char="-"/>
            </a:pPr>
            <a:r>
              <a:rPr lang="es-MX" dirty="0"/>
              <a:t>Áreas especializadas bases de datos especializadas por diferentes temas de salud (13  áreas)</a:t>
            </a:r>
          </a:p>
          <a:p>
            <a:pPr marL="171450" indent="-171450">
              <a:buFontTx/>
              <a:buChar char="-"/>
            </a:pPr>
            <a:r>
              <a:rPr lang="es-ES" dirty="0"/>
              <a:t>Bases de Datos Especializadas son </a:t>
            </a:r>
            <a:r>
              <a:rPr lang="es-ES" b="1" dirty="0"/>
              <a:t>sistemas organizados que almacenan, gestionan y proporcionan acceso a información científica y académica enfocada en áreas específicas del conocimiento</a:t>
            </a:r>
            <a:endParaRPr lang="es-MX" dirty="0"/>
          </a:p>
        </p:txBody>
      </p:sp>
      <p:sp>
        <p:nvSpPr>
          <p:cNvPr id="4" name="Marcador de número de diapositiva 3"/>
          <p:cNvSpPr>
            <a:spLocks noGrp="1"/>
          </p:cNvSpPr>
          <p:nvPr>
            <p:ph type="sldNum" sz="quarter" idx="5"/>
          </p:nvPr>
        </p:nvSpPr>
        <p:spPr/>
        <p:txBody>
          <a:bodyPr/>
          <a:lstStyle/>
          <a:p>
            <a:fld id="{B4C20A80-18D8-47F9-91F8-4B48DCDB4711}" type="slidenum">
              <a:rPr lang="es-MX" smtClean="0"/>
              <a:t>12</a:t>
            </a:fld>
            <a:endParaRPr lang="es-MX"/>
          </a:p>
        </p:txBody>
      </p:sp>
    </p:spTree>
    <p:extLst>
      <p:ext uri="{BB962C8B-B14F-4D97-AF65-F5344CB8AC3E}">
        <p14:creationId xmlns:p14="http://schemas.microsoft.com/office/powerpoint/2010/main" val="19918055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a:t>Bases de datos especializadas (9)</a:t>
            </a:r>
          </a:p>
          <a:p>
            <a:r>
              <a:rPr lang="es-ES" dirty="0"/>
              <a:t>Bases de Datos Especializadas son </a:t>
            </a:r>
            <a:r>
              <a:rPr lang="es-ES" b="1" dirty="0"/>
              <a:t>sistemas organizados que almacenan, gestionan y proporcionan acceso a información científica y académica enfocada en áreas específicas del conocimiento</a:t>
            </a:r>
            <a:r>
              <a:rPr lang="es-ES" dirty="0"/>
              <a:t>.</a:t>
            </a:r>
            <a:endParaRPr lang="es-MX" dirty="0"/>
          </a:p>
        </p:txBody>
      </p:sp>
      <p:sp>
        <p:nvSpPr>
          <p:cNvPr id="4" name="Marcador de número de diapositiva 3"/>
          <p:cNvSpPr>
            <a:spLocks noGrp="1"/>
          </p:cNvSpPr>
          <p:nvPr>
            <p:ph type="sldNum" sz="quarter" idx="5"/>
          </p:nvPr>
        </p:nvSpPr>
        <p:spPr/>
        <p:txBody>
          <a:bodyPr/>
          <a:lstStyle/>
          <a:p>
            <a:fld id="{B4C20A80-18D8-47F9-91F8-4B48DCDB4711}" type="slidenum">
              <a:rPr lang="es-MX" smtClean="0"/>
              <a:t>13</a:t>
            </a:fld>
            <a:endParaRPr lang="es-MX"/>
          </a:p>
        </p:txBody>
      </p:sp>
    </p:spTree>
    <p:extLst>
      <p:ext uri="{BB962C8B-B14F-4D97-AF65-F5344CB8AC3E}">
        <p14:creationId xmlns:p14="http://schemas.microsoft.com/office/powerpoint/2010/main" val="21180164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a:t>Boletines (17)</a:t>
            </a:r>
          </a:p>
          <a:p>
            <a:r>
              <a:rPr lang="es-MX" dirty="0">
                <a:effectLst/>
              </a:rPr>
              <a:t>Un boletín informativo es una publicación distribuida de forma regular, centrada en un tema principal. Varios boletines son publicados por asociaciones, negocios y empresas para proporcionar información de interés a sus miembros o trabajadores del mismo plantel. Su extensión es variable y puede tener muchas funciones.</a:t>
            </a:r>
            <a:endParaRPr lang="es-MX" dirty="0"/>
          </a:p>
        </p:txBody>
      </p:sp>
      <p:sp>
        <p:nvSpPr>
          <p:cNvPr id="4" name="Marcador de número de diapositiva 3"/>
          <p:cNvSpPr>
            <a:spLocks noGrp="1"/>
          </p:cNvSpPr>
          <p:nvPr>
            <p:ph type="sldNum" sz="quarter" idx="5"/>
          </p:nvPr>
        </p:nvSpPr>
        <p:spPr/>
        <p:txBody>
          <a:bodyPr/>
          <a:lstStyle/>
          <a:p>
            <a:fld id="{B4C20A80-18D8-47F9-91F8-4B48DCDB4711}" type="slidenum">
              <a:rPr lang="es-MX" smtClean="0"/>
              <a:t>14</a:t>
            </a:fld>
            <a:endParaRPr lang="es-MX"/>
          </a:p>
        </p:txBody>
      </p:sp>
    </p:spTree>
    <p:extLst>
      <p:ext uri="{BB962C8B-B14F-4D97-AF65-F5344CB8AC3E}">
        <p14:creationId xmlns:p14="http://schemas.microsoft.com/office/powerpoint/2010/main" val="35739867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a:t>Catálogos (28)</a:t>
            </a:r>
          </a:p>
          <a:p>
            <a:r>
              <a:rPr lang="es-ES" dirty="0"/>
              <a:t>Un catálogo es una </a:t>
            </a:r>
            <a:r>
              <a:rPr lang="es-ES" b="1" dirty="0"/>
              <a:t>lista organizada de productos o servicios que una empresa o individuo ofrece al público</a:t>
            </a:r>
            <a:r>
              <a:rPr lang="es-ES" dirty="0"/>
              <a:t>. Puede ser físico, como un libro o folleto, o digital, disponible en línea a través de un sitio web, aplicación, </a:t>
            </a:r>
            <a:r>
              <a:rPr lang="es-ES" dirty="0" err="1"/>
              <a:t>eBook</a:t>
            </a:r>
            <a:r>
              <a:rPr lang="es-ES" dirty="0"/>
              <a:t> o archivo PDF.</a:t>
            </a:r>
            <a:endParaRPr lang="es-MX" dirty="0"/>
          </a:p>
        </p:txBody>
      </p:sp>
      <p:sp>
        <p:nvSpPr>
          <p:cNvPr id="4" name="Marcador de número de diapositiva 3"/>
          <p:cNvSpPr>
            <a:spLocks noGrp="1"/>
          </p:cNvSpPr>
          <p:nvPr>
            <p:ph type="sldNum" sz="quarter" idx="5"/>
          </p:nvPr>
        </p:nvSpPr>
        <p:spPr/>
        <p:txBody>
          <a:bodyPr/>
          <a:lstStyle/>
          <a:p>
            <a:fld id="{B4C20A80-18D8-47F9-91F8-4B48DCDB4711}" type="slidenum">
              <a:rPr lang="es-MX" smtClean="0"/>
              <a:t>15</a:t>
            </a:fld>
            <a:endParaRPr lang="es-MX"/>
          </a:p>
        </p:txBody>
      </p:sp>
    </p:spTree>
    <p:extLst>
      <p:ext uri="{BB962C8B-B14F-4D97-AF65-F5344CB8AC3E}">
        <p14:creationId xmlns:p14="http://schemas.microsoft.com/office/powerpoint/2010/main" val="42406081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a:t>Directorios /Registros (11)</a:t>
            </a:r>
          </a:p>
          <a:p>
            <a:r>
              <a:rPr lang="es-ES" dirty="0"/>
              <a:t>Los directorios son </a:t>
            </a:r>
            <a:r>
              <a:rPr lang="es-ES" b="1" dirty="0"/>
              <a:t>listas de personas u organizaciones, generalmente ordenadas alfabéticamente</a:t>
            </a:r>
            <a:r>
              <a:rPr lang="es-ES" dirty="0"/>
              <a:t> , aunque algunos directorios están ordenados geográficamente o por tema.</a:t>
            </a:r>
            <a:endParaRPr lang="es-MX" dirty="0"/>
          </a:p>
        </p:txBody>
      </p:sp>
      <p:sp>
        <p:nvSpPr>
          <p:cNvPr id="4" name="Marcador de número de diapositiva 3"/>
          <p:cNvSpPr>
            <a:spLocks noGrp="1"/>
          </p:cNvSpPr>
          <p:nvPr>
            <p:ph type="sldNum" sz="quarter" idx="5"/>
          </p:nvPr>
        </p:nvSpPr>
        <p:spPr/>
        <p:txBody>
          <a:bodyPr/>
          <a:lstStyle/>
          <a:p>
            <a:fld id="{B4C20A80-18D8-47F9-91F8-4B48DCDB4711}" type="slidenum">
              <a:rPr lang="es-MX" smtClean="0"/>
              <a:t>16</a:t>
            </a:fld>
            <a:endParaRPr lang="es-MX"/>
          </a:p>
        </p:txBody>
      </p:sp>
    </p:spTree>
    <p:extLst>
      <p:ext uri="{BB962C8B-B14F-4D97-AF65-F5344CB8AC3E}">
        <p14:creationId xmlns:p14="http://schemas.microsoft.com/office/powerpoint/2010/main" val="21132700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a:t>Fuentes de información disponibles (20)</a:t>
            </a:r>
          </a:p>
          <a:p>
            <a:r>
              <a:rPr lang="es-ES" b="1" dirty="0"/>
              <a:t>Base de datos electrónica que proporciona acceso a textos completos, en lugar de solo información bibliográfica</a:t>
            </a:r>
            <a:r>
              <a:rPr lang="es-ES" dirty="0"/>
              <a:t>.</a:t>
            </a:r>
            <a:endParaRPr lang="es-MX" dirty="0"/>
          </a:p>
        </p:txBody>
      </p:sp>
      <p:sp>
        <p:nvSpPr>
          <p:cNvPr id="4" name="Marcador de número de diapositiva 3"/>
          <p:cNvSpPr>
            <a:spLocks noGrp="1"/>
          </p:cNvSpPr>
          <p:nvPr>
            <p:ph type="sldNum" sz="quarter" idx="5"/>
          </p:nvPr>
        </p:nvSpPr>
        <p:spPr/>
        <p:txBody>
          <a:bodyPr/>
          <a:lstStyle/>
          <a:p>
            <a:fld id="{B4C20A80-18D8-47F9-91F8-4B48DCDB4711}" type="slidenum">
              <a:rPr lang="es-MX" smtClean="0"/>
              <a:t>17</a:t>
            </a:fld>
            <a:endParaRPr lang="es-MX"/>
          </a:p>
        </p:txBody>
      </p:sp>
    </p:spTree>
    <p:extLst>
      <p:ext uri="{BB962C8B-B14F-4D97-AF65-F5344CB8AC3E}">
        <p14:creationId xmlns:p14="http://schemas.microsoft.com/office/powerpoint/2010/main" val="35307591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a:t>Obras de referencias (42)</a:t>
            </a:r>
          </a:p>
          <a:p>
            <a:r>
              <a:rPr lang="es-MX" dirty="0">
                <a:effectLst/>
              </a:rPr>
              <a:t>Proporcionan una información inmediata y puntual, suficiente y autónoma para el usuario.​ Fueron concebidas para la consulta puntual, para la búsqueda de un dato preciso que aclare o complemente la información. Son obras de consulta rápida.</a:t>
            </a:r>
            <a:endParaRPr lang="es-MX" dirty="0"/>
          </a:p>
        </p:txBody>
      </p:sp>
      <p:sp>
        <p:nvSpPr>
          <p:cNvPr id="4" name="Marcador de número de diapositiva 3"/>
          <p:cNvSpPr>
            <a:spLocks noGrp="1"/>
          </p:cNvSpPr>
          <p:nvPr>
            <p:ph type="sldNum" sz="quarter" idx="5"/>
          </p:nvPr>
        </p:nvSpPr>
        <p:spPr/>
        <p:txBody>
          <a:bodyPr/>
          <a:lstStyle/>
          <a:p>
            <a:fld id="{B4C20A80-18D8-47F9-91F8-4B48DCDB4711}" type="slidenum">
              <a:rPr lang="es-MX" smtClean="0"/>
              <a:t>18</a:t>
            </a:fld>
            <a:endParaRPr lang="es-MX"/>
          </a:p>
        </p:txBody>
      </p:sp>
    </p:spTree>
    <p:extLst>
      <p:ext uri="{BB962C8B-B14F-4D97-AF65-F5344CB8AC3E}">
        <p14:creationId xmlns:p14="http://schemas.microsoft.com/office/powerpoint/2010/main" val="34518120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a:t>Repositorios documentales (14)</a:t>
            </a:r>
          </a:p>
          <a:p>
            <a:r>
              <a:rPr lang="es-ES" dirty="0"/>
              <a:t>Es un </a:t>
            </a:r>
            <a:r>
              <a:rPr lang="es-ES" b="1" dirty="0"/>
              <a:t>espacio digital compartido al que acceden los empleados autorizados para recuperar documentos y datos rápidamente</a:t>
            </a:r>
            <a:r>
              <a:rPr lang="es-ES" dirty="0"/>
              <a:t>. Un repositorio almacena formatos que van desde archivos de Microsoft Word y hojas de cálculo hasta fotos y planos arquitectónicos</a:t>
            </a:r>
            <a:endParaRPr lang="es-MX" dirty="0"/>
          </a:p>
        </p:txBody>
      </p:sp>
      <p:sp>
        <p:nvSpPr>
          <p:cNvPr id="4" name="Marcador de número de diapositiva 3"/>
          <p:cNvSpPr>
            <a:spLocks noGrp="1"/>
          </p:cNvSpPr>
          <p:nvPr>
            <p:ph type="sldNum" sz="quarter" idx="5"/>
          </p:nvPr>
        </p:nvSpPr>
        <p:spPr/>
        <p:txBody>
          <a:bodyPr/>
          <a:lstStyle/>
          <a:p>
            <a:fld id="{B4C20A80-18D8-47F9-91F8-4B48DCDB4711}" type="slidenum">
              <a:rPr lang="es-MX" smtClean="0"/>
              <a:t>19</a:t>
            </a:fld>
            <a:endParaRPr lang="es-MX"/>
          </a:p>
        </p:txBody>
      </p:sp>
    </p:spTree>
    <p:extLst>
      <p:ext uri="{BB962C8B-B14F-4D97-AF65-F5344CB8AC3E}">
        <p14:creationId xmlns:p14="http://schemas.microsoft.com/office/powerpoint/2010/main" val="22221692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a:t>Terminología medica (32)</a:t>
            </a:r>
          </a:p>
          <a:p>
            <a:r>
              <a:rPr lang="es-ES" dirty="0"/>
              <a:t>Se refiere a un </a:t>
            </a:r>
            <a:r>
              <a:rPr lang="es-ES" b="1" dirty="0"/>
              <a:t>vocabulario altamente especializado de sustantivos de origen griego o latín, que se utiliza para etiquetar y describir conceptos y afecciones médicas</a:t>
            </a:r>
            <a:r>
              <a:rPr lang="es-ES" dirty="0"/>
              <a:t>.</a:t>
            </a:r>
            <a:endParaRPr lang="es-MX" dirty="0"/>
          </a:p>
        </p:txBody>
      </p:sp>
      <p:sp>
        <p:nvSpPr>
          <p:cNvPr id="4" name="Marcador de número de diapositiva 3"/>
          <p:cNvSpPr>
            <a:spLocks noGrp="1"/>
          </p:cNvSpPr>
          <p:nvPr>
            <p:ph type="sldNum" sz="quarter" idx="5"/>
          </p:nvPr>
        </p:nvSpPr>
        <p:spPr/>
        <p:txBody>
          <a:bodyPr/>
          <a:lstStyle/>
          <a:p>
            <a:fld id="{B4C20A80-18D8-47F9-91F8-4B48DCDB4711}" type="slidenum">
              <a:rPr lang="es-MX" smtClean="0"/>
              <a:t>20</a:t>
            </a:fld>
            <a:endParaRPr lang="es-MX"/>
          </a:p>
        </p:txBody>
      </p:sp>
    </p:spTree>
    <p:extLst>
      <p:ext uri="{BB962C8B-B14F-4D97-AF65-F5344CB8AC3E}">
        <p14:creationId xmlns:p14="http://schemas.microsoft.com/office/powerpoint/2010/main" val="12744503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Marcador de imagen de diapositiva 1">
            <a:extLst>
              <a:ext uri="{FF2B5EF4-FFF2-40B4-BE49-F238E27FC236}">
                <a16:creationId xmlns:a16="http://schemas.microsoft.com/office/drawing/2014/main" id="{958DDA75-B524-44A3-AEE7-396341AC923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Marcador de notas 2">
            <a:extLst>
              <a:ext uri="{FF2B5EF4-FFF2-40B4-BE49-F238E27FC236}">
                <a16:creationId xmlns:a16="http://schemas.microsoft.com/office/drawing/2014/main" id="{6727E2F2-4CCE-4A7A-9AD1-F1DA1D8F707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CU" altLang="es-CU" sz="1000" dirty="0"/>
          </a:p>
        </p:txBody>
      </p:sp>
      <p:sp>
        <p:nvSpPr>
          <p:cNvPr id="13316" name="Marcador de número de diapositiva 3">
            <a:extLst>
              <a:ext uri="{FF2B5EF4-FFF2-40B4-BE49-F238E27FC236}">
                <a16:creationId xmlns:a16="http://schemas.microsoft.com/office/drawing/2014/main" id="{F70B353A-1DF0-4499-9975-707B87B5448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879B4F2C-428D-459A-9A1B-0972AFCF104D}" type="slidenum">
              <a:rPr lang="es-ES" altLang="es-CU" smtClean="0">
                <a:latin typeface="Arial" panose="020B0604020202020204" pitchFamily="34" charset="0"/>
                <a:cs typeface="Arial" panose="020B0604020202020204" pitchFamily="34" charset="0"/>
              </a:rPr>
              <a:pPr fontAlgn="base">
                <a:spcBef>
                  <a:spcPct val="0"/>
                </a:spcBef>
                <a:spcAft>
                  <a:spcPct val="0"/>
                </a:spcAft>
              </a:pPr>
              <a:t>3</a:t>
            </a:fld>
            <a:endParaRPr lang="es-ES" altLang="es-CU">
              <a:latin typeface="Arial" panose="020B0604020202020204" pitchFamily="34" charset="0"/>
              <a:cs typeface="Arial" panose="020B0604020202020204"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a:t>Sección de libros agrupados de acuerdo a diferentes criterios</a:t>
            </a:r>
          </a:p>
        </p:txBody>
      </p:sp>
      <p:sp>
        <p:nvSpPr>
          <p:cNvPr id="4" name="Marcador de número de diapositiva 3"/>
          <p:cNvSpPr>
            <a:spLocks noGrp="1"/>
          </p:cNvSpPr>
          <p:nvPr>
            <p:ph type="sldNum" sz="quarter" idx="5"/>
          </p:nvPr>
        </p:nvSpPr>
        <p:spPr/>
        <p:txBody>
          <a:bodyPr/>
          <a:lstStyle/>
          <a:p>
            <a:fld id="{B4C20A80-18D8-47F9-91F8-4B48DCDB4711}" type="slidenum">
              <a:rPr lang="es-MX" smtClean="0"/>
              <a:t>21</a:t>
            </a:fld>
            <a:endParaRPr lang="es-MX"/>
          </a:p>
        </p:txBody>
      </p:sp>
    </p:spTree>
    <p:extLst>
      <p:ext uri="{BB962C8B-B14F-4D97-AF65-F5344CB8AC3E}">
        <p14:creationId xmlns:p14="http://schemas.microsoft.com/office/powerpoint/2010/main" val="18699194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a:t>Los libros de autores cubanos editados por la Editorial </a:t>
            </a:r>
            <a:r>
              <a:rPr lang="es-MX" dirty="0" err="1"/>
              <a:t>Ecimed</a:t>
            </a:r>
            <a:r>
              <a:rPr lang="es-MX" dirty="0"/>
              <a:t> http://www.ecimed.sld.cu/libros/  “IMPORTANTE” SOLO EL TEXTO COMPLETO, PARA LOS USUARIOS QUE ACCEDEN A TRAVES DEL DOMINIO SLD.CU</a:t>
            </a:r>
          </a:p>
          <a:p>
            <a:endParaRPr lang="es-MX" dirty="0"/>
          </a:p>
          <a:p>
            <a:endParaRPr lang="es-MX" dirty="0"/>
          </a:p>
        </p:txBody>
      </p:sp>
      <p:sp>
        <p:nvSpPr>
          <p:cNvPr id="4" name="Marcador de número de diapositiva 3"/>
          <p:cNvSpPr>
            <a:spLocks noGrp="1"/>
          </p:cNvSpPr>
          <p:nvPr>
            <p:ph type="sldNum" sz="quarter" idx="5"/>
          </p:nvPr>
        </p:nvSpPr>
        <p:spPr/>
        <p:txBody>
          <a:bodyPr/>
          <a:lstStyle/>
          <a:p>
            <a:fld id="{B4C20A80-18D8-47F9-91F8-4B48DCDB4711}" type="slidenum">
              <a:rPr lang="es-MX" smtClean="0"/>
              <a:t>22</a:t>
            </a:fld>
            <a:endParaRPr lang="es-MX"/>
          </a:p>
        </p:txBody>
      </p:sp>
    </p:spTree>
    <p:extLst>
      <p:ext uri="{BB962C8B-B14F-4D97-AF65-F5344CB8AC3E}">
        <p14:creationId xmlns:p14="http://schemas.microsoft.com/office/powerpoint/2010/main" val="353527025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a:t>Administración en salud (65)</a:t>
            </a:r>
          </a:p>
          <a:p>
            <a:r>
              <a:rPr lang="es-MX" dirty="0"/>
              <a:t>Alergología (18)</a:t>
            </a:r>
          </a:p>
          <a:p>
            <a:r>
              <a:rPr lang="es-MX" dirty="0"/>
              <a:t>Anatomía Humana (29)</a:t>
            </a:r>
          </a:p>
          <a:p>
            <a:r>
              <a:rPr lang="es-MX" dirty="0"/>
              <a:t>Anatomía Patológica (10)</a:t>
            </a:r>
          </a:p>
          <a:p>
            <a:r>
              <a:rPr lang="es-MX" dirty="0"/>
              <a:t>Anestesiología y Reanimación (42)</a:t>
            </a:r>
          </a:p>
          <a:p>
            <a:r>
              <a:rPr lang="es-MX" dirty="0"/>
              <a:t>Angiología y Cirugía Vascular (23)</a:t>
            </a:r>
          </a:p>
          <a:p>
            <a:r>
              <a:rPr lang="es-MX" dirty="0"/>
              <a:t>Bioestadística (4)</a:t>
            </a:r>
          </a:p>
          <a:p>
            <a:r>
              <a:rPr lang="es-MX" dirty="0"/>
              <a:t>Bioquímica Clínica (18)</a:t>
            </a:r>
          </a:p>
          <a:p>
            <a:r>
              <a:rPr lang="es-MX" dirty="0"/>
              <a:t>Cardiología (171)</a:t>
            </a:r>
          </a:p>
          <a:p>
            <a:r>
              <a:rPr lang="es-MX" dirty="0"/>
              <a:t>Cirugía bucal (1)</a:t>
            </a:r>
          </a:p>
          <a:p>
            <a:r>
              <a:rPr lang="es-MX" dirty="0"/>
              <a:t>Cirugía Cardiovascular (28)</a:t>
            </a:r>
          </a:p>
          <a:p>
            <a:r>
              <a:rPr lang="es-MX" dirty="0"/>
              <a:t>Cirugía General (63)</a:t>
            </a:r>
          </a:p>
          <a:p>
            <a:r>
              <a:rPr lang="es-MX" dirty="0"/>
              <a:t>Cirugía Pediátrica ((5)</a:t>
            </a:r>
          </a:p>
          <a:p>
            <a:r>
              <a:rPr lang="es-MX" dirty="0"/>
              <a:t>Cirugía Plástica y Caumatología (6) </a:t>
            </a:r>
          </a:p>
          <a:p>
            <a:r>
              <a:rPr lang="es-MX" dirty="0"/>
              <a:t>Coloproctología (2)</a:t>
            </a:r>
          </a:p>
          <a:p>
            <a:r>
              <a:rPr lang="es-MX" dirty="0"/>
              <a:t>Dermatología (31)</a:t>
            </a:r>
          </a:p>
          <a:p>
            <a:r>
              <a:rPr lang="es-MX" dirty="0"/>
              <a:t>Embriología (4)</a:t>
            </a:r>
          </a:p>
          <a:p>
            <a:r>
              <a:rPr lang="es-MX" dirty="0"/>
              <a:t>Endocrinología (4)</a:t>
            </a:r>
          </a:p>
          <a:p>
            <a:r>
              <a:rPr lang="es-MX" dirty="0"/>
              <a:t>Farmacología (57)</a:t>
            </a:r>
          </a:p>
          <a:p>
            <a:r>
              <a:rPr lang="es-MX" dirty="0"/>
              <a:t>Fisiología Normal y Patológica (35)</a:t>
            </a:r>
          </a:p>
          <a:p>
            <a:r>
              <a:rPr lang="es-MX" dirty="0"/>
              <a:t>Gastroenterología (21)</a:t>
            </a:r>
          </a:p>
          <a:p>
            <a:r>
              <a:rPr lang="es-MX" dirty="0"/>
              <a:t>Genética Clínica (10)</a:t>
            </a:r>
          </a:p>
          <a:p>
            <a:r>
              <a:rPr lang="es-MX" dirty="0"/>
              <a:t>Gerontología y Geriatría (15)</a:t>
            </a:r>
          </a:p>
          <a:p>
            <a:r>
              <a:rPr lang="es-MX" dirty="0"/>
              <a:t>Ginecología y Obstetricia (59)</a:t>
            </a:r>
          </a:p>
          <a:p>
            <a:r>
              <a:rPr lang="es-MX" dirty="0"/>
              <a:t>Hematología (11)</a:t>
            </a:r>
          </a:p>
          <a:p>
            <a:r>
              <a:rPr lang="es-MX" dirty="0"/>
              <a:t>Higiene y Epidemiología (45)</a:t>
            </a:r>
          </a:p>
          <a:p>
            <a:r>
              <a:rPr lang="es-MX" dirty="0"/>
              <a:t>Histología (7)</a:t>
            </a:r>
          </a:p>
          <a:p>
            <a:r>
              <a:rPr lang="es-MX" dirty="0"/>
              <a:t>Imagenología (41)</a:t>
            </a:r>
          </a:p>
          <a:p>
            <a:r>
              <a:rPr lang="es-MX" dirty="0"/>
              <a:t>Inmunología (13)</a:t>
            </a:r>
          </a:p>
          <a:p>
            <a:r>
              <a:rPr lang="es-MX" dirty="0"/>
              <a:t>Laboratorio Clínico (12)</a:t>
            </a:r>
          </a:p>
          <a:p>
            <a:r>
              <a:rPr lang="es-MX" dirty="0"/>
              <a:t>Logopedia y Foniatría (3)</a:t>
            </a:r>
          </a:p>
          <a:p>
            <a:r>
              <a:rPr lang="es-MX" dirty="0"/>
              <a:t>Medicina Deportiva (4)</a:t>
            </a:r>
          </a:p>
          <a:p>
            <a:r>
              <a:rPr lang="es-MX" dirty="0"/>
              <a:t>Medicina Física y Rehabilitación  (18)</a:t>
            </a:r>
          </a:p>
          <a:p>
            <a:r>
              <a:rPr lang="es-MX" dirty="0"/>
              <a:t>Medicina General Integral (90)</a:t>
            </a:r>
          </a:p>
          <a:p>
            <a:r>
              <a:rPr lang="es-MX" dirty="0"/>
              <a:t>Medicina Intensiva y Emergencia adultos (56)</a:t>
            </a:r>
          </a:p>
          <a:p>
            <a:r>
              <a:rPr lang="es-MX" dirty="0"/>
              <a:t>Medicina Intensiva y Emergencia Pediátrica (8)</a:t>
            </a:r>
          </a:p>
          <a:p>
            <a:r>
              <a:rPr lang="es-MX" dirty="0"/>
              <a:t>Medicina Interna (66)</a:t>
            </a:r>
          </a:p>
          <a:p>
            <a:r>
              <a:rPr lang="es-MX" dirty="0"/>
              <a:t>Medicina Legal (3)</a:t>
            </a:r>
          </a:p>
          <a:p>
            <a:r>
              <a:rPr lang="es-MX" dirty="0"/>
              <a:t>Medicina Tradicional y Natural (123)</a:t>
            </a:r>
          </a:p>
          <a:p>
            <a:r>
              <a:rPr lang="es-MX" dirty="0"/>
              <a:t>Microbiología (19)</a:t>
            </a:r>
          </a:p>
          <a:p>
            <a:r>
              <a:rPr lang="es-MX" dirty="0"/>
              <a:t>Nefrología (21)</a:t>
            </a:r>
          </a:p>
          <a:p>
            <a:r>
              <a:rPr lang="es-MX" dirty="0"/>
              <a:t>Neonatología (11)</a:t>
            </a:r>
          </a:p>
          <a:p>
            <a:r>
              <a:rPr lang="es-MX" dirty="0" err="1"/>
              <a:t>Neumotisiología</a:t>
            </a:r>
            <a:r>
              <a:rPr lang="es-MX" dirty="0"/>
              <a:t> (Neumología) (19)</a:t>
            </a:r>
          </a:p>
          <a:p>
            <a:r>
              <a:rPr lang="es-MX" dirty="0"/>
              <a:t>Neurocirugía (9)</a:t>
            </a:r>
          </a:p>
          <a:p>
            <a:r>
              <a:rPr lang="es-MX" dirty="0"/>
              <a:t>Neurología (65)</a:t>
            </a:r>
          </a:p>
          <a:p>
            <a:r>
              <a:rPr lang="es-MX" dirty="0"/>
              <a:t>Oftalmología (26)</a:t>
            </a:r>
          </a:p>
          <a:p>
            <a:r>
              <a:rPr lang="es-MX" dirty="0"/>
              <a:t>Oncología (45)</a:t>
            </a:r>
          </a:p>
          <a:p>
            <a:r>
              <a:rPr lang="es-MX" dirty="0"/>
              <a:t>Ortopedia y Traumatología (26)</a:t>
            </a:r>
          </a:p>
          <a:p>
            <a:r>
              <a:rPr lang="es-MX" dirty="0"/>
              <a:t>Otorrinolaringología (5)</a:t>
            </a:r>
          </a:p>
          <a:p>
            <a:r>
              <a:rPr lang="es-MX" dirty="0"/>
              <a:t>Pediatría (83)</a:t>
            </a:r>
          </a:p>
          <a:p>
            <a:r>
              <a:rPr lang="es-MX" dirty="0"/>
              <a:t>Psiquiatría (32)</a:t>
            </a:r>
          </a:p>
          <a:p>
            <a:r>
              <a:rPr lang="es-MX" dirty="0"/>
              <a:t>Psiquiatría Infantil (1)</a:t>
            </a:r>
          </a:p>
          <a:p>
            <a:r>
              <a:rPr lang="es-MX" dirty="0"/>
              <a:t>Reumatología (5)</a:t>
            </a:r>
          </a:p>
          <a:p>
            <a:r>
              <a:rPr lang="es-MX" dirty="0"/>
              <a:t>Toxicología (5)</a:t>
            </a:r>
          </a:p>
          <a:p>
            <a:r>
              <a:rPr lang="es-MX" dirty="0"/>
              <a:t>Urología (15)</a:t>
            </a:r>
          </a:p>
          <a:p>
            <a:endParaRPr lang="es-MX" dirty="0"/>
          </a:p>
        </p:txBody>
      </p:sp>
      <p:sp>
        <p:nvSpPr>
          <p:cNvPr id="4" name="Marcador de número de diapositiva 3"/>
          <p:cNvSpPr>
            <a:spLocks noGrp="1"/>
          </p:cNvSpPr>
          <p:nvPr>
            <p:ph type="sldNum" sz="quarter" idx="5"/>
          </p:nvPr>
        </p:nvSpPr>
        <p:spPr/>
        <p:txBody>
          <a:bodyPr/>
          <a:lstStyle/>
          <a:p>
            <a:fld id="{B4C20A80-18D8-47F9-91F8-4B48DCDB4711}" type="slidenum">
              <a:rPr lang="es-MX" smtClean="0"/>
              <a:t>23</a:t>
            </a:fld>
            <a:endParaRPr lang="es-MX"/>
          </a:p>
        </p:txBody>
      </p:sp>
    </p:spTree>
    <p:extLst>
      <p:ext uri="{BB962C8B-B14F-4D97-AF65-F5344CB8AC3E}">
        <p14:creationId xmlns:p14="http://schemas.microsoft.com/office/powerpoint/2010/main" val="360569296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n-US" dirty="0" err="1"/>
              <a:t>Principales</a:t>
            </a:r>
            <a:r>
              <a:rPr lang="en-US" dirty="0"/>
              <a:t> </a:t>
            </a:r>
            <a:r>
              <a:rPr lang="en-US" dirty="0" err="1"/>
              <a:t>problemas</a:t>
            </a:r>
            <a:r>
              <a:rPr lang="en-US" dirty="0"/>
              <a:t> de </a:t>
            </a:r>
            <a:r>
              <a:rPr lang="en-US" dirty="0" err="1"/>
              <a:t>salud</a:t>
            </a:r>
            <a:r>
              <a:rPr lang="en-US" dirty="0"/>
              <a:t> </a:t>
            </a:r>
            <a:r>
              <a:rPr lang="en-US" dirty="0" err="1"/>
              <a:t>identificados</a:t>
            </a:r>
            <a:r>
              <a:rPr lang="en-US" dirty="0"/>
              <a:t> </a:t>
            </a:r>
            <a:r>
              <a:rPr lang="en-US" dirty="0" err="1"/>
              <a:t>por</a:t>
            </a:r>
            <a:r>
              <a:rPr lang="en-US" dirty="0"/>
              <a:t> el MINSAP</a:t>
            </a:r>
          </a:p>
        </p:txBody>
      </p:sp>
      <p:sp>
        <p:nvSpPr>
          <p:cNvPr id="4" name="3 Marcador de número de diapositiva"/>
          <p:cNvSpPr>
            <a:spLocks noGrp="1"/>
          </p:cNvSpPr>
          <p:nvPr>
            <p:ph type="sldNum" sz="quarter" idx="10"/>
          </p:nvPr>
        </p:nvSpPr>
        <p:spPr/>
        <p:txBody>
          <a:bodyPr/>
          <a:lstStyle/>
          <a:p>
            <a:fld id="{B4C20A80-18D8-47F9-91F8-4B48DCDB4711}" type="slidenum">
              <a:rPr lang="es-MX" smtClean="0"/>
              <a:t>24</a:t>
            </a:fld>
            <a:endParaRPr lang="es-MX"/>
          </a:p>
        </p:txBody>
      </p:sp>
    </p:spTree>
    <p:extLst>
      <p:ext uri="{BB962C8B-B14F-4D97-AF65-F5344CB8AC3E}">
        <p14:creationId xmlns:p14="http://schemas.microsoft.com/office/powerpoint/2010/main" val="217829687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a:t>Libros suscritos para los usuarios de la red Infomed </a:t>
            </a:r>
          </a:p>
          <a:p>
            <a:r>
              <a:rPr lang="es-MX" dirty="0"/>
              <a:t>Libros que pertenecían a base de datos contratadas para el dominio sld.cu a perpetuidad</a:t>
            </a:r>
          </a:p>
        </p:txBody>
      </p:sp>
      <p:sp>
        <p:nvSpPr>
          <p:cNvPr id="4" name="Marcador de número de diapositiva 3"/>
          <p:cNvSpPr>
            <a:spLocks noGrp="1"/>
          </p:cNvSpPr>
          <p:nvPr>
            <p:ph type="sldNum" sz="quarter" idx="5"/>
          </p:nvPr>
        </p:nvSpPr>
        <p:spPr/>
        <p:txBody>
          <a:bodyPr/>
          <a:lstStyle/>
          <a:p>
            <a:fld id="{B4C20A80-18D8-47F9-91F8-4B48DCDB4711}" type="slidenum">
              <a:rPr lang="es-MX" smtClean="0"/>
              <a:t>25</a:t>
            </a:fld>
            <a:endParaRPr lang="es-MX"/>
          </a:p>
        </p:txBody>
      </p:sp>
    </p:spTree>
    <p:extLst>
      <p:ext uri="{BB962C8B-B14F-4D97-AF65-F5344CB8AC3E}">
        <p14:creationId xmlns:p14="http://schemas.microsoft.com/office/powerpoint/2010/main" val="361370230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El acceso abierto (en inglés, Open Access, OA) es el </a:t>
            </a:r>
            <a:r>
              <a:rPr lang="es-ES" b="1" dirty="0"/>
              <a:t>acceso gratuito a la información y al uso sin restricciones de los recursos digitales por parte de todas las personas</a:t>
            </a:r>
            <a:r>
              <a:rPr lang="es-ES" dirty="0"/>
              <a:t>.</a:t>
            </a:r>
            <a:endParaRPr lang="es-MX" dirty="0"/>
          </a:p>
        </p:txBody>
      </p:sp>
      <p:sp>
        <p:nvSpPr>
          <p:cNvPr id="4" name="Marcador de número de diapositiva 3"/>
          <p:cNvSpPr>
            <a:spLocks noGrp="1"/>
          </p:cNvSpPr>
          <p:nvPr>
            <p:ph type="sldNum" sz="quarter" idx="5"/>
          </p:nvPr>
        </p:nvSpPr>
        <p:spPr/>
        <p:txBody>
          <a:bodyPr/>
          <a:lstStyle/>
          <a:p>
            <a:fld id="{B4C20A80-18D8-47F9-91F8-4B48DCDB4711}" type="slidenum">
              <a:rPr lang="es-MX" smtClean="0"/>
              <a:t>26</a:t>
            </a:fld>
            <a:endParaRPr lang="es-MX"/>
          </a:p>
        </p:txBody>
      </p:sp>
    </p:spTree>
    <p:extLst>
      <p:ext uri="{BB962C8B-B14F-4D97-AF65-F5344CB8AC3E}">
        <p14:creationId xmlns:p14="http://schemas.microsoft.com/office/powerpoint/2010/main" val="161380564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n-US" dirty="0" err="1"/>
              <a:t>Revistas</a:t>
            </a:r>
            <a:r>
              <a:rPr lang="en-US" dirty="0"/>
              <a:t> </a:t>
            </a:r>
            <a:r>
              <a:rPr lang="en-US" dirty="0" err="1"/>
              <a:t>Cubanas</a:t>
            </a:r>
            <a:r>
              <a:rPr lang="en-US" dirty="0"/>
              <a:t>  </a:t>
            </a:r>
            <a:r>
              <a:rPr lang="en-US" dirty="0" err="1"/>
              <a:t>agrupadas</a:t>
            </a:r>
            <a:r>
              <a:rPr lang="en-US" dirty="0"/>
              <a:t> de </a:t>
            </a:r>
            <a:r>
              <a:rPr lang="en-US" dirty="0" err="1"/>
              <a:t>acuerdo</a:t>
            </a:r>
            <a:r>
              <a:rPr lang="en-US" dirty="0"/>
              <a:t> </a:t>
            </a:r>
            <a:r>
              <a:rPr lang="en-US" dirty="0" err="1"/>
              <a:t>adterminados</a:t>
            </a:r>
            <a:r>
              <a:rPr lang="en-US" dirty="0"/>
              <a:t> </a:t>
            </a:r>
            <a:r>
              <a:rPr lang="en-US" dirty="0" err="1"/>
              <a:t>criterios</a:t>
            </a:r>
            <a:endParaRPr lang="en-US" dirty="0"/>
          </a:p>
        </p:txBody>
      </p:sp>
      <p:sp>
        <p:nvSpPr>
          <p:cNvPr id="4" name="3 Marcador de número de diapositiva"/>
          <p:cNvSpPr>
            <a:spLocks noGrp="1"/>
          </p:cNvSpPr>
          <p:nvPr>
            <p:ph type="sldNum" sz="quarter" idx="10"/>
          </p:nvPr>
        </p:nvSpPr>
        <p:spPr/>
        <p:txBody>
          <a:bodyPr/>
          <a:lstStyle/>
          <a:p>
            <a:fld id="{B4C20A80-18D8-47F9-91F8-4B48DCDB4711}" type="slidenum">
              <a:rPr lang="es-MX" smtClean="0"/>
              <a:t>27</a:t>
            </a:fld>
            <a:endParaRPr lang="es-MX"/>
          </a:p>
        </p:txBody>
      </p:sp>
    </p:spTree>
    <p:extLst>
      <p:ext uri="{BB962C8B-B14F-4D97-AF65-F5344CB8AC3E}">
        <p14:creationId xmlns:p14="http://schemas.microsoft.com/office/powerpoint/2010/main" val="309895899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dirty="0">
                <a:latin typeface="Arial" panose="020B0604020202020204" pitchFamily="34" charset="0"/>
                <a:cs typeface="Arial" panose="020B0604020202020204" pitchFamily="34" charset="0"/>
              </a:rPr>
              <a:t>El Registro Nacional de Publicaciones Seriadas de Ciencias de la Salud </a:t>
            </a:r>
            <a:r>
              <a:rPr lang="es-MX" b="1" dirty="0">
                <a:latin typeface="Arial" panose="020B0604020202020204" pitchFamily="34" charset="0"/>
                <a:cs typeface="Arial" panose="020B0604020202020204" pitchFamily="34" charset="0"/>
              </a:rPr>
              <a:t>(</a:t>
            </a:r>
            <a:r>
              <a:rPr lang="es-MX" b="1" dirty="0">
                <a:latin typeface="Arial" panose="020B0604020202020204" pitchFamily="34" charset="0"/>
                <a:cs typeface="Arial" panose="020B0604020202020204" pitchFamily="34" charset="0"/>
                <a:hlinkClick r:id="rId3"/>
              </a:rPr>
              <a:t>http://www.seriadas.sld.cu/</a:t>
            </a:r>
            <a:r>
              <a:rPr lang="es-MX" b="1" dirty="0">
                <a:latin typeface="Arial" panose="020B0604020202020204" pitchFamily="34" charset="0"/>
                <a:cs typeface="Arial" panose="020B0604020202020204" pitchFamily="34" charset="0"/>
              </a:rPr>
              <a:t>)</a:t>
            </a:r>
            <a:r>
              <a:rPr lang="es-MX" dirty="0">
                <a:latin typeface="Arial" panose="020B0604020202020204" pitchFamily="34" charset="0"/>
                <a:cs typeface="Arial" panose="020B0604020202020204" pitchFamily="34" charset="0"/>
              </a:rPr>
              <a:t> es el registro primario de publicaciones del </a:t>
            </a:r>
            <a:r>
              <a:rPr lang="es-MX" b="1" dirty="0">
                <a:latin typeface="Arial" panose="020B0604020202020204" pitchFamily="34" charset="0"/>
                <a:cs typeface="Arial" panose="020B0604020202020204" pitchFamily="34" charset="0"/>
                <a:hlinkClick r:id="rId4"/>
              </a:rPr>
              <a:t>Centro Editorial Ciencias Médicas</a:t>
            </a:r>
            <a:r>
              <a:rPr lang="es-MX" dirty="0">
                <a:latin typeface="Arial" panose="020B0604020202020204" pitchFamily="34" charset="0"/>
                <a:cs typeface="Arial" panose="020B0604020202020204" pitchFamily="34" charset="0"/>
              </a:rPr>
              <a:t>.</a:t>
            </a:r>
          </a:p>
          <a:p>
            <a:endParaRPr lang="es-MX" dirty="0"/>
          </a:p>
          <a:p>
            <a:r>
              <a:rPr lang="es-MX" dirty="0"/>
              <a:t>Incluye revistas cubanas, anuarios y boletines del SNS</a:t>
            </a:r>
          </a:p>
        </p:txBody>
      </p:sp>
      <p:sp>
        <p:nvSpPr>
          <p:cNvPr id="4" name="Marcador de número de diapositiva 3"/>
          <p:cNvSpPr>
            <a:spLocks noGrp="1"/>
          </p:cNvSpPr>
          <p:nvPr>
            <p:ph type="sldNum" sz="quarter" idx="5"/>
          </p:nvPr>
        </p:nvSpPr>
        <p:spPr/>
        <p:txBody>
          <a:bodyPr/>
          <a:lstStyle/>
          <a:p>
            <a:fld id="{B4C20A80-18D8-47F9-91F8-4B48DCDB4711}" type="slidenum">
              <a:rPr lang="es-MX" smtClean="0"/>
              <a:t>28</a:t>
            </a:fld>
            <a:endParaRPr lang="es-MX"/>
          </a:p>
        </p:txBody>
      </p:sp>
    </p:spTree>
    <p:extLst>
      <p:ext uri="{BB962C8B-B14F-4D97-AF65-F5344CB8AC3E}">
        <p14:creationId xmlns:p14="http://schemas.microsoft.com/office/powerpoint/2010/main" val="282524419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a:t>Revistas cuya producción es más visible a partir de estudios bibliométricos de impacto internacional</a:t>
            </a:r>
          </a:p>
        </p:txBody>
      </p:sp>
      <p:sp>
        <p:nvSpPr>
          <p:cNvPr id="4" name="Marcador de número de diapositiva 3"/>
          <p:cNvSpPr>
            <a:spLocks noGrp="1"/>
          </p:cNvSpPr>
          <p:nvPr>
            <p:ph type="sldNum" sz="quarter" idx="5"/>
          </p:nvPr>
        </p:nvSpPr>
        <p:spPr/>
        <p:txBody>
          <a:bodyPr/>
          <a:lstStyle/>
          <a:p>
            <a:fld id="{B4C20A80-18D8-47F9-91F8-4B48DCDB4711}" type="slidenum">
              <a:rPr lang="es-MX" smtClean="0"/>
              <a:t>29</a:t>
            </a:fld>
            <a:endParaRPr lang="es-MX"/>
          </a:p>
        </p:txBody>
      </p:sp>
    </p:spTree>
    <p:extLst>
      <p:ext uri="{BB962C8B-B14F-4D97-AF65-F5344CB8AC3E}">
        <p14:creationId xmlns:p14="http://schemas.microsoft.com/office/powerpoint/2010/main" val="3638215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a:t>Revistas suscritas para los usuarios de la red Infomed</a:t>
            </a:r>
          </a:p>
        </p:txBody>
      </p:sp>
      <p:sp>
        <p:nvSpPr>
          <p:cNvPr id="4" name="Marcador de número de diapositiva 3"/>
          <p:cNvSpPr>
            <a:spLocks noGrp="1"/>
          </p:cNvSpPr>
          <p:nvPr>
            <p:ph type="sldNum" sz="quarter" idx="5"/>
          </p:nvPr>
        </p:nvSpPr>
        <p:spPr/>
        <p:txBody>
          <a:bodyPr/>
          <a:lstStyle/>
          <a:p>
            <a:fld id="{B4C20A80-18D8-47F9-91F8-4B48DCDB4711}" type="slidenum">
              <a:rPr lang="es-MX" smtClean="0"/>
              <a:t>30</a:t>
            </a:fld>
            <a:endParaRPr lang="es-MX"/>
          </a:p>
        </p:txBody>
      </p:sp>
    </p:spTree>
    <p:extLst>
      <p:ext uri="{BB962C8B-B14F-4D97-AF65-F5344CB8AC3E}">
        <p14:creationId xmlns:p14="http://schemas.microsoft.com/office/powerpoint/2010/main" val="22694043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a:t>La propuesta presentada durante el IV Congreso Panamericano de Información de Ciencias de la Salud celebrado en San José Costa Rica, en marzo 1998. </a:t>
            </a:r>
          </a:p>
          <a:p>
            <a:r>
              <a:rPr lang="es-MX" dirty="0"/>
              <a:t>El proyecto es reconocido como una estrategia cooperativa e integradora de la región dirigida a facilitar el mas amplio acceso a la información  para el mejoramiento permanente de la salud de nuestros pueblos.</a:t>
            </a:r>
          </a:p>
          <a:p>
            <a:r>
              <a:rPr lang="es-MX" dirty="0"/>
              <a:t>Al propio tiempo la BVS seria una herramienta para el fortalecimiento de los sistemas de salud y para el fortalecimiento de los sistemas de salud y para el desarrollo humano sostenible en la región.</a:t>
            </a:r>
          </a:p>
        </p:txBody>
      </p:sp>
      <p:sp>
        <p:nvSpPr>
          <p:cNvPr id="4" name="Marcador de número de diapositiva 3"/>
          <p:cNvSpPr>
            <a:spLocks noGrp="1"/>
          </p:cNvSpPr>
          <p:nvPr>
            <p:ph type="sldNum" sz="quarter" idx="5"/>
          </p:nvPr>
        </p:nvSpPr>
        <p:spPr/>
        <p:txBody>
          <a:bodyPr/>
          <a:lstStyle/>
          <a:p>
            <a:fld id="{B4C20A80-18D8-47F9-91F8-4B48DCDB4711}" type="slidenum">
              <a:rPr lang="es-MX" smtClean="0"/>
              <a:t>4</a:t>
            </a:fld>
            <a:endParaRPr lang="es-MX"/>
          </a:p>
        </p:txBody>
      </p:sp>
    </p:spTree>
    <p:extLst>
      <p:ext uri="{BB962C8B-B14F-4D97-AF65-F5344CB8AC3E}">
        <p14:creationId xmlns:p14="http://schemas.microsoft.com/office/powerpoint/2010/main" val="331520796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El acceso abierto (en inglés, Open Access, OA) es el </a:t>
            </a:r>
            <a:r>
              <a:rPr lang="es-ES" b="1" dirty="0"/>
              <a:t>acceso gratuito a la información y al uso sin restricciones de los recursos digitales por parte de todas las personas</a:t>
            </a:r>
            <a:r>
              <a:rPr lang="es-ES" dirty="0"/>
              <a:t>.</a:t>
            </a:r>
            <a:endParaRPr lang="es-MX" dirty="0"/>
          </a:p>
        </p:txBody>
      </p:sp>
      <p:sp>
        <p:nvSpPr>
          <p:cNvPr id="4" name="Marcador de número de diapositiva 3"/>
          <p:cNvSpPr>
            <a:spLocks noGrp="1"/>
          </p:cNvSpPr>
          <p:nvPr>
            <p:ph type="sldNum" sz="quarter" idx="5"/>
          </p:nvPr>
        </p:nvSpPr>
        <p:spPr/>
        <p:txBody>
          <a:bodyPr/>
          <a:lstStyle/>
          <a:p>
            <a:fld id="{B4C20A80-18D8-47F9-91F8-4B48DCDB4711}" type="slidenum">
              <a:rPr lang="es-MX" smtClean="0"/>
              <a:t>31</a:t>
            </a:fld>
            <a:endParaRPr lang="es-MX"/>
          </a:p>
        </p:txBody>
      </p:sp>
    </p:spTree>
    <p:extLst>
      <p:ext uri="{BB962C8B-B14F-4D97-AF65-F5344CB8AC3E}">
        <p14:creationId xmlns:p14="http://schemas.microsoft.com/office/powerpoint/2010/main" val="317812707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a:t>Revistas por especialidades | Cobertura por Especialidades de Ciencias de la Salud</a:t>
            </a:r>
          </a:p>
          <a:p>
            <a:r>
              <a:rPr lang="es-MX" dirty="0" err="1"/>
              <a:t>Administracion</a:t>
            </a:r>
            <a:r>
              <a:rPr lang="es-MX" dirty="0"/>
              <a:t> de Salud (40</a:t>
            </a:r>
          </a:p>
          <a:p>
            <a:r>
              <a:rPr lang="es-MX" dirty="0"/>
              <a:t>Alergología  (5)</a:t>
            </a:r>
          </a:p>
          <a:p>
            <a:r>
              <a:rPr lang="es-MX" dirty="0"/>
              <a:t>Anatomía Humana (3)</a:t>
            </a:r>
          </a:p>
          <a:p>
            <a:r>
              <a:rPr lang="es-MX" dirty="0"/>
              <a:t>Anatomía Patológica (9)</a:t>
            </a:r>
          </a:p>
          <a:p>
            <a:r>
              <a:rPr lang="es-MX" dirty="0"/>
              <a:t>Anestesiología y Reanimación  (17)</a:t>
            </a:r>
          </a:p>
          <a:p>
            <a:r>
              <a:rPr lang="es-MX" dirty="0"/>
              <a:t>Angiología y cirugía vascular (3)</a:t>
            </a:r>
          </a:p>
          <a:p>
            <a:r>
              <a:rPr lang="es-MX" dirty="0"/>
              <a:t>Bioestadística (27)</a:t>
            </a:r>
          </a:p>
          <a:p>
            <a:r>
              <a:rPr lang="es-MX" dirty="0"/>
              <a:t>Bioquímica clínica (4)</a:t>
            </a:r>
          </a:p>
          <a:p>
            <a:r>
              <a:rPr lang="es-MX" dirty="0"/>
              <a:t>Cardiología (19)</a:t>
            </a:r>
          </a:p>
          <a:p>
            <a:r>
              <a:rPr lang="es-MX" dirty="0"/>
              <a:t>Cirugía cardiovascular (5)</a:t>
            </a:r>
          </a:p>
          <a:p>
            <a:r>
              <a:rPr lang="es-MX" dirty="0"/>
              <a:t>Cirugía general (22)</a:t>
            </a:r>
          </a:p>
          <a:p>
            <a:r>
              <a:rPr lang="es-MX" dirty="0"/>
              <a:t>Cirugía pediátrica (4)</a:t>
            </a:r>
          </a:p>
          <a:p>
            <a:r>
              <a:rPr lang="es-MX" dirty="0"/>
              <a:t>Cirugía plástica y </a:t>
            </a:r>
            <a:r>
              <a:rPr lang="es-MX" dirty="0" err="1"/>
              <a:t>caumatología</a:t>
            </a:r>
            <a:r>
              <a:rPr lang="es-MX" dirty="0"/>
              <a:t> (6)</a:t>
            </a:r>
          </a:p>
          <a:p>
            <a:r>
              <a:rPr lang="es-MX" dirty="0" err="1"/>
              <a:t>Coloproctología</a:t>
            </a:r>
            <a:r>
              <a:rPr lang="es-MX" dirty="0"/>
              <a:t> (1)</a:t>
            </a:r>
          </a:p>
          <a:p>
            <a:r>
              <a:rPr lang="es-MX" dirty="0"/>
              <a:t>Dermatología (7)</a:t>
            </a:r>
          </a:p>
          <a:p>
            <a:r>
              <a:rPr lang="es-MX" dirty="0"/>
              <a:t>Embriología (4)</a:t>
            </a:r>
          </a:p>
          <a:p>
            <a:r>
              <a:rPr lang="es-MX" dirty="0"/>
              <a:t>Endocrinología  (11)</a:t>
            </a:r>
          </a:p>
          <a:p>
            <a:r>
              <a:rPr lang="es-MX" dirty="0"/>
              <a:t>Farmacología (31)</a:t>
            </a:r>
          </a:p>
          <a:p>
            <a:r>
              <a:rPr lang="es-MX" dirty="0"/>
              <a:t>Fisiología Normal y Patológica (3)</a:t>
            </a:r>
          </a:p>
          <a:p>
            <a:r>
              <a:rPr lang="es-MX" dirty="0"/>
              <a:t>Gastroenterología (3)</a:t>
            </a:r>
          </a:p>
          <a:p>
            <a:r>
              <a:rPr lang="es-MX" dirty="0"/>
              <a:t>Genética Clínica (5)</a:t>
            </a:r>
          </a:p>
          <a:p>
            <a:r>
              <a:rPr lang="es-MX" dirty="0"/>
              <a:t>Gerontología y geriatría (18)</a:t>
            </a:r>
          </a:p>
          <a:p>
            <a:r>
              <a:rPr lang="es-MX" dirty="0"/>
              <a:t>Ginecología y obstetricia (18)</a:t>
            </a:r>
          </a:p>
          <a:p>
            <a:r>
              <a:rPr lang="es-MX" dirty="0"/>
              <a:t>Hematología (13)</a:t>
            </a:r>
          </a:p>
          <a:p>
            <a:r>
              <a:rPr lang="es-MX" dirty="0"/>
              <a:t>Higiene y Epidemiología (27)</a:t>
            </a:r>
          </a:p>
          <a:p>
            <a:r>
              <a:rPr lang="es-MX" dirty="0"/>
              <a:t>Histología (1)</a:t>
            </a:r>
          </a:p>
          <a:p>
            <a:r>
              <a:rPr lang="es-MX" dirty="0" err="1"/>
              <a:t>Imagenología</a:t>
            </a:r>
            <a:r>
              <a:rPr lang="es-MX" dirty="0"/>
              <a:t> (10)</a:t>
            </a:r>
          </a:p>
          <a:p>
            <a:r>
              <a:rPr lang="es-MX" dirty="0" err="1"/>
              <a:t>Inmunologia</a:t>
            </a:r>
            <a:r>
              <a:rPr lang="es-MX" dirty="0"/>
              <a:t> (14)</a:t>
            </a:r>
          </a:p>
          <a:p>
            <a:r>
              <a:rPr lang="es-MX" dirty="0"/>
              <a:t>Laboratorio clínico (10)</a:t>
            </a:r>
          </a:p>
          <a:p>
            <a:r>
              <a:rPr lang="es-MX" dirty="0"/>
              <a:t>Logopedia y foniatría (4)</a:t>
            </a:r>
          </a:p>
          <a:p>
            <a:r>
              <a:rPr lang="es-MX" dirty="0"/>
              <a:t>Medicina deportiva (10)</a:t>
            </a:r>
          </a:p>
          <a:p>
            <a:r>
              <a:rPr lang="es-MX" dirty="0"/>
              <a:t>Medicina física y rehabilitación (21)</a:t>
            </a:r>
          </a:p>
          <a:p>
            <a:r>
              <a:rPr lang="es-MX" dirty="0"/>
              <a:t>Medicina general integral (51)</a:t>
            </a:r>
          </a:p>
          <a:p>
            <a:r>
              <a:rPr lang="es-MX" dirty="0"/>
              <a:t>Medicina intensiva y emergencia adultos (6)</a:t>
            </a:r>
          </a:p>
          <a:p>
            <a:r>
              <a:rPr lang="es-MX" dirty="0"/>
              <a:t>Medicina intensiva y emergencia pediátrica (4)</a:t>
            </a:r>
          </a:p>
          <a:p>
            <a:r>
              <a:rPr lang="es-MX" dirty="0"/>
              <a:t>Medicina interna (24)</a:t>
            </a:r>
          </a:p>
          <a:p>
            <a:r>
              <a:rPr lang="es-MX" dirty="0"/>
              <a:t>Medicina legal (2 )</a:t>
            </a:r>
          </a:p>
          <a:p>
            <a:r>
              <a:rPr lang="es-MX" dirty="0"/>
              <a:t>Medicina Tradicional y natural (17)</a:t>
            </a:r>
          </a:p>
          <a:p>
            <a:r>
              <a:rPr lang="es-MX" dirty="0"/>
              <a:t>Microbiología (10)</a:t>
            </a:r>
          </a:p>
          <a:p>
            <a:r>
              <a:rPr lang="es-MX" dirty="0"/>
              <a:t>Nefrología (5)</a:t>
            </a:r>
          </a:p>
          <a:p>
            <a:r>
              <a:rPr lang="es-MX" dirty="0"/>
              <a:t>Neonatología (7)</a:t>
            </a:r>
          </a:p>
          <a:p>
            <a:r>
              <a:rPr lang="es-MX" dirty="0" err="1"/>
              <a:t>Neumotisiología</a:t>
            </a:r>
            <a:r>
              <a:rPr lang="es-MX" dirty="0"/>
              <a:t> (Neumología ) (6)</a:t>
            </a:r>
          </a:p>
          <a:p>
            <a:r>
              <a:rPr lang="es-MX" dirty="0"/>
              <a:t>Neurocirugía (5)</a:t>
            </a:r>
          </a:p>
          <a:p>
            <a:r>
              <a:rPr lang="es-MX" dirty="0"/>
              <a:t>Neurología (12)</a:t>
            </a:r>
          </a:p>
          <a:p>
            <a:r>
              <a:rPr lang="es-MX" dirty="0"/>
              <a:t>Oftalmología (9)</a:t>
            </a:r>
          </a:p>
          <a:p>
            <a:r>
              <a:rPr lang="es-MX" dirty="0"/>
              <a:t>Oncología (23)</a:t>
            </a:r>
          </a:p>
          <a:p>
            <a:r>
              <a:rPr lang="es-MX" dirty="0"/>
              <a:t>Ortopedia y traumatología (16)</a:t>
            </a:r>
          </a:p>
          <a:p>
            <a:r>
              <a:rPr lang="es-MX" dirty="0"/>
              <a:t>Otorrinolaringología (5)</a:t>
            </a:r>
          </a:p>
          <a:p>
            <a:r>
              <a:rPr lang="es-MX" dirty="0"/>
              <a:t>Pediatría (23)</a:t>
            </a:r>
          </a:p>
          <a:p>
            <a:r>
              <a:rPr lang="es-MX" dirty="0"/>
              <a:t>Podología (1)</a:t>
            </a:r>
          </a:p>
          <a:p>
            <a:r>
              <a:rPr lang="es-MX" dirty="0"/>
              <a:t>Psiquiatría (8)</a:t>
            </a:r>
          </a:p>
          <a:p>
            <a:r>
              <a:rPr lang="es-MX" dirty="0"/>
              <a:t>Psiquiatría infantil (2)</a:t>
            </a:r>
          </a:p>
          <a:p>
            <a:r>
              <a:rPr lang="es-MX" dirty="0"/>
              <a:t>Reumatología (6)</a:t>
            </a:r>
          </a:p>
          <a:p>
            <a:r>
              <a:rPr lang="es-MX" dirty="0"/>
              <a:t>Toxicología (10)</a:t>
            </a:r>
          </a:p>
          <a:p>
            <a:r>
              <a:rPr lang="es-MX" dirty="0"/>
              <a:t>Urología (5)</a:t>
            </a:r>
          </a:p>
          <a:p>
            <a:endParaRPr lang="es-MX" dirty="0"/>
          </a:p>
        </p:txBody>
      </p:sp>
      <p:sp>
        <p:nvSpPr>
          <p:cNvPr id="4" name="Marcador de número de diapositiva 3"/>
          <p:cNvSpPr>
            <a:spLocks noGrp="1"/>
          </p:cNvSpPr>
          <p:nvPr>
            <p:ph type="sldNum" sz="quarter" idx="5"/>
          </p:nvPr>
        </p:nvSpPr>
        <p:spPr/>
        <p:txBody>
          <a:bodyPr/>
          <a:lstStyle/>
          <a:p>
            <a:fld id="{B4C20A80-18D8-47F9-91F8-4B48DCDB4711}" type="slidenum">
              <a:rPr lang="es-MX" smtClean="0"/>
              <a:t>32</a:t>
            </a:fld>
            <a:endParaRPr lang="es-MX"/>
          </a:p>
        </p:txBody>
      </p:sp>
    </p:spTree>
    <p:extLst>
      <p:ext uri="{BB962C8B-B14F-4D97-AF65-F5344CB8AC3E}">
        <p14:creationId xmlns:p14="http://schemas.microsoft.com/office/powerpoint/2010/main" val="126386597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a:t>El Repositorio de Tesis en Ciencias Biomédicas y de la Salud de Cuba, y de otra ramas afines, que estén relacionadas o respalden las temáticas del Sistema Nacional de Salud</a:t>
            </a:r>
          </a:p>
          <a:p>
            <a:r>
              <a:rPr lang="es-MX" dirty="0"/>
              <a:t>Se incluye en el movimiento internacional conocido como Open </a:t>
            </a:r>
            <a:r>
              <a:rPr lang="es-MX" dirty="0" err="1"/>
              <a:t>Acces</a:t>
            </a:r>
            <a:r>
              <a:rPr lang="es-MX" dirty="0"/>
              <a:t> </a:t>
            </a:r>
            <a:r>
              <a:rPr lang="es-MX" dirty="0" err="1"/>
              <a:t>Iniciative</a:t>
            </a:r>
            <a:r>
              <a:rPr lang="es-MX" dirty="0"/>
              <a:t> que promueve la iniciativa del acceso libre a la literatura científica, incrementando el impacto de lo publicado por los investigadores, al facilitar la comunicación científica y el acceso al conocimiento</a:t>
            </a:r>
          </a:p>
          <a:p>
            <a:r>
              <a:rPr lang="es-MX" dirty="0"/>
              <a:t>Es de autoarchivo, el investigador puede realizar la suscripción al repositorio y depositar su tesis. Este repositorio institucional, con acceso abierto, es algo más que un archivo donde almacenar ficheros, responde al compromiso de una institución de hacer visible la producción científica.</a:t>
            </a:r>
          </a:p>
        </p:txBody>
      </p:sp>
      <p:sp>
        <p:nvSpPr>
          <p:cNvPr id="4" name="Marcador de número de diapositiva 3"/>
          <p:cNvSpPr>
            <a:spLocks noGrp="1"/>
          </p:cNvSpPr>
          <p:nvPr>
            <p:ph type="sldNum" sz="quarter" idx="5"/>
          </p:nvPr>
        </p:nvSpPr>
        <p:spPr/>
        <p:txBody>
          <a:bodyPr/>
          <a:lstStyle/>
          <a:p>
            <a:fld id="{B4C20A80-18D8-47F9-91F8-4B48DCDB4711}" type="slidenum">
              <a:rPr lang="es-MX" smtClean="0"/>
              <a:t>33</a:t>
            </a:fld>
            <a:endParaRPr lang="es-MX"/>
          </a:p>
        </p:txBody>
      </p:sp>
    </p:spTree>
    <p:extLst>
      <p:ext uri="{BB962C8B-B14F-4D97-AF65-F5344CB8AC3E}">
        <p14:creationId xmlns:p14="http://schemas.microsoft.com/office/powerpoint/2010/main" val="12835037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n-US" dirty="0"/>
              <a:t>Repositorio de Tesis doctoral </a:t>
            </a:r>
            <a:r>
              <a:rPr lang="en-US" dirty="0" err="1"/>
              <a:t>organizado</a:t>
            </a:r>
            <a:r>
              <a:rPr lang="en-US" dirty="0"/>
              <a:t> por </a:t>
            </a:r>
            <a:r>
              <a:rPr lang="en-US" dirty="0" err="1"/>
              <a:t>año</a:t>
            </a:r>
            <a:r>
              <a:rPr lang="en-US" dirty="0"/>
              <a:t> de defense de la </a:t>
            </a:r>
            <a:r>
              <a:rPr lang="en-US" dirty="0" err="1"/>
              <a:t>tesis</a:t>
            </a:r>
            <a:endParaRPr lang="en-US" dirty="0"/>
          </a:p>
        </p:txBody>
      </p:sp>
      <p:sp>
        <p:nvSpPr>
          <p:cNvPr id="4" name="3 Marcador de número de diapositiva"/>
          <p:cNvSpPr>
            <a:spLocks noGrp="1"/>
          </p:cNvSpPr>
          <p:nvPr>
            <p:ph type="sldNum" sz="quarter" idx="10"/>
          </p:nvPr>
        </p:nvSpPr>
        <p:spPr/>
        <p:txBody>
          <a:bodyPr/>
          <a:lstStyle/>
          <a:p>
            <a:fld id="{B4C20A80-18D8-47F9-91F8-4B48DCDB4711}" type="slidenum">
              <a:rPr lang="es-MX" smtClean="0"/>
              <a:t>34</a:t>
            </a:fld>
            <a:endParaRPr lang="es-MX"/>
          </a:p>
        </p:txBody>
      </p:sp>
    </p:spTree>
    <p:extLst>
      <p:ext uri="{BB962C8B-B14F-4D97-AF65-F5344CB8AC3E}">
        <p14:creationId xmlns:p14="http://schemas.microsoft.com/office/powerpoint/2010/main" val="299350611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a:t>Repositorio de Tesis doctoral organizado por materia</a:t>
            </a:r>
          </a:p>
        </p:txBody>
      </p:sp>
      <p:sp>
        <p:nvSpPr>
          <p:cNvPr id="4" name="Marcador de número de diapositiva 3"/>
          <p:cNvSpPr>
            <a:spLocks noGrp="1"/>
          </p:cNvSpPr>
          <p:nvPr>
            <p:ph type="sldNum" sz="quarter" idx="5"/>
          </p:nvPr>
        </p:nvSpPr>
        <p:spPr/>
        <p:txBody>
          <a:bodyPr/>
          <a:lstStyle/>
          <a:p>
            <a:fld id="{B4C20A80-18D8-47F9-91F8-4B48DCDB4711}" type="slidenum">
              <a:rPr lang="es-MX" smtClean="0"/>
              <a:t>35</a:t>
            </a:fld>
            <a:endParaRPr lang="es-MX"/>
          </a:p>
        </p:txBody>
      </p:sp>
    </p:spTree>
    <p:extLst>
      <p:ext uri="{BB962C8B-B14F-4D97-AF65-F5344CB8AC3E}">
        <p14:creationId xmlns:p14="http://schemas.microsoft.com/office/powerpoint/2010/main" val="209528145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a:t>Colecciones</a:t>
            </a:r>
            <a:r>
              <a:rPr lang="es-MX" baseline="0" dirty="0"/>
              <a:t> destacadas </a:t>
            </a:r>
          </a:p>
          <a:p>
            <a:r>
              <a:rPr lang="es-MX" baseline="0" dirty="0"/>
              <a:t>-</a:t>
            </a:r>
            <a:r>
              <a:rPr lang="es-MX" baseline="0" dirty="0" err="1"/>
              <a:t>SciElo</a:t>
            </a:r>
            <a:r>
              <a:rPr lang="es-MX" baseline="0" dirty="0"/>
              <a:t> Cuba</a:t>
            </a:r>
          </a:p>
          <a:p>
            <a:r>
              <a:rPr lang="es-MX" baseline="0" dirty="0"/>
              <a:t>-Literatura Docente</a:t>
            </a:r>
          </a:p>
          <a:p>
            <a:r>
              <a:rPr lang="es-MX" baseline="0" dirty="0"/>
              <a:t>-Recursos de información para pacientes </a:t>
            </a:r>
          </a:p>
          <a:p>
            <a:r>
              <a:rPr lang="es-MX" baseline="0" dirty="0"/>
              <a:t>-Multimedia</a:t>
            </a:r>
          </a:p>
          <a:p>
            <a:r>
              <a:rPr lang="es-MX" baseline="0" dirty="0"/>
              <a:t>-Recursos para la toma de decisiones clínicas</a:t>
            </a:r>
          </a:p>
          <a:p>
            <a:r>
              <a:rPr lang="es-MX" baseline="0" dirty="0"/>
              <a:t>-Colección de recursos sobre medicamentos</a:t>
            </a:r>
          </a:p>
          <a:p>
            <a:r>
              <a:rPr lang="es-MX" baseline="0" dirty="0"/>
              <a:t>Colecciones agrupadas por :</a:t>
            </a:r>
          </a:p>
          <a:p>
            <a:pPr marL="171450" indent="-171450">
              <a:buFontTx/>
              <a:buChar char="-"/>
            </a:pPr>
            <a:r>
              <a:rPr lang="es-MX" baseline="0" dirty="0"/>
              <a:t>Disciplinas</a:t>
            </a:r>
          </a:p>
          <a:p>
            <a:pPr marL="171450" indent="-171450">
              <a:buFontTx/>
              <a:buChar char="-"/>
            </a:pPr>
            <a:r>
              <a:rPr lang="es-MX" baseline="0" dirty="0"/>
              <a:t>Especialidades medicas</a:t>
            </a:r>
          </a:p>
          <a:p>
            <a:pPr marL="171450" indent="-171450">
              <a:buFontTx/>
              <a:buChar char="-"/>
            </a:pPr>
            <a:r>
              <a:rPr lang="es-MX" baseline="0" dirty="0"/>
              <a:t>Enfermedades</a:t>
            </a:r>
          </a:p>
          <a:p>
            <a:endParaRPr lang="es-MX" baseline="0" dirty="0"/>
          </a:p>
          <a:p>
            <a:endParaRPr lang="es-MX" dirty="0"/>
          </a:p>
        </p:txBody>
      </p:sp>
      <p:sp>
        <p:nvSpPr>
          <p:cNvPr id="4" name="Marcador de número de diapositiva 3"/>
          <p:cNvSpPr>
            <a:spLocks noGrp="1"/>
          </p:cNvSpPr>
          <p:nvPr>
            <p:ph type="sldNum" sz="quarter" idx="5"/>
          </p:nvPr>
        </p:nvSpPr>
        <p:spPr/>
        <p:txBody>
          <a:bodyPr/>
          <a:lstStyle/>
          <a:p>
            <a:fld id="{B4C20A80-18D8-47F9-91F8-4B48DCDB4711}" type="slidenum">
              <a:rPr lang="es-MX" smtClean="0"/>
              <a:t>37</a:t>
            </a:fld>
            <a:endParaRPr lang="es-MX"/>
          </a:p>
        </p:txBody>
      </p:sp>
    </p:spTree>
    <p:extLst>
      <p:ext uri="{BB962C8B-B14F-4D97-AF65-F5344CB8AC3E}">
        <p14:creationId xmlns:p14="http://schemas.microsoft.com/office/powerpoint/2010/main" val="424940179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a:t>http://scielo.sld.cu/scielo.php?script=sci_alphabetic&amp;lng=es&amp;nrm=iso </a:t>
            </a:r>
          </a:p>
          <a:p>
            <a:r>
              <a:rPr lang="es-ES" dirty="0"/>
              <a:t>SciELO Data es un </a:t>
            </a:r>
            <a:r>
              <a:rPr lang="es-ES" b="1" dirty="0"/>
              <a:t>repositorio multidisciplinario para depositar, preservar y difundir datos de investigación de artículos enviados</a:t>
            </a:r>
            <a:r>
              <a:rPr lang="es-ES" dirty="0"/>
              <a:t>, aprobados para publicación o ya publicados en revistas de la Red SciELO o depositados en SciELO </a:t>
            </a:r>
            <a:r>
              <a:rPr lang="es-ES" dirty="0" err="1"/>
              <a:t>Preprints</a:t>
            </a:r>
            <a:endParaRPr lang="es-MX" dirty="0"/>
          </a:p>
          <a:p>
            <a:endParaRPr lang="es-MX" dirty="0"/>
          </a:p>
        </p:txBody>
      </p:sp>
      <p:sp>
        <p:nvSpPr>
          <p:cNvPr id="4" name="Marcador de número de diapositiva 3"/>
          <p:cNvSpPr>
            <a:spLocks noGrp="1"/>
          </p:cNvSpPr>
          <p:nvPr>
            <p:ph type="sldNum" sz="quarter" idx="5"/>
          </p:nvPr>
        </p:nvSpPr>
        <p:spPr/>
        <p:txBody>
          <a:bodyPr/>
          <a:lstStyle/>
          <a:p>
            <a:fld id="{B4C20A80-18D8-47F9-91F8-4B48DCDB4711}" type="slidenum">
              <a:rPr lang="es-MX" smtClean="0"/>
              <a:t>38</a:t>
            </a:fld>
            <a:endParaRPr lang="es-MX"/>
          </a:p>
        </p:txBody>
      </p:sp>
    </p:spTree>
    <p:extLst>
      <p:ext uri="{BB962C8B-B14F-4D97-AF65-F5344CB8AC3E}">
        <p14:creationId xmlns:p14="http://schemas.microsoft.com/office/powerpoint/2010/main" val="293506011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U" dirty="0"/>
          </a:p>
        </p:txBody>
      </p:sp>
      <p:sp>
        <p:nvSpPr>
          <p:cNvPr id="4" name="Marcador de número de diapositiva 3"/>
          <p:cNvSpPr>
            <a:spLocks noGrp="1"/>
          </p:cNvSpPr>
          <p:nvPr>
            <p:ph type="sldNum" sz="quarter" idx="5"/>
          </p:nvPr>
        </p:nvSpPr>
        <p:spPr/>
        <p:txBody>
          <a:bodyPr/>
          <a:lstStyle/>
          <a:p>
            <a:fld id="{B4C20A80-18D8-47F9-91F8-4B48DCDB4711}" type="slidenum">
              <a:rPr lang="es-MX" smtClean="0"/>
              <a:t>39</a:t>
            </a:fld>
            <a:endParaRPr lang="es-MX"/>
          </a:p>
        </p:txBody>
      </p:sp>
    </p:spTree>
    <p:extLst>
      <p:ext uri="{BB962C8B-B14F-4D97-AF65-F5344CB8AC3E}">
        <p14:creationId xmlns:p14="http://schemas.microsoft.com/office/powerpoint/2010/main" val="291770172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U" dirty="0"/>
          </a:p>
        </p:txBody>
      </p:sp>
      <p:sp>
        <p:nvSpPr>
          <p:cNvPr id="4" name="Marcador de número de diapositiva 3"/>
          <p:cNvSpPr>
            <a:spLocks noGrp="1"/>
          </p:cNvSpPr>
          <p:nvPr>
            <p:ph type="sldNum" sz="quarter" idx="5"/>
          </p:nvPr>
        </p:nvSpPr>
        <p:spPr/>
        <p:txBody>
          <a:bodyPr/>
          <a:lstStyle/>
          <a:p>
            <a:fld id="{B4C20A80-18D8-47F9-91F8-4B48DCDB4711}" type="slidenum">
              <a:rPr lang="es-MX" smtClean="0"/>
              <a:t>40</a:t>
            </a:fld>
            <a:endParaRPr lang="es-MX"/>
          </a:p>
        </p:txBody>
      </p:sp>
    </p:spTree>
    <p:extLst>
      <p:ext uri="{BB962C8B-B14F-4D97-AF65-F5344CB8AC3E}">
        <p14:creationId xmlns:p14="http://schemas.microsoft.com/office/powerpoint/2010/main" val="230341900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a:t>http://www.bvscuba.sld.cu/clasificacion-de-libro/literatura-docente/ </a:t>
            </a:r>
          </a:p>
        </p:txBody>
      </p:sp>
      <p:sp>
        <p:nvSpPr>
          <p:cNvPr id="4" name="Marcador de número de diapositiva 3"/>
          <p:cNvSpPr>
            <a:spLocks noGrp="1"/>
          </p:cNvSpPr>
          <p:nvPr>
            <p:ph type="sldNum" sz="quarter" idx="5"/>
          </p:nvPr>
        </p:nvSpPr>
        <p:spPr/>
        <p:txBody>
          <a:bodyPr/>
          <a:lstStyle/>
          <a:p>
            <a:fld id="{B4C20A80-18D8-47F9-91F8-4B48DCDB4711}" type="slidenum">
              <a:rPr lang="es-MX" smtClean="0"/>
              <a:t>41</a:t>
            </a:fld>
            <a:endParaRPr lang="es-MX"/>
          </a:p>
        </p:txBody>
      </p:sp>
    </p:spTree>
    <p:extLst>
      <p:ext uri="{BB962C8B-B14F-4D97-AF65-F5344CB8AC3E}">
        <p14:creationId xmlns:p14="http://schemas.microsoft.com/office/powerpoint/2010/main" val="35795045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ea typeface="+mn-ea"/>
                <a:cs typeface="+mn-cs"/>
              </a:rPr>
              <a:t>Cuba, a través del Centro Nacional de Información de Ciencias Médicas (Infomed), mantuvo una participación activa en el desarrollo de esta propuesta, trabajando estrechamente con BIREME en la iniciación y acompañando el proceso al implementar el modelo para la operación de sus servicios y contribuir al desarrollo del modelo regional.</a:t>
            </a:r>
          </a:p>
          <a:p>
            <a:pPr algn="just"/>
            <a:r>
              <a:rPr lang="es-MX" dirty="0">
                <a:latin typeface="Arial" panose="020B0604020202020204" pitchFamily="34" charset="0"/>
                <a:cs typeface="Arial" panose="020B0604020202020204" pitchFamily="34" charset="0"/>
              </a:rPr>
              <a:t>	Búsqueda de la equidad en el acceso a la información en salud.</a:t>
            </a:r>
          </a:p>
          <a:p>
            <a:pPr algn="just"/>
            <a:r>
              <a:rPr lang="es-MX" dirty="0">
                <a:latin typeface="Arial" panose="020B0604020202020204" pitchFamily="34" charset="0"/>
                <a:cs typeface="Arial" panose="020B0604020202020204" pitchFamily="34" charset="0"/>
              </a:rPr>
              <a:t>•	Promoción de alianzas y consorcios para maximizar el uso compartido de recursos.</a:t>
            </a:r>
          </a:p>
          <a:p>
            <a:pPr algn="just"/>
            <a:r>
              <a:rPr lang="es-MX" dirty="0">
                <a:latin typeface="Arial" panose="020B0604020202020204" pitchFamily="34" charset="0"/>
                <a:cs typeface="Arial" panose="020B0604020202020204" pitchFamily="34" charset="0"/>
              </a:rPr>
              <a:t>•	Promoción del trabajo cooperativo y del intercambio de experiencias.</a:t>
            </a:r>
          </a:p>
          <a:p>
            <a:pPr algn="just"/>
            <a:r>
              <a:rPr lang="es-MX" dirty="0">
                <a:latin typeface="Arial" panose="020B0604020202020204" pitchFamily="34" charset="0"/>
                <a:cs typeface="Arial" panose="020B0604020202020204" pitchFamily="34" charset="0"/>
              </a:rPr>
              <a:t>•	Desarrollo y operación descentralizados en todos los niveles.</a:t>
            </a:r>
          </a:p>
          <a:p>
            <a:pPr algn="just"/>
            <a:r>
              <a:rPr lang="es-MX" dirty="0">
                <a:latin typeface="Arial" panose="020B0604020202020204" pitchFamily="34" charset="0"/>
                <a:cs typeface="Arial" panose="020B0604020202020204" pitchFamily="34" charset="0"/>
              </a:rPr>
              <a:t>•	Desarrollo basado en las condiciones locales.</a:t>
            </a:r>
          </a:p>
          <a:p>
            <a:pPr algn="just"/>
            <a:r>
              <a:rPr lang="es-MX" dirty="0">
                <a:latin typeface="Arial" panose="020B0604020202020204" pitchFamily="34" charset="0"/>
                <a:cs typeface="Arial" panose="020B0604020202020204" pitchFamily="34" charset="0"/>
              </a:rPr>
              <a:t>•	Establecimiento y aplicación de mecanismos integrados de evaluación y control de calidad.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MX" dirty="0">
              <a:effectLst/>
            </a:endParaRPr>
          </a:p>
          <a:p>
            <a:endParaRPr lang="es-MX" dirty="0"/>
          </a:p>
        </p:txBody>
      </p:sp>
      <p:sp>
        <p:nvSpPr>
          <p:cNvPr id="4" name="Marcador de número de diapositiva 3"/>
          <p:cNvSpPr>
            <a:spLocks noGrp="1"/>
          </p:cNvSpPr>
          <p:nvPr>
            <p:ph type="sldNum" sz="quarter" idx="5"/>
          </p:nvPr>
        </p:nvSpPr>
        <p:spPr/>
        <p:txBody>
          <a:bodyPr/>
          <a:lstStyle/>
          <a:p>
            <a:fld id="{B4C20A80-18D8-47F9-91F8-4B48DCDB4711}" type="slidenum">
              <a:rPr lang="es-MX" smtClean="0"/>
              <a:t>5</a:t>
            </a:fld>
            <a:endParaRPr lang="es-MX"/>
          </a:p>
        </p:txBody>
      </p:sp>
    </p:spTree>
    <p:extLst>
      <p:ext uri="{BB962C8B-B14F-4D97-AF65-F5344CB8AC3E}">
        <p14:creationId xmlns:p14="http://schemas.microsoft.com/office/powerpoint/2010/main" val="259711306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a:t>http://www.bvscuba.sld.cu/clasificacion-de-libro/literatura-docente/ </a:t>
            </a:r>
          </a:p>
        </p:txBody>
      </p:sp>
      <p:sp>
        <p:nvSpPr>
          <p:cNvPr id="4" name="Marcador de número de diapositiva 3"/>
          <p:cNvSpPr>
            <a:spLocks noGrp="1"/>
          </p:cNvSpPr>
          <p:nvPr>
            <p:ph type="sldNum" sz="quarter" idx="5"/>
          </p:nvPr>
        </p:nvSpPr>
        <p:spPr/>
        <p:txBody>
          <a:bodyPr/>
          <a:lstStyle/>
          <a:p>
            <a:fld id="{B4C20A80-18D8-47F9-91F8-4B48DCDB4711}" type="slidenum">
              <a:rPr lang="es-MX" smtClean="0"/>
              <a:t>43</a:t>
            </a:fld>
            <a:endParaRPr lang="es-MX"/>
          </a:p>
        </p:txBody>
      </p:sp>
    </p:spTree>
    <p:extLst>
      <p:ext uri="{BB962C8B-B14F-4D97-AF65-F5344CB8AC3E}">
        <p14:creationId xmlns:p14="http://schemas.microsoft.com/office/powerpoint/2010/main" val="245305891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a:t>La Información para Pacientes pretende </a:t>
            </a:r>
            <a:r>
              <a:rPr lang="es-MX" i="1" dirty="0"/>
              <a:t>ayudar a pacientes, familiares y cuidadores</a:t>
            </a:r>
            <a:r>
              <a:rPr lang="es-MX" dirty="0"/>
              <a:t> a comprender las recomendaciones de la Guías de Practicas Clínicas  y ofrecer información necesaria</a:t>
            </a:r>
          </a:p>
          <a:p>
            <a:r>
              <a:rPr lang="es-MX" dirty="0"/>
              <a:t>Esta </a:t>
            </a:r>
            <a:r>
              <a:rPr lang="es-MX" i="1" dirty="0"/>
              <a:t>información</a:t>
            </a:r>
            <a:r>
              <a:rPr lang="es-MX" dirty="0"/>
              <a:t> también puede servir </a:t>
            </a:r>
            <a:r>
              <a:rPr lang="es-MX" i="1" dirty="0"/>
              <a:t>para</a:t>
            </a:r>
            <a:r>
              <a:rPr lang="es-MX" dirty="0"/>
              <a:t> mejorar la comunicación entre médico y </a:t>
            </a:r>
            <a:r>
              <a:rPr lang="es-MX" i="1" dirty="0"/>
              <a:t>paciente</a:t>
            </a:r>
            <a:r>
              <a:rPr lang="es-MX" dirty="0"/>
              <a:t>. </a:t>
            </a:r>
            <a:r>
              <a:rPr lang="es-MX" i="1" dirty="0"/>
              <a:t>Información para pacientes</a:t>
            </a:r>
            <a:endParaRPr lang="es-MX" dirty="0"/>
          </a:p>
        </p:txBody>
      </p:sp>
      <p:sp>
        <p:nvSpPr>
          <p:cNvPr id="4" name="Marcador de número de diapositiva 3"/>
          <p:cNvSpPr>
            <a:spLocks noGrp="1"/>
          </p:cNvSpPr>
          <p:nvPr>
            <p:ph type="sldNum" sz="quarter" idx="5"/>
          </p:nvPr>
        </p:nvSpPr>
        <p:spPr/>
        <p:txBody>
          <a:bodyPr/>
          <a:lstStyle/>
          <a:p>
            <a:fld id="{B4C20A80-18D8-47F9-91F8-4B48DCDB4711}" type="slidenum">
              <a:rPr lang="es-MX" smtClean="0"/>
              <a:t>44</a:t>
            </a:fld>
            <a:endParaRPr lang="es-MX"/>
          </a:p>
        </p:txBody>
      </p:sp>
    </p:spTree>
    <p:extLst>
      <p:ext uri="{BB962C8B-B14F-4D97-AF65-F5344CB8AC3E}">
        <p14:creationId xmlns:p14="http://schemas.microsoft.com/office/powerpoint/2010/main" val="366035450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a:t>http://www.bvscuba.sld.cu/clasificacion-de-libro/literatura-docente/ </a:t>
            </a:r>
          </a:p>
        </p:txBody>
      </p:sp>
      <p:sp>
        <p:nvSpPr>
          <p:cNvPr id="4" name="Marcador de número de diapositiva 3"/>
          <p:cNvSpPr>
            <a:spLocks noGrp="1"/>
          </p:cNvSpPr>
          <p:nvPr>
            <p:ph type="sldNum" sz="quarter" idx="5"/>
          </p:nvPr>
        </p:nvSpPr>
        <p:spPr/>
        <p:txBody>
          <a:bodyPr/>
          <a:lstStyle/>
          <a:p>
            <a:fld id="{B4C20A80-18D8-47F9-91F8-4B48DCDB4711}" type="slidenum">
              <a:rPr lang="es-MX" smtClean="0"/>
              <a:t>45</a:t>
            </a:fld>
            <a:endParaRPr lang="es-MX"/>
          </a:p>
        </p:txBody>
      </p:sp>
    </p:spTree>
    <p:extLst>
      <p:ext uri="{BB962C8B-B14F-4D97-AF65-F5344CB8AC3E}">
        <p14:creationId xmlns:p14="http://schemas.microsoft.com/office/powerpoint/2010/main" val="387761084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a:t>http://www.bvscuba.sld.cu/clasificacion-de-libro/literatura-docente/ </a:t>
            </a:r>
          </a:p>
        </p:txBody>
      </p:sp>
      <p:sp>
        <p:nvSpPr>
          <p:cNvPr id="4" name="Marcador de número de diapositiva 3"/>
          <p:cNvSpPr>
            <a:spLocks noGrp="1"/>
          </p:cNvSpPr>
          <p:nvPr>
            <p:ph type="sldNum" sz="quarter" idx="5"/>
          </p:nvPr>
        </p:nvSpPr>
        <p:spPr/>
        <p:txBody>
          <a:bodyPr/>
          <a:lstStyle/>
          <a:p>
            <a:fld id="{B4C20A80-18D8-47F9-91F8-4B48DCDB4711}" type="slidenum">
              <a:rPr lang="es-MX" smtClean="0"/>
              <a:t>47</a:t>
            </a:fld>
            <a:endParaRPr lang="es-MX"/>
          </a:p>
        </p:txBody>
      </p:sp>
    </p:spTree>
    <p:extLst>
      <p:ext uri="{BB962C8B-B14F-4D97-AF65-F5344CB8AC3E}">
        <p14:creationId xmlns:p14="http://schemas.microsoft.com/office/powerpoint/2010/main" val="332404154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a:t>http://www.bvscuba.sld.cu/clasificacion-de-libro/literatura-docente/ </a:t>
            </a:r>
          </a:p>
        </p:txBody>
      </p:sp>
      <p:sp>
        <p:nvSpPr>
          <p:cNvPr id="4" name="Marcador de número de diapositiva 3"/>
          <p:cNvSpPr>
            <a:spLocks noGrp="1"/>
          </p:cNvSpPr>
          <p:nvPr>
            <p:ph type="sldNum" sz="quarter" idx="5"/>
          </p:nvPr>
        </p:nvSpPr>
        <p:spPr/>
        <p:txBody>
          <a:bodyPr/>
          <a:lstStyle/>
          <a:p>
            <a:fld id="{B4C20A80-18D8-47F9-91F8-4B48DCDB4711}" type="slidenum">
              <a:rPr lang="es-MX" smtClean="0"/>
              <a:t>49</a:t>
            </a:fld>
            <a:endParaRPr lang="es-MX"/>
          </a:p>
        </p:txBody>
      </p:sp>
    </p:spTree>
    <p:extLst>
      <p:ext uri="{BB962C8B-B14F-4D97-AF65-F5344CB8AC3E}">
        <p14:creationId xmlns:p14="http://schemas.microsoft.com/office/powerpoint/2010/main" val="261216157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U" dirty="0"/>
          </a:p>
        </p:txBody>
      </p:sp>
      <p:sp>
        <p:nvSpPr>
          <p:cNvPr id="4" name="Marcador de número de diapositiva 3"/>
          <p:cNvSpPr>
            <a:spLocks noGrp="1"/>
          </p:cNvSpPr>
          <p:nvPr>
            <p:ph type="sldNum" sz="quarter" idx="5"/>
          </p:nvPr>
        </p:nvSpPr>
        <p:spPr/>
        <p:txBody>
          <a:bodyPr/>
          <a:lstStyle/>
          <a:p>
            <a:fld id="{B4C20A80-18D8-47F9-91F8-4B48DCDB4711}" type="slidenum">
              <a:rPr lang="es-MX" smtClean="0"/>
              <a:t>53</a:t>
            </a:fld>
            <a:endParaRPr lang="es-MX"/>
          </a:p>
        </p:txBody>
      </p:sp>
    </p:spTree>
    <p:extLst>
      <p:ext uri="{BB962C8B-B14F-4D97-AF65-F5344CB8AC3E}">
        <p14:creationId xmlns:p14="http://schemas.microsoft.com/office/powerpoint/2010/main" val="102468286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U" dirty="0"/>
          </a:p>
        </p:txBody>
      </p:sp>
      <p:sp>
        <p:nvSpPr>
          <p:cNvPr id="4" name="Marcador de número de diapositiva 3"/>
          <p:cNvSpPr>
            <a:spLocks noGrp="1"/>
          </p:cNvSpPr>
          <p:nvPr>
            <p:ph type="sldNum" sz="quarter" idx="5"/>
          </p:nvPr>
        </p:nvSpPr>
        <p:spPr/>
        <p:txBody>
          <a:bodyPr/>
          <a:lstStyle/>
          <a:p>
            <a:fld id="{B4C20A80-18D8-47F9-91F8-4B48DCDB4711}" type="slidenum">
              <a:rPr lang="es-MX" smtClean="0"/>
              <a:t>54</a:t>
            </a:fld>
            <a:endParaRPr lang="es-MX"/>
          </a:p>
        </p:txBody>
      </p:sp>
    </p:spTree>
    <p:extLst>
      <p:ext uri="{BB962C8B-B14F-4D97-AF65-F5344CB8AC3E}">
        <p14:creationId xmlns:p14="http://schemas.microsoft.com/office/powerpoint/2010/main" val="404824818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200" b="1" kern="1200" dirty="0">
                <a:solidFill>
                  <a:schemeClr val="tx1"/>
                </a:solidFill>
                <a:effectLst/>
                <a:latin typeface="+mn-lt"/>
                <a:ea typeface="+mn-ea"/>
                <a:cs typeface="+mn-cs"/>
              </a:rPr>
              <a:t>Centros Cooperantes (CC) de la Biblioteca Virtual de Salud de Cuba:</a:t>
            </a:r>
            <a:r>
              <a:rPr lang="es-ES" sz="1200" kern="1200" dirty="0">
                <a:solidFill>
                  <a:schemeClr val="tx1"/>
                </a:solidFill>
                <a:effectLst/>
                <a:latin typeface="+mn-lt"/>
                <a:ea typeface="+mn-ea"/>
                <a:cs typeface="+mn-cs"/>
              </a:rPr>
              <a:t> Son las Unidades, áreas, departamentos o grupos reconocidos por su desempeño en docencia, investigación, publicación, comunicación, gestión de la información y los conocimientos o uso de la evidencia técnico-científica para la acción en salud.</a:t>
            </a:r>
            <a:endParaRPr lang="es-CU" dirty="0">
              <a:effectLst/>
            </a:endParaRPr>
          </a:p>
          <a:p>
            <a:r>
              <a:rPr lang="es-ES" sz="1200" kern="1200" dirty="0">
                <a:solidFill>
                  <a:schemeClr val="tx1"/>
                </a:solidFill>
                <a:effectLst/>
                <a:latin typeface="+mn-lt"/>
                <a:ea typeface="+mn-ea"/>
                <a:cs typeface="+mn-cs"/>
              </a:rPr>
              <a:t>Los CC forman parte de instituciones como universidades, institutos de investigación, sociedades científicas, asociaciones profesionales, ministerios o departamentos de salud, editoriales y otro tipo de instituciones relacionadas con el área.</a:t>
            </a:r>
            <a:endParaRPr lang="es-CU" dirty="0">
              <a:effectLst/>
            </a:endParaRPr>
          </a:p>
          <a:p>
            <a:endParaRPr lang="es-CU" dirty="0"/>
          </a:p>
        </p:txBody>
      </p:sp>
      <p:sp>
        <p:nvSpPr>
          <p:cNvPr id="4" name="Marcador de número de diapositiva 3"/>
          <p:cNvSpPr>
            <a:spLocks noGrp="1"/>
          </p:cNvSpPr>
          <p:nvPr>
            <p:ph type="sldNum" sz="quarter" idx="5"/>
          </p:nvPr>
        </p:nvSpPr>
        <p:spPr/>
        <p:txBody>
          <a:bodyPr/>
          <a:lstStyle/>
          <a:p>
            <a:fld id="{B4C20A80-18D8-47F9-91F8-4B48DCDB4711}" type="slidenum">
              <a:rPr lang="es-MX" smtClean="0"/>
              <a:t>56</a:t>
            </a:fld>
            <a:endParaRPr lang="es-MX"/>
          </a:p>
        </p:txBody>
      </p:sp>
    </p:spTree>
    <p:extLst>
      <p:ext uri="{BB962C8B-B14F-4D97-AF65-F5344CB8AC3E}">
        <p14:creationId xmlns:p14="http://schemas.microsoft.com/office/powerpoint/2010/main" val="10426541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fld id="{B4C20A80-18D8-47F9-91F8-4B48DCDB4711}" type="slidenum">
              <a:rPr lang="es-MX" smtClean="0"/>
              <a:t>59</a:t>
            </a:fld>
            <a:endParaRPr lang="es-MX"/>
          </a:p>
        </p:txBody>
      </p:sp>
    </p:spTree>
    <p:extLst>
      <p:ext uri="{BB962C8B-B14F-4D97-AF65-F5344CB8AC3E}">
        <p14:creationId xmlns:p14="http://schemas.microsoft.com/office/powerpoint/2010/main" val="3578322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ea typeface="+mn-ea"/>
                <a:cs typeface="+mn-cs"/>
              </a:rPr>
              <a:t>La BVS representa la expansión de toda la infraestructura de información ya acumulada en la región. Esta expansión no es lineal. Ello significa la adopción progresiva de un nuevo paradigma de tratamiento de información, que en varios aspectos solucionan problemas sin solución o con soluciones muy caras en el modelo actual.</a:t>
            </a:r>
          </a:p>
          <a:p>
            <a:pPr lvl="0"/>
            <a:r>
              <a:rPr lang="es-ES" dirty="0"/>
              <a:t>- D</a:t>
            </a:r>
            <a:r>
              <a:rPr lang="es-ES" dirty="0">
                <a:latin typeface="Arial" panose="020B0604020202020204" pitchFamily="34" charset="0"/>
                <a:cs typeface="Arial" panose="020B0604020202020204" pitchFamily="34" charset="0"/>
              </a:rPr>
              <a:t>isponibilidad de acceso a las fuentes de información sin limitación de horario.</a:t>
            </a:r>
            <a:endParaRPr lang="es-MX" dirty="0">
              <a:latin typeface="Arial" panose="020B0604020202020204" pitchFamily="34" charset="0"/>
              <a:cs typeface="Arial" panose="020B0604020202020204" pitchFamily="34" charset="0"/>
            </a:endParaRPr>
          </a:p>
          <a:p>
            <a:pPr lvl="0"/>
            <a:r>
              <a:rPr lang="es-ES" dirty="0">
                <a:latin typeface="Arial" panose="020B0604020202020204" pitchFamily="34" charset="0"/>
                <a:cs typeface="Arial" panose="020B0604020202020204" pitchFamily="34" charset="0"/>
              </a:rPr>
              <a:t>- Disponibilidad de acceso independientemente de la localización geográfica del usuario y de las fuentes de información.</a:t>
            </a:r>
            <a:endParaRPr lang="es-MX" dirty="0">
              <a:latin typeface="Arial" panose="020B0604020202020204" pitchFamily="34" charset="0"/>
              <a:cs typeface="Arial" panose="020B0604020202020204" pitchFamily="34" charset="0"/>
            </a:endParaRPr>
          </a:p>
          <a:p>
            <a:pPr lvl="0"/>
            <a:r>
              <a:rPr lang="es-ES" dirty="0">
                <a:latin typeface="Arial" panose="020B0604020202020204" pitchFamily="34" charset="0"/>
                <a:cs typeface="Arial" panose="020B0604020202020204" pitchFamily="34" charset="0"/>
              </a:rPr>
              <a:t>- Integración de las funciones de almacenamiento, preservación y publicación; por ejemplo, la colección de los números de una revista electrónica en la BVS representa simultáneamente las funciones tradicionales de publicación, catalogación, almacenamiento y preservación;</a:t>
            </a:r>
            <a:endParaRPr lang="es-MX" dirty="0">
              <a:latin typeface="Arial" panose="020B0604020202020204" pitchFamily="34" charset="0"/>
              <a:cs typeface="Arial" panose="020B0604020202020204" pitchFamily="34" charset="0"/>
            </a:endParaRPr>
          </a:p>
          <a:p>
            <a:pPr lvl="0"/>
            <a:r>
              <a:rPr lang="es-ES" dirty="0">
                <a:latin typeface="Arial" panose="020B0604020202020204" pitchFamily="34" charset="0"/>
                <a:cs typeface="Arial" panose="020B0604020202020204" pitchFamily="34" charset="0"/>
              </a:rPr>
              <a:t>- Convivencia de fuentes de información en soportes tradicionales y en formato de hipertexto, incluyendo componentes multimediales.</a:t>
            </a:r>
            <a:endParaRPr lang="es-MX" dirty="0">
              <a:latin typeface="Arial" panose="020B0604020202020204" pitchFamily="34" charset="0"/>
              <a:cs typeface="Arial" panose="020B0604020202020204" pitchFamily="34" charset="0"/>
            </a:endParaRPr>
          </a:p>
          <a:p>
            <a:pPr lvl="0"/>
            <a:r>
              <a:rPr lang="es-ES" dirty="0">
                <a:latin typeface="Arial" panose="020B0604020202020204" pitchFamily="34" charset="0"/>
                <a:cs typeface="Arial" panose="020B0604020202020204" pitchFamily="34" charset="0"/>
              </a:rPr>
              <a:t>- Promoción de la necesaria y reclamada integración de diferentes disciplinas, especialidades, sistemas e iniciativas del área de información y salud en el proceso de diseño, creación y operación de productos y servicios de información.</a:t>
            </a:r>
            <a:endParaRPr lang="es-MX" dirty="0">
              <a:latin typeface="Arial" panose="020B0604020202020204" pitchFamily="34" charset="0"/>
              <a:cs typeface="Arial" panose="020B0604020202020204" pitchFamily="34" charset="0"/>
            </a:endParaRPr>
          </a:p>
          <a:p>
            <a:pPr lvl="0"/>
            <a:r>
              <a:rPr lang="es-ES" dirty="0">
                <a:latin typeface="Arial" panose="020B0604020202020204" pitchFamily="34" charset="0"/>
                <a:cs typeface="Arial" panose="020B0604020202020204" pitchFamily="34" charset="0"/>
              </a:rPr>
              <a:t>- Existencia de mecanismos de control de calidad para la selección de fuentes de información para la Biblioteca.</a:t>
            </a:r>
            <a:endParaRPr lang="es-MX" dirty="0">
              <a:latin typeface="Arial" panose="020B0604020202020204" pitchFamily="34" charset="0"/>
              <a:cs typeface="Arial" panose="020B0604020202020204" pitchFamily="34" charset="0"/>
            </a:endParaRPr>
          </a:p>
          <a:p>
            <a:pPr lvl="0"/>
            <a:r>
              <a:rPr lang="es-ES" dirty="0">
                <a:latin typeface="Arial" panose="020B0604020202020204" pitchFamily="34" charset="0"/>
                <a:cs typeface="Arial" panose="020B0604020202020204" pitchFamily="34" charset="0"/>
              </a:rPr>
              <a:t>- Alto grado de actualización de las fuentes de información al minimizar los mecanismos que intermedian su generación y su publicación.</a:t>
            </a:r>
            <a:endParaRPr lang="es-MX" dirty="0">
              <a:latin typeface="Arial" panose="020B0604020202020204" pitchFamily="34" charset="0"/>
              <a:cs typeface="Arial" panose="020B0604020202020204" pitchFamily="34" charset="0"/>
            </a:endParaRPr>
          </a:p>
          <a:p>
            <a:pPr lvl="0"/>
            <a:r>
              <a:rPr lang="es-ES" dirty="0">
                <a:latin typeface="Arial" panose="020B0604020202020204" pitchFamily="34" charset="0"/>
                <a:cs typeface="Arial" panose="020B0604020202020204" pitchFamily="34" charset="0"/>
              </a:rPr>
              <a:t>- Provisión de mecanismos integrados en las fuentes de información para la evaluación de su uso e impacto.</a:t>
            </a:r>
            <a:endParaRPr lang="es-MX" dirty="0">
              <a:latin typeface="Arial" panose="020B0604020202020204" pitchFamily="34" charset="0"/>
              <a:cs typeface="Arial" panose="020B0604020202020204" pitchFamily="34" charset="0"/>
            </a:endParaRPr>
          </a:p>
          <a:p>
            <a:pPr lvl="0"/>
            <a:r>
              <a:rPr lang="es-ES" dirty="0">
                <a:latin typeface="Arial" panose="020B0604020202020204" pitchFamily="34" charset="0"/>
                <a:cs typeface="Arial" panose="020B0604020202020204" pitchFamily="34" charset="0"/>
              </a:rPr>
              <a:t>- Instituciones y/o usuarios sin acceso o con acceso limitado a la Internet podrán también beneficiarse de la BVS, a través de productos y servicios ofrecidos en papel, disquetes, CD ROM, CD-R y DVD-ROM.</a:t>
            </a:r>
            <a:endParaRPr lang="es-MX"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s-MX" dirty="0">
              <a:effectLst/>
            </a:endParaRPr>
          </a:p>
          <a:p>
            <a:endParaRPr lang="es-MX" dirty="0"/>
          </a:p>
        </p:txBody>
      </p:sp>
      <p:sp>
        <p:nvSpPr>
          <p:cNvPr id="4" name="Marcador de número de diapositiva 3"/>
          <p:cNvSpPr>
            <a:spLocks noGrp="1"/>
          </p:cNvSpPr>
          <p:nvPr>
            <p:ph type="sldNum" sz="quarter" idx="5"/>
          </p:nvPr>
        </p:nvSpPr>
        <p:spPr/>
        <p:txBody>
          <a:bodyPr/>
          <a:lstStyle/>
          <a:p>
            <a:fld id="{B4C20A80-18D8-47F9-91F8-4B48DCDB4711}" type="slidenum">
              <a:rPr lang="es-MX" smtClean="0"/>
              <a:t>6</a:t>
            </a:fld>
            <a:endParaRPr lang="es-MX"/>
          </a:p>
        </p:txBody>
      </p:sp>
    </p:spTree>
    <p:extLst>
      <p:ext uri="{BB962C8B-B14F-4D97-AF65-F5344CB8AC3E}">
        <p14:creationId xmlns:p14="http://schemas.microsoft.com/office/powerpoint/2010/main" val="30222918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a:t>Para acceder a la BVS http://www.bvscuba.sld.cu/  Tiene dos interfases búsqueda simple y búsqueda avanzada </a:t>
            </a:r>
          </a:p>
        </p:txBody>
      </p:sp>
      <p:sp>
        <p:nvSpPr>
          <p:cNvPr id="4" name="Marcador de número de diapositiva 3"/>
          <p:cNvSpPr>
            <a:spLocks noGrp="1"/>
          </p:cNvSpPr>
          <p:nvPr>
            <p:ph type="sldNum" sz="quarter" idx="5"/>
          </p:nvPr>
        </p:nvSpPr>
        <p:spPr/>
        <p:txBody>
          <a:bodyPr/>
          <a:lstStyle/>
          <a:p>
            <a:fld id="{B4C20A80-18D8-47F9-91F8-4B48DCDB4711}" type="slidenum">
              <a:rPr lang="es-MX" smtClean="0"/>
              <a:t>7</a:t>
            </a:fld>
            <a:endParaRPr lang="es-MX"/>
          </a:p>
        </p:txBody>
      </p:sp>
    </p:spTree>
    <p:extLst>
      <p:ext uri="{BB962C8B-B14F-4D97-AF65-F5344CB8AC3E}">
        <p14:creationId xmlns:p14="http://schemas.microsoft.com/office/powerpoint/2010/main" val="39710072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n-US" dirty="0" err="1"/>
              <a:t>Iconos</a:t>
            </a:r>
            <a:r>
              <a:rPr lang="en-US" dirty="0"/>
              <a:t> de la BVS/Cuba</a:t>
            </a:r>
          </a:p>
        </p:txBody>
      </p:sp>
      <p:sp>
        <p:nvSpPr>
          <p:cNvPr id="4" name="3 Marcador de número de diapositiva"/>
          <p:cNvSpPr>
            <a:spLocks noGrp="1"/>
          </p:cNvSpPr>
          <p:nvPr>
            <p:ph type="sldNum" sz="quarter" idx="10"/>
          </p:nvPr>
        </p:nvSpPr>
        <p:spPr/>
        <p:txBody>
          <a:bodyPr/>
          <a:lstStyle/>
          <a:p>
            <a:fld id="{B4C20A80-18D8-47F9-91F8-4B48DCDB4711}" type="slidenum">
              <a:rPr lang="es-MX" smtClean="0"/>
              <a:t>8</a:t>
            </a:fld>
            <a:endParaRPr lang="es-MX"/>
          </a:p>
        </p:txBody>
      </p:sp>
    </p:spTree>
    <p:extLst>
      <p:ext uri="{BB962C8B-B14F-4D97-AF65-F5344CB8AC3E}">
        <p14:creationId xmlns:p14="http://schemas.microsoft.com/office/powerpoint/2010/main" val="32600663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a:t>Inicio de la BVS\Cuba</a:t>
            </a:r>
          </a:p>
        </p:txBody>
      </p:sp>
      <p:sp>
        <p:nvSpPr>
          <p:cNvPr id="4" name="Marcador de número de diapositiva 3"/>
          <p:cNvSpPr>
            <a:spLocks noGrp="1"/>
          </p:cNvSpPr>
          <p:nvPr>
            <p:ph type="sldNum" sz="quarter" idx="5"/>
          </p:nvPr>
        </p:nvSpPr>
        <p:spPr/>
        <p:txBody>
          <a:bodyPr/>
          <a:lstStyle/>
          <a:p>
            <a:fld id="{B4C20A80-18D8-47F9-91F8-4B48DCDB4711}" type="slidenum">
              <a:rPr lang="es-MX" smtClean="0"/>
              <a:t>9</a:t>
            </a:fld>
            <a:endParaRPr lang="es-MX"/>
          </a:p>
        </p:txBody>
      </p:sp>
    </p:spTree>
    <p:extLst>
      <p:ext uri="{BB962C8B-B14F-4D97-AF65-F5344CB8AC3E}">
        <p14:creationId xmlns:p14="http://schemas.microsoft.com/office/powerpoint/2010/main" val="27485287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s-MX" sz="1200" dirty="0">
                <a:latin typeface="Arial" panose="020B0604020202020204" pitchFamily="34" charset="0"/>
                <a:cs typeface="Arial" panose="020B0604020202020204" pitchFamily="34" charset="0"/>
              </a:rPr>
              <a:t>¿Qué es la BVS? Es una colección descentralizada y dinámica de fuentes de información cuyo objetivo es el acceso equitativo a l conocimiento científico en salud</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s-MX" sz="1200" dirty="0">
                <a:latin typeface="Arial" panose="020B0604020202020204" pitchFamily="34" charset="0"/>
                <a:cs typeface="Arial" panose="020B0604020202020204" pitchFamily="34" charset="0"/>
              </a:rPr>
              <a:t>Historia de la BVS </a:t>
            </a:r>
            <a:r>
              <a:rPr lang="es-MX" dirty="0"/>
              <a:t>El proyecto, de alcance regional en sus orígenes y que actualmente involucra además a España, constituyó la estrategia de articulación y reordenamiento de los esfuerzos que ya se venían realizando en Cuba para facilitar el acceso a la información científico-técnica en salud, mediante el uso creativo de las tecnologías de la información y las comunicaciones.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s-MX" sz="1200" dirty="0">
                <a:latin typeface="Arial" panose="020B0604020202020204" pitchFamily="34" charset="0"/>
                <a:cs typeface="Arial" panose="020B0604020202020204" pitchFamily="34" charset="0"/>
              </a:rPr>
              <a:t>Centros cooperantes  actúa según las actividades establecidas en un memorando de entendimiento entre su institución  y BIREME/OPS/OMS. Las posibles áreas de acción: Punto focal , publicación, selección, registro, curación , capacitación, recuperación, diseminación, evaluación principales herramientas https://lilacs.bvsalud.org/es/red-lilacs/centros-cooperantes-de-la-red-lilacs/#</a:t>
            </a:r>
            <a:r>
              <a:rPr lang="es-MX" sz="1200" dirty="0" err="1">
                <a:latin typeface="Arial" panose="020B0604020202020204" pitchFamily="34" charset="0"/>
                <a:cs typeface="Arial" panose="020B0604020202020204" pitchFamily="34" charset="0"/>
              </a:rPr>
              <a:t>areas_actuación</a:t>
            </a:r>
            <a:r>
              <a:rPr lang="es-MX" sz="1200" dirty="0">
                <a:latin typeface="Arial" panose="020B0604020202020204" pitchFamily="34" charset="0"/>
                <a:cs typeface="Arial" panose="020B0604020202020204" pitchFamily="34" charset="0"/>
              </a:rPr>
              <a:t>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s-MX" sz="1200" dirty="0">
                <a:latin typeface="Arial" panose="020B0604020202020204" pitchFamily="34" charset="0"/>
                <a:cs typeface="Arial" panose="020B0604020202020204" pitchFamily="34" charset="0"/>
              </a:rPr>
              <a:t> Comité Consultivo </a:t>
            </a:r>
            <a:r>
              <a:rPr lang="es-MX" dirty="0"/>
              <a:t>coordina el trabajo cooperativo, define y orienta sobre los criterios de calidad para la selección de las fuentes de información de la biblioteca</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s-MX" sz="1200" dirty="0">
                <a:latin typeface="Arial" panose="020B0604020202020204" pitchFamily="34" charset="0"/>
                <a:cs typeface="Arial" panose="020B0604020202020204" pitchFamily="34" charset="0"/>
              </a:rPr>
              <a:t>Normas y procedimientos del SNICS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s-MX" sz="1200" dirty="0">
                <a:latin typeface="Arial" panose="020B0604020202020204" pitchFamily="34" charset="0"/>
                <a:cs typeface="Arial" panose="020B0604020202020204" pitchFamily="34" charset="0"/>
              </a:rPr>
              <a:t>Información de interés : Documento básico de la BVS BIREME 1998, Criterios de selección de la BVS, El modelo de la BVS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s-MX" sz="1200" dirty="0">
                <a:latin typeface="Arial" panose="020B0604020202020204" pitchFamily="34" charset="0"/>
                <a:cs typeface="Arial" panose="020B0604020202020204" pitchFamily="34" charset="0"/>
              </a:rPr>
              <a:t>Serie CRICS y reuniones BVS </a:t>
            </a:r>
            <a:r>
              <a:rPr lang="es-MX" dirty="0"/>
              <a:t>(Congreso Regional de Información en Ciencias de la Salud), se inició en 1992 por ocasión de la III Reunión Bianual del Sistema Latinoamericano y del Caribe de Información en Ciencias de la Salud.</a:t>
            </a:r>
            <a:endParaRPr lang="es-MX" sz="1200" dirty="0">
              <a:latin typeface="Arial" panose="020B0604020202020204" pitchFamily="34" charset="0"/>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s-MX" sz="1200" dirty="0">
              <a:latin typeface="Arial" panose="020B0604020202020204" pitchFamily="34" charset="0"/>
              <a:cs typeface="Arial" panose="020B0604020202020204" pitchFamily="34" charset="0"/>
            </a:endParaRPr>
          </a:p>
          <a:p>
            <a:endParaRPr lang="es-MX" dirty="0"/>
          </a:p>
        </p:txBody>
      </p:sp>
      <p:sp>
        <p:nvSpPr>
          <p:cNvPr id="4" name="Marcador de número de diapositiva 3"/>
          <p:cNvSpPr>
            <a:spLocks noGrp="1"/>
          </p:cNvSpPr>
          <p:nvPr>
            <p:ph type="sldNum" sz="quarter" idx="5"/>
          </p:nvPr>
        </p:nvSpPr>
        <p:spPr/>
        <p:txBody>
          <a:bodyPr/>
          <a:lstStyle/>
          <a:p>
            <a:fld id="{B4C20A80-18D8-47F9-91F8-4B48DCDB4711}" type="slidenum">
              <a:rPr lang="es-MX" smtClean="0"/>
              <a:t>10</a:t>
            </a:fld>
            <a:endParaRPr lang="es-MX"/>
          </a:p>
        </p:txBody>
      </p:sp>
    </p:spTree>
    <p:extLst>
      <p:ext uri="{BB962C8B-B14F-4D97-AF65-F5344CB8AC3E}">
        <p14:creationId xmlns:p14="http://schemas.microsoft.com/office/powerpoint/2010/main" val="35499822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45141D02-D71E-46A7-A7F6-8FD2CF3BC9A7}" type="datetimeFigureOut">
              <a:rPr lang="en-US" smtClean="0"/>
              <a:t>8/23/2025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528B1AB-BE49-4F3A-805A-37843E4A780C}" type="slidenum">
              <a:rPr lang="en-US" smtClean="0"/>
              <a:t>‹Nº›</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921774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45141D02-D71E-46A7-A7F6-8FD2CF3BC9A7}" type="datetimeFigureOut">
              <a:rPr lang="en-US" smtClean="0"/>
              <a:t>8/23/2025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528B1AB-BE49-4F3A-805A-37843E4A780C}" type="slidenum">
              <a:rPr lang="en-US" smtClean="0"/>
              <a:t>‹Nº›</a:t>
            </a:fld>
            <a:endParaRPr lang="en-US"/>
          </a:p>
        </p:txBody>
      </p:sp>
    </p:spTree>
    <p:extLst>
      <p:ext uri="{BB962C8B-B14F-4D97-AF65-F5344CB8AC3E}">
        <p14:creationId xmlns:p14="http://schemas.microsoft.com/office/powerpoint/2010/main" val="1533903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Título vertical y texto">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45141D02-D71E-46A7-A7F6-8FD2CF3BC9A7}" type="datetimeFigureOut">
              <a:rPr lang="en-US" smtClean="0"/>
              <a:t>8/23/2025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528B1AB-BE49-4F3A-805A-37843E4A780C}" type="slidenum">
              <a:rPr lang="en-US" smtClean="0"/>
              <a:t>‹Nº›</a:t>
            </a:fld>
            <a:endParaRPr lang="en-US"/>
          </a:p>
        </p:txBody>
      </p:sp>
    </p:spTree>
    <p:extLst>
      <p:ext uri="{BB962C8B-B14F-4D97-AF65-F5344CB8AC3E}">
        <p14:creationId xmlns:p14="http://schemas.microsoft.com/office/powerpoint/2010/main" val="1651952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45141D02-D71E-46A7-A7F6-8FD2CF3BC9A7}" type="datetimeFigureOut">
              <a:rPr lang="en-US" smtClean="0"/>
              <a:t>8/23/2025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528B1AB-BE49-4F3A-805A-37843E4A780C}" type="slidenum">
              <a:rPr lang="en-US" smtClean="0"/>
              <a:t>‹Nº›</a:t>
            </a:fld>
            <a:endParaRPr lang="en-US"/>
          </a:p>
        </p:txBody>
      </p:sp>
    </p:spTree>
    <p:extLst>
      <p:ext uri="{BB962C8B-B14F-4D97-AF65-F5344CB8AC3E}">
        <p14:creationId xmlns:p14="http://schemas.microsoft.com/office/powerpoint/2010/main" val="36181821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45141D02-D71E-46A7-A7F6-8FD2CF3BC9A7}" type="datetimeFigureOut">
              <a:rPr lang="en-US" smtClean="0"/>
              <a:t>8/23/2025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528B1AB-BE49-4F3A-805A-37843E4A780C}" type="slidenum">
              <a:rPr lang="en-US" smtClean="0"/>
              <a:t>‹Nº›</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574323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1097278" y="1845734"/>
            <a:ext cx="4937760" cy="4023360"/>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45141D02-D71E-46A7-A7F6-8FD2CF3BC9A7}" type="datetimeFigureOut">
              <a:rPr lang="en-US" smtClean="0"/>
              <a:t>8/23/2025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528B1AB-BE49-4F3A-805A-37843E4A780C}" type="slidenum">
              <a:rPr lang="en-US" smtClean="0"/>
              <a:t>‹Nº›</a:t>
            </a:fld>
            <a:endParaRPr lang="en-US"/>
          </a:p>
        </p:txBody>
      </p:sp>
    </p:spTree>
    <p:extLst>
      <p:ext uri="{BB962C8B-B14F-4D97-AF65-F5344CB8AC3E}">
        <p14:creationId xmlns:p14="http://schemas.microsoft.com/office/powerpoint/2010/main" val="1844081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Content Placeholder 3"/>
          <p:cNvSpPr>
            <a:spLocks noGrp="1"/>
          </p:cNvSpPr>
          <p:nvPr>
            <p:ph sz="half" idx="2"/>
          </p:nvPr>
        </p:nvSpPr>
        <p:spPr>
          <a:xfrm>
            <a:off x="1097280" y="2582334"/>
            <a:ext cx="4937760" cy="3378200"/>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Content Placeholder 5"/>
          <p:cNvSpPr>
            <a:spLocks noGrp="1"/>
          </p:cNvSpPr>
          <p:nvPr>
            <p:ph sz="quarter" idx="4"/>
          </p:nvPr>
        </p:nvSpPr>
        <p:spPr>
          <a:xfrm>
            <a:off x="6217920" y="2582334"/>
            <a:ext cx="4937760" cy="3378200"/>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45141D02-D71E-46A7-A7F6-8FD2CF3BC9A7}" type="datetimeFigureOut">
              <a:rPr lang="en-US" smtClean="0"/>
              <a:t>8/23/2025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528B1AB-BE49-4F3A-805A-37843E4A780C}" type="slidenum">
              <a:rPr lang="en-US" smtClean="0"/>
              <a:t>‹Nº›</a:t>
            </a:fld>
            <a:endParaRPr lang="en-US"/>
          </a:p>
        </p:txBody>
      </p:sp>
    </p:spTree>
    <p:extLst>
      <p:ext uri="{BB962C8B-B14F-4D97-AF65-F5344CB8AC3E}">
        <p14:creationId xmlns:p14="http://schemas.microsoft.com/office/powerpoint/2010/main" val="11966277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45141D02-D71E-46A7-A7F6-8FD2CF3BC9A7}" type="datetimeFigureOut">
              <a:rPr lang="en-US" smtClean="0"/>
              <a:t>8/23/2025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528B1AB-BE49-4F3A-805A-37843E4A780C}" type="slidenum">
              <a:rPr lang="en-US" smtClean="0"/>
              <a:t>‹Nº›</a:t>
            </a:fld>
            <a:endParaRPr lang="en-US"/>
          </a:p>
        </p:txBody>
      </p:sp>
    </p:spTree>
    <p:extLst>
      <p:ext uri="{BB962C8B-B14F-4D97-AF65-F5344CB8AC3E}">
        <p14:creationId xmlns:p14="http://schemas.microsoft.com/office/powerpoint/2010/main" val="18008086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En blanco">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45141D02-D71E-46A7-A7F6-8FD2CF3BC9A7}" type="datetimeFigureOut">
              <a:rPr lang="en-US" smtClean="0"/>
              <a:t>8/23/2025</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A528B1AB-BE49-4F3A-805A-37843E4A780C}" type="slidenum">
              <a:rPr lang="en-US" smtClean="0"/>
              <a:t>‹Nº›</a:t>
            </a:fld>
            <a:endParaRPr lang="en-US"/>
          </a:p>
        </p:txBody>
      </p:sp>
    </p:spTree>
    <p:extLst>
      <p:ext uri="{BB962C8B-B14F-4D97-AF65-F5344CB8AC3E}">
        <p14:creationId xmlns:p14="http://schemas.microsoft.com/office/powerpoint/2010/main" val="3464268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ido con título">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s-ES"/>
              <a:t>Haga clic para modificar el estilo de título del patrón</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45141D02-D71E-46A7-A7F6-8FD2CF3BC9A7}" type="datetimeFigureOut">
              <a:rPr lang="en-US" smtClean="0"/>
              <a:t>8/23/2025</a:t>
            </a:fld>
            <a:endParaRPr 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A528B1AB-BE49-4F3A-805A-37843E4A780C}" type="slidenum">
              <a:rPr lang="en-US" smtClean="0"/>
              <a:t>‹Nº›</a:t>
            </a:fld>
            <a:endParaRPr lang="en-US"/>
          </a:p>
        </p:txBody>
      </p:sp>
    </p:spTree>
    <p:extLst>
      <p:ext uri="{BB962C8B-B14F-4D97-AF65-F5344CB8AC3E}">
        <p14:creationId xmlns:p14="http://schemas.microsoft.com/office/powerpoint/2010/main" val="33745357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lIns="91440" tIns="0" rIns="91440" bIns="0" anchor="b">
            <a:noAutofit/>
          </a:bodyPr>
          <a:lstStyle>
            <a:lvl1pPr>
              <a:defRPr sz="3600" b="0">
                <a:solidFill>
                  <a:srgbClr val="FFFFFF"/>
                </a:solidFill>
              </a:defRPr>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45141D02-D71E-46A7-A7F6-8FD2CF3BC9A7}" type="datetimeFigureOut">
              <a:rPr lang="en-US" smtClean="0"/>
              <a:t>8/23/2025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528B1AB-BE49-4F3A-805A-37843E4A780C}" type="slidenum">
              <a:rPr lang="en-US" smtClean="0"/>
              <a:t>‹Nº›</a:t>
            </a:fld>
            <a:endParaRPr lang="en-US"/>
          </a:p>
        </p:txBody>
      </p:sp>
    </p:spTree>
    <p:extLst>
      <p:ext uri="{BB962C8B-B14F-4D97-AF65-F5344CB8AC3E}">
        <p14:creationId xmlns:p14="http://schemas.microsoft.com/office/powerpoint/2010/main" val="16279218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45141D02-D71E-46A7-A7F6-8FD2CF3BC9A7}" type="datetimeFigureOut">
              <a:rPr lang="en-US" smtClean="0"/>
              <a:t>8/23/2025</a:t>
            </a:fld>
            <a:endParaRPr 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A528B1AB-BE49-4F3A-805A-37843E4A780C}" type="slidenum">
              <a:rPr lang="en-US" smtClean="0"/>
              <a:t>‹Nº›</a:t>
            </a:fld>
            <a:endParaRPr 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2797906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23.png"/><Relationship Id="rId5" Type="http://schemas.openxmlformats.org/officeDocument/2006/relationships/hyperlink" Target="http://www.bvscuba.sld.cu/" TargetMode="External"/><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24.jpg"/><Relationship Id="rId5" Type="http://schemas.openxmlformats.org/officeDocument/2006/relationships/hyperlink" Target="http://directoriocursos.sld.cu/index.php?P=RequestAccount" TargetMode="External"/><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4.png"/><Relationship Id="rId5" Type="http://schemas.openxmlformats.org/officeDocument/2006/relationships/image" Target="../media/image25.png"/><Relationship Id="rId4"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4.png"/><Relationship Id="rId5" Type="http://schemas.openxmlformats.org/officeDocument/2006/relationships/image" Target="../media/image26.jpg"/><Relationship Id="rId4"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4.png"/><Relationship Id="rId5" Type="http://schemas.openxmlformats.org/officeDocument/2006/relationships/image" Target="../media/image27.jpg"/><Relationship Id="rId4"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4.png"/><Relationship Id="rId5" Type="http://schemas.openxmlformats.org/officeDocument/2006/relationships/image" Target="../media/image28.jpg"/><Relationship Id="rId4"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4.png"/><Relationship Id="rId5" Type="http://schemas.openxmlformats.org/officeDocument/2006/relationships/image" Target="../media/image29.jpg"/><Relationship Id="rId4"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4.png"/><Relationship Id="rId5" Type="http://schemas.openxmlformats.org/officeDocument/2006/relationships/image" Target="../media/image30.jpg"/><Relationship Id="rId4"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4.png"/><Relationship Id="rId5" Type="http://schemas.openxmlformats.org/officeDocument/2006/relationships/image" Target="../media/image31.jpg"/><Relationship Id="rId4"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4.png"/><Relationship Id="rId5" Type="http://schemas.openxmlformats.org/officeDocument/2006/relationships/image" Target="../media/image32.jpg"/><Relationship Id="rId4"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4.png"/><Relationship Id="rId4"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4.png"/><Relationship Id="rId5" Type="http://schemas.openxmlformats.org/officeDocument/2006/relationships/image" Target="../media/image33.jpg"/><Relationship Id="rId4" Type="http://schemas.openxmlformats.org/officeDocument/2006/relationships/notesSlide" Target="../notesSlides/notesSlide19.xml"/></Relationships>
</file>

<file path=ppt/slides/_rels/slide21.xml.rels><?xml version="1.0" encoding="UTF-8" standalone="yes"?>
<Relationships xmlns="http://schemas.openxmlformats.org/package/2006/relationships"><Relationship Id="rId8" Type="http://schemas.openxmlformats.org/officeDocument/2006/relationships/hyperlink" Target="http://www.bvscuba.sld.cu/libro/abdomen-agudo-no-traumatico/" TargetMode="External"/><Relationship Id="rId13" Type="http://schemas.openxmlformats.org/officeDocument/2006/relationships/image" Target="../media/image38.jpg"/><Relationship Id="rId18" Type="http://schemas.openxmlformats.org/officeDocument/2006/relationships/image" Target="../media/image4.png"/><Relationship Id="rId3" Type="http://schemas.openxmlformats.org/officeDocument/2006/relationships/slideLayout" Target="../slideLayouts/slideLayout7.xml"/><Relationship Id="rId7" Type="http://schemas.openxmlformats.org/officeDocument/2006/relationships/image" Target="../media/image35.jpg"/><Relationship Id="rId12" Type="http://schemas.openxmlformats.org/officeDocument/2006/relationships/hyperlink" Target="http://onlinelibrary.wiley.com/book/10.1002/9781444393897" TargetMode="External"/><Relationship Id="rId17" Type="http://schemas.openxmlformats.org/officeDocument/2006/relationships/image" Target="../media/image40.png"/><Relationship Id="rId2" Type="http://schemas.openxmlformats.org/officeDocument/2006/relationships/audio" Target="../media/media21.m4a"/><Relationship Id="rId16" Type="http://schemas.openxmlformats.org/officeDocument/2006/relationships/hyperlink" Target="https://www.ncbi.nlm.nih.gov/books/NBK508084/" TargetMode="External"/><Relationship Id="rId1" Type="http://schemas.microsoft.com/office/2007/relationships/media" Target="../media/media21.m4a"/><Relationship Id="rId6" Type="http://schemas.openxmlformats.org/officeDocument/2006/relationships/hyperlink" Target="http://onlinelibrary.wiley.com/book/10.1002/9781444311846" TargetMode="External"/><Relationship Id="rId11" Type="http://schemas.openxmlformats.org/officeDocument/2006/relationships/image" Target="../media/image37.png"/><Relationship Id="rId5" Type="http://schemas.openxmlformats.org/officeDocument/2006/relationships/image" Target="../media/image34.jpg"/><Relationship Id="rId15" Type="http://schemas.openxmlformats.org/officeDocument/2006/relationships/image" Target="../media/image39.jpg"/><Relationship Id="rId10" Type="http://schemas.openxmlformats.org/officeDocument/2006/relationships/hyperlink" Target="http://www.bvscuba.sld.cu/libro/dengue/" TargetMode="External"/><Relationship Id="rId4" Type="http://schemas.openxmlformats.org/officeDocument/2006/relationships/notesSlide" Target="../notesSlides/notesSlide20.xml"/><Relationship Id="rId9" Type="http://schemas.openxmlformats.org/officeDocument/2006/relationships/image" Target="../media/image36.jpg"/><Relationship Id="rId14" Type="http://schemas.openxmlformats.org/officeDocument/2006/relationships/hyperlink" Target="https://static.elsevier.es/nad/Kidney_Book_In_Spanish.pdf" TargetMode="Externa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hyperlink" Target="http://www.bvscuba.sld.cu/clasificacion-de-libro/libros-de-autores-cubanos/" TargetMode="External"/><Relationship Id="rId5" Type="http://schemas.openxmlformats.org/officeDocument/2006/relationships/image" Target="../media/image41.png"/><Relationship Id="rId4" Type="http://schemas.openxmlformats.org/officeDocument/2006/relationships/notesSlide" Target="../notesSlides/notesSlide2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hyperlink" Target="http://www.bvscuba.sld.cu/clasificacion-de-libro/libros-por-especialidades/" TargetMode="External"/><Relationship Id="rId5" Type="http://schemas.openxmlformats.org/officeDocument/2006/relationships/image" Target="../media/image42.png"/><Relationship Id="rId4" Type="http://schemas.openxmlformats.org/officeDocument/2006/relationships/notesSlide" Target="../notesSlides/notesSlide22.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hyperlink" Target="http://www.bvscuba.sld.cu/clasificacion-de-libro/principales-problemas-de-salud/" TargetMode="External"/><Relationship Id="rId5" Type="http://schemas.openxmlformats.org/officeDocument/2006/relationships/image" Target="../media/image43.png"/><Relationship Id="rId4" Type="http://schemas.openxmlformats.org/officeDocument/2006/relationships/notesSlide" Target="../notesSlides/notesSlide23.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hyperlink" Target="http://www.bvscuba.sld.cu/clasificacion-de-libro/libros-adquiridos-en-otras-editoriales/" TargetMode="External"/><Relationship Id="rId5" Type="http://schemas.openxmlformats.org/officeDocument/2006/relationships/image" Target="../media/image44.png"/><Relationship Id="rId4" Type="http://schemas.openxmlformats.org/officeDocument/2006/relationships/notesSlide" Target="../notesSlides/notesSlide24.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hyperlink" Target="http://www.bvscuba.sld.cu/clasificacion-de-libro/libros-de-acceso-abierto/" TargetMode="External"/><Relationship Id="rId5" Type="http://schemas.openxmlformats.org/officeDocument/2006/relationships/image" Target="../media/image45.png"/><Relationship Id="rId4" Type="http://schemas.openxmlformats.org/officeDocument/2006/relationships/notesSlide" Target="../notesSlides/notesSlide25.xml"/></Relationships>
</file>

<file path=ppt/slides/_rels/slide27.xml.rels><?xml version="1.0" encoding="UTF-8" standalone="yes"?>
<Relationships xmlns="http://schemas.openxmlformats.org/package/2006/relationships"><Relationship Id="rId8" Type="http://schemas.openxmlformats.org/officeDocument/2006/relationships/image" Target="../media/image49.jpg"/><Relationship Id="rId3" Type="http://schemas.openxmlformats.org/officeDocument/2006/relationships/slideLayout" Target="../slideLayouts/slideLayout7.xml"/><Relationship Id="rId7" Type="http://schemas.openxmlformats.org/officeDocument/2006/relationships/image" Target="../media/image48.jpg"/><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47.jpg"/><Relationship Id="rId5" Type="http://schemas.openxmlformats.org/officeDocument/2006/relationships/image" Target="../media/image46.jpg"/><Relationship Id="rId4" Type="http://schemas.openxmlformats.org/officeDocument/2006/relationships/notesSlide" Target="../notesSlides/notesSlide26.xml"/><Relationship Id="rId9" Type="http://schemas.openxmlformats.org/officeDocument/2006/relationships/image" Target="../media/image4.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hyperlink" Target="https://seriadas.sld.cu/index.php?P=Home" TargetMode="External"/><Relationship Id="rId5" Type="http://schemas.openxmlformats.org/officeDocument/2006/relationships/image" Target="../media/image50.png"/><Relationship Id="rId4" Type="http://schemas.openxmlformats.org/officeDocument/2006/relationships/notesSlide" Target="../notesSlides/notesSlide27.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hyperlink" Target="http://www.bvscuba.sld.cu/clasificacion-de-revista/revistas-nucleo/" TargetMode="External"/><Relationship Id="rId5" Type="http://schemas.openxmlformats.org/officeDocument/2006/relationships/image" Target="../media/image51.png"/><Relationship Id="rId4" Type="http://schemas.openxmlformats.org/officeDocument/2006/relationships/notesSlide" Target="../notesSlides/notesSlide28.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image" Target="../media/image52.png"/><Relationship Id="rId5" Type="http://schemas.openxmlformats.org/officeDocument/2006/relationships/hyperlink" Target="http://www.bvscuba.sld.cu/clasificacion-de-revista/revistas-adquiridas-de-otras-editoriales/" TargetMode="External"/><Relationship Id="rId4" Type="http://schemas.openxmlformats.org/officeDocument/2006/relationships/notesSlide" Target="../notesSlides/notesSlide29.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audio" Target="../media/media31.m4a"/><Relationship Id="rId1" Type="http://schemas.microsoft.com/office/2007/relationships/media" Target="../media/media31.m4a"/><Relationship Id="rId6" Type="http://schemas.openxmlformats.org/officeDocument/2006/relationships/hyperlink" Target="http://www.bvscuba.sld.cu/clasificacion-de-revista/revistas-en-acceso-abierto/" TargetMode="External"/><Relationship Id="rId5" Type="http://schemas.openxmlformats.org/officeDocument/2006/relationships/image" Target="../media/image53.png"/><Relationship Id="rId4" Type="http://schemas.openxmlformats.org/officeDocument/2006/relationships/notesSlide" Target="../notesSlides/notesSlide30.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audio" Target="../media/media32.m4a"/><Relationship Id="rId1" Type="http://schemas.microsoft.com/office/2007/relationships/media" Target="../media/media32.m4a"/><Relationship Id="rId6" Type="http://schemas.openxmlformats.org/officeDocument/2006/relationships/hyperlink" Target="http://www.bvscuba.sld.cu/clasificacion-de-revista/revistas-por-especialidades/" TargetMode="External"/><Relationship Id="rId5" Type="http://schemas.openxmlformats.org/officeDocument/2006/relationships/image" Target="../media/image54.png"/><Relationship Id="rId4" Type="http://schemas.openxmlformats.org/officeDocument/2006/relationships/notesSlide" Target="../notesSlides/notesSlide31.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audio" Target="../media/media33.m4a"/><Relationship Id="rId1" Type="http://schemas.microsoft.com/office/2007/relationships/media" Target="../media/media33.m4a"/><Relationship Id="rId6" Type="http://schemas.openxmlformats.org/officeDocument/2006/relationships/hyperlink" Target="https://tesis.sld.cu/" TargetMode="External"/><Relationship Id="rId5" Type="http://schemas.openxmlformats.org/officeDocument/2006/relationships/image" Target="../media/image55.png"/><Relationship Id="rId4" Type="http://schemas.openxmlformats.org/officeDocument/2006/relationships/notesSlide" Target="../notesSlides/notesSlide32.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audio" Target="../media/media34.m4a"/><Relationship Id="rId1" Type="http://schemas.microsoft.com/office/2007/relationships/media" Target="../media/media34.m4a"/><Relationship Id="rId6" Type="http://schemas.openxmlformats.org/officeDocument/2006/relationships/hyperlink" Target="https://tesis.sld.cu/index.php?P=BrowseResources&amp;FieldId=103" TargetMode="External"/><Relationship Id="rId5" Type="http://schemas.openxmlformats.org/officeDocument/2006/relationships/image" Target="../media/image56.png"/><Relationship Id="rId4" Type="http://schemas.openxmlformats.org/officeDocument/2006/relationships/notesSlide" Target="../notesSlides/notesSlide33.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audio" Target="../media/media35.m4a"/><Relationship Id="rId1" Type="http://schemas.microsoft.com/office/2007/relationships/media" Target="../media/media35.m4a"/><Relationship Id="rId6" Type="http://schemas.openxmlformats.org/officeDocument/2006/relationships/hyperlink" Target="http://tesis.sld.cu/index.php?P=BrowseResources&amp;FieldId=95" TargetMode="External"/><Relationship Id="rId5" Type="http://schemas.openxmlformats.org/officeDocument/2006/relationships/image" Target="../media/image57.png"/><Relationship Id="rId4" Type="http://schemas.openxmlformats.org/officeDocument/2006/relationships/notesSlide" Target="../notesSlides/notesSlide34.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6.m4a"/><Relationship Id="rId1" Type="http://schemas.microsoft.com/office/2007/relationships/media" Target="../media/media36.m4a"/><Relationship Id="rId6" Type="http://schemas.openxmlformats.org/officeDocument/2006/relationships/image" Target="../media/image4.png"/><Relationship Id="rId5" Type="http://schemas.openxmlformats.org/officeDocument/2006/relationships/hyperlink" Target="http://www.bvscuba.sld.cu/clasificacion-de-tesis/tesis-adquiridas-en-otras-editoriales/" TargetMode="External"/><Relationship Id="rId4" Type="http://schemas.openxmlformats.org/officeDocument/2006/relationships/image" Target="../media/image58.pn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7.m4a"/><Relationship Id="rId1" Type="http://schemas.microsoft.com/office/2007/relationships/media" Target="../media/media37.m4a"/><Relationship Id="rId6" Type="http://schemas.openxmlformats.org/officeDocument/2006/relationships/image" Target="../media/image4.png"/><Relationship Id="rId5" Type="http://schemas.openxmlformats.org/officeDocument/2006/relationships/image" Target="../media/image59.png"/><Relationship Id="rId4" Type="http://schemas.openxmlformats.org/officeDocument/2006/relationships/notesSlide" Target="../notesSlides/notesSlide35.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8.m4a"/><Relationship Id="rId1" Type="http://schemas.microsoft.com/office/2007/relationships/media" Target="../media/media38.m4a"/><Relationship Id="rId5" Type="http://schemas.openxmlformats.org/officeDocument/2006/relationships/image" Target="../media/image4.png"/><Relationship Id="rId4" Type="http://schemas.openxmlformats.org/officeDocument/2006/relationships/notesSlide" Target="../notesSlides/notesSlide36.xml"/></Relationships>
</file>

<file path=ppt/slides/_rels/slide39.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slideLayout" Target="../slideLayouts/slideLayout7.xml"/><Relationship Id="rId7" Type="http://schemas.openxmlformats.org/officeDocument/2006/relationships/image" Target="../media/image62.png"/><Relationship Id="rId2" Type="http://schemas.openxmlformats.org/officeDocument/2006/relationships/audio" Target="../media/media39.m4a"/><Relationship Id="rId1" Type="http://schemas.microsoft.com/office/2007/relationships/media" Target="../media/media39.m4a"/><Relationship Id="rId6" Type="http://schemas.openxmlformats.org/officeDocument/2006/relationships/image" Target="../media/image61.png"/><Relationship Id="rId5" Type="http://schemas.openxmlformats.org/officeDocument/2006/relationships/image" Target="../media/image60.png"/><Relationship Id="rId10" Type="http://schemas.openxmlformats.org/officeDocument/2006/relationships/image" Target="../media/image4.png"/><Relationship Id="rId4" Type="http://schemas.openxmlformats.org/officeDocument/2006/relationships/notesSlide" Target="../notesSlides/notesSlide37.xml"/><Relationship Id="rId9" Type="http://schemas.openxmlformats.org/officeDocument/2006/relationships/image" Target="../media/image64.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4.png"/><Relationship Id="rId5" Type="http://schemas.openxmlformats.org/officeDocument/2006/relationships/image" Target="../media/image5.png"/><Relationship Id="rId4" Type="http://schemas.openxmlformats.org/officeDocument/2006/relationships/notesSlide" Target="../notesSlides/notesSlide3.xml"/></Relationships>
</file>

<file path=ppt/slides/_rels/slide40.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slideLayout" Target="../slideLayouts/slideLayout7.xml"/><Relationship Id="rId7" Type="http://schemas.openxmlformats.org/officeDocument/2006/relationships/image" Target="../media/image66.png"/><Relationship Id="rId2" Type="http://schemas.openxmlformats.org/officeDocument/2006/relationships/audio" Target="../media/media40.m4a"/><Relationship Id="rId1" Type="http://schemas.microsoft.com/office/2007/relationships/media" Target="../media/media40.m4a"/><Relationship Id="rId6" Type="http://schemas.openxmlformats.org/officeDocument/2006/relationships/image" Target="../media/image65.png"/><Relationship Id="rId5" Type="http://schemas.openxmlformats.org/officeDocument/2006/relationships/image" Target="../media/image60.png"/><Relationship Id="rId4" Type="http://schemas.openxmlformats.org/officeDocument/2006/relationships/notesSlide" Target="../notesSlides/notesSlide38.xml"/><Relationship Id="rId9" Type="http://schemas.openxmlformats.org/officeDocument/2006/relationships/image" Target="../media/image4.png"/></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1.m4a"/><Relationship Id="rId1" Type="http://schemas.microsoft.com/office/2007/relationships/media" Target="../media/media41.m4a"/><Relationship Id="rId6" Type="http://schemas.openxmlformats.org/officeDocument/2006/relationships/image" Target="../media/image4.png"/><Relationship Id="rId5" Type="http://schemas.openxmlformats.org/officeDocument/2006/relationships/hyperlink" Target="http://www.bvscuba.sld.cu/clasificacion-de-libro/literatura-docente/" TargetMode="External"/><Relationship Id="rId4" Type="http://schemas.openxmlformats.org/officeDocument/2006/relationships/notesSlide" Target="../notesSlides/notesSlide39.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2.m4a"/><Relationship Id="rId1" Type="http://schemas.microsoft.com/office/2007/relationships/media" Target="../media/media42.m4a"/><Relationship Id="rId5" Type="http://schemas.openxmlformats.org/officeDocument/2006/relationships/image" Target="../media/image4.png"/><Relationship Id="rId4" Type="http://schemas.openxmlformats.org/officeDocument/2006/relationships/image" Target="../media/image68.png"/></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3.m4a"/><Relationship Id="rId1" Type="http://schemas.microsoft.com/office/2007/relationships/media" Target="../media/media43.m4a"/><Relationship Id="rId5" Type="http://schemas.openxmlformats.org/officeDocument/2006/relationships/image" Target="../media/image4.png"/><Relationship Id="rId4" Type="http://schemas.openxmlformats.org/officeDocument/2006/relationships/notesSlide" Target="../notesSlides/notesSlide40.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4.m4a"/><Relationship Id="rId1" Type="http://schemas.microsoft.com/office/2007/relationships/media" Target="../media/media44.m4a"/><Relationship Id="rId6" Type="http://schemas.openxmlformats.org/officeDocument/2006/relationships/image" Target="../media/image4.png"/><Relationship Id="rId5" Type="http://schemas.openxmlformats.org/officeDocument/2006/relationships/image" Target="../media/image69.png"/><Relationship Id="rId4" Type="http://schemas.openxmlformats.org/officeDocument/2006/relationships/notesSlide" Target="../notesSlides/notesSlide41.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5.m4a"/><Relationship Id="rId1" Type="http://schemas.microsoft.com/office/2007/relationships/media" Target="../media/media45.m4a"/><Relationship Id="rId5" Type="http://schemas.openxmlformats.org/officeDocument/2006/relationships/image" Target="../media/image4.png"/><Relationship Id="rId4" Type="http://schemas.openxmlformats.org/officeDocument/2006/relationships/notesSlide" Target="../notesSlides/notesSlide42.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6.m4a"/><Relationship Id="rId1" Type="http://schemas.microsoft.com/office/2007/relationships/media" Target="../media/media46.m4a"/><Relationship Id="rId5" Type="http://schemas.openxmlformats.org/officeDocument/2006/relationships/image" Target="../media/image4.png"/><Relationship Id="rId4" Type="http://schemas.openxmlformats.org/officeDocument/2006/relationships/image" Target="../media/image70.png"/></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7.m4a"/><Relationship Id="rId1" Type="http://schemas.microsoft.com/office/2007/relationships/media" Target="../media/media47.m4a"/><Relationship Id="rId5" Type="http://schemas.openxmlformats.org/officeDocument/2006/relationships/image" Target="../media/image4.png"/><Relationship Id="rId4" Type="http://schemas.openxmlformats.org/officeDocument/2006/relationships/notesSlide" Target="../notesSlides/notesSlide43.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8.m4a"/><Relationship Id="rId1" Type="http://schemas.microsoft.com/office/2007/relationships/media" Target="../media/media48.m4a"/><Relationship Id="rId5" Type="http://schemas.openxmlformats.org/officeDocument/2006/relationships/image" Target="../media/image4.png"/><Relationship Id="rId4" Type="http://schemas.openxmlformats.org/officeDocument/2006/relationships/image" Target="../media/image71.png"/></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9.m4a"/><Relationship Id="rId1" Type="http://schemas.microsoft.com/office/2007/relationships/media" Target="../media/media49.m4a"/><Relationship Id="rId5" Type="http://schemas.openxmlformats.org/officeDocument/2006/relationships/image" Target="../media/image4.png"/><Relationship Id="rId4" Type="http://schemas.openxmlformats.org/officeDocument/2006/relationships/notesSlide" Target="../notesSlides/notesSlide44.xml"/></Relationships>
</file>

<file path=ppt/slides/_rels/slide5.xml.rels><?xml version="1.0" encoding="UTF-8" standalone="yes"?>
<Relationships xmlns="http://schemas.openxmlformats.org/package/2006/relationships"><Relationship Id="rId8" Type="http://schemas.openxmlformats.org/officeDocument/2006/relationships/image" Target="../media/image9.jpg"/><Relationship Id="rId3" Type="http://schemas.openxmlformats.org/officeDocument/2006/relationships/slideLayout" Target="../slideLayouts/slideLayout7.xml"/><Relationship Id="rId7" Type="http://schemas.openxmlformats.org/officeDocument/2006/relationships/image" Target="../media/image8.jp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7.jpg"/><Relationship Id="rId11" Type="http://schemas.openxmlformats.org/officeDocument/2006/relationships/image" Target="../media/image4.png"/><Relationship Id="rId5" Type="http://schemas.openxmlformats.org/officeDocument/2006/relationships/image" Target="../media/image6.jpg"/><Relationship Id="rId10" Type="http://schemas.openxmlformats.org/officeDocument/2006/relationships/image" Target="../media/image11.jpg"/><Relationship Id="rId4" Type="http://schemas.openxmlformats.org/officeDocument/2006/relationships/notesSlide" Target="../notesSlides/notesSlide4.xml"/><Relationship Id="rId9" Type="http://schemas.openxmlformats.org/officeDocument/2006/relationships/image" Target="../media/image10.jpg"/></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0.m4a"/><Relationship Id="rId1" Type="http://schemas.microsoft.com/office/2007/relationships/media" Target="../media/media50.m4a"/><Relationship Id="rId5" Type="http://schemas.openxmlformats.org/officeDocument/2006/relationships/image" Target="../media/image4.png"/><Relationship Id="rId4" Type="http://schemas.openxmlformats.org/officeDocument/2006/relationships/image" Target="../media/image72.png"/></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1.m4a"/><Relationship Id="rId1" Type="http://schemas.microsoft.com/office/2007/relationships/media" Target="../media/media51.m4a"/><Relationship Id="rId5" Type="http://schemas.openxmlformats.org/officeDocument/2006/relationships/image" Target="../media/image4.png"/><Relationship Id="rId4" Type="http://schemas.openxmlformats.org/officeDocument/2006/relationships/image" Target="../media/image73.png"/></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2.m4a"/><Relationship Id="rId1" Type="http://schemas.microsoft.com/office/2007/relationships/media" Target="../media/media52.m4a"/><Relationship Id="rId6" Type="http://schemas.openxmlformats.org/officeDocument/2006/relationships/image" Target="../media/image4.png"/><Relationship Id="rId5" Type="http://schemas.openxmlformats.org/officeDocument/2006/relationships/image" Target="../media/image75.png"/><Relationship Id="rId4" Type="http://schemas.openxmlformats.org/officeDocument/2006/relationships/image" Target="../media/image74.png"/></Relationships>
</file>

<file path=ppt/slides/_rels/slide53.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slideLayout" Target="../slideLayouts/slideLayout7.xml"/><Relationship Id="rId7" Type="http://schemas.openxmlformats.org/officeDocument/2006/relationships/image" Target="../media/image78.png"/><Relationship Id="rId2" Type="http://schemas.openxmlformats.org/officeDocument/2006/relationships/audio" Target="../media/media53.m4a"/><Relationship Id="rId1" Type="http://schemas.microsoft.com/office/2007/relationships/media" Target="../media/media53.m4a"/><Relationship Id="rId6" Type="http://schemas.openxmlformats.org/officeDocument/2006/relationships/image" Target="../media/image77.png"/><Relationship Id="rId11" Type="http://schemas.openxmlformats.org/officeDocument/2006/relationships/image" Target="../media/image4.png"/><Relationship Id="rId5" Type="http://schemas.openxmlformats.org/officeDocument/2006/relationships/image" Target="../media/image76.png"/><Relationship Id="rId10" Type="http://schemas.openxmlformats.org/officeDocument/2006/relationships/image" Target="../media/image81.png"/><Relationship Id="rId4" Type="http://schemas.openxmlformats.org/officeDocument/2006/relationships/notesSlide" Target="../notesSlides/notesSlide45.xml"/><Relationship Id="rId9" Type="http://schemas.openxmlformats.org/officeDocument/2006/relationships/image" Target="../media/image80.png"/></Relationships>
</file>

<file path=ppt/slides/_rels/slide54.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slideLayout" Target="../slideLayouts/slideLayout7.xml"/><Relationship Id="rId7" Type="http://schemas.openxmlformats.org/officeDocument/2006/relationships/image" Target="../media/image84.png"/><Relationship Id="rId2" Type="http://schemas.openxmlformats.org/officeDocument/2006/relationships/audio" Target="../media/media54.m4a"/><Relationship Id="rId1" Type="http://schemas.microsoft.com/office/2007/relationships/media" Target="../media/media54.m4a"/><Relationship Id="rId6" Type="http://schemas.openxmlformats.org/officeDocument/2006/relationships/image" Target="../media/image83.png"/><Relationship Id="rId5" Type="http://schemas.openxmlformats.org/officeDocument/2006/relationships/image" Target="../media/image82.png"/><Relationship Id="rId10" Type="http://schemas.openxmlformats.org/officeDocument/2006/relationships/image" Target="../media/image4.png"/><Relationship Id="rId4" Type="http://schemas.openxmlformats.org/officeDocument/2006/relationships/notesSlide" Target="../notesSlides/notesSlide46.xml"/><Relationship Id="rId9" Type="http://schemas.openxmlformats.org/officeDocument/2006/relationships/image" Target="../media/image86.png"/></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5.m4a"/><Relationship Id="rId1" Type="http://schemas.microsoft.com/office/2007/relationships/media" Target="../media/media55.m4a"/><Relationship Id="rId5" Type="http://schemas.openxmlformats.org/officeDocument/2006/relationships/image" Target="../media/image4.png"/><Relationship Id="rId4" Type="http://schemas.openxmlformats.org/officeDocument/2006/relationships/image" Target="../media/image87.png"/></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6.m4a"/><Relationship Id="rId1" Type="http://schemas.microsoft.com/office/2007/relationships/media" Target="../media/media56.m4a"/><Relationship Id="rId6" Type="http://schemas.openxmlformats.org/officeDocument/2006/relationships/image" Target="../media/image4.png"/><Relationship Id="rId5" Type="http://schemas.openxmlformats.org/officeDocument/2006/relationships/image" Target="../media/image88.png"/><Relationship Id="rId4" Type="http://schemas.openxmlformats.org/officeDocument/2006/relationships/notesSlide" Target="../notesSlides/notesSlide47.xml"/></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7.m4a"/><Relationship Id="rId1" Type="http://schemas.microsoft.com/office/2007/relationships/media" Target="../media/media57.m4a"/><Relationship Id="rId5" Type="http://schemas.openxmlformats.org/officeDocument/2006/relationships/image" Target="../media/image4.png"/><Relationship Id="rId4" Type="http://schemas.openxmlformats.org/officeDocument/2006/relationships/image" Target="../media/image89.png"/></Relationships>
</file>

<file path=ppt/slides/_rels/slide58.xml.rels><?xml version="1.0" encoding="UTF-8" standalone="yes"?>
<Relationships xmlns="http://schemas.openxmlformats.org/package/2006/relationships"><Relationship Id="rId8" Type="http://schemas.openxmlformats.org/officeDocument/2006/relationships/hyperlink" Target="https://rua.ua.es/dspace/bitstream/10045/104307/34/Como_evaluar_informacion_TFG_2019_2020.pdf" TargetMode="External"/><Relationship Id="rId3" Type="http://schemas.openxmlformats.org/officeDocument/2006/relationships/hyperlink" Target="https://youtu.be/Mz-dEAQ5iW0" TargetMode="External"/><Relationship Id="rId7" Type="http://schemas.openxmlformats.org/officeDocument/2006/relationships/hyperlink" Target="https://www.nlm.nih.gov/oet/ed/mesh/semantic_medline.html" TargetMode="External"/><Relationship Id="rId2" Type="http://schemas.openxmlformats.org/officeDocument/2006/relationships/hyperlink" Target="https://www.nlm.nih.gov/oet/ed/pubmed/quicktours/topic_how_i%20t_works/index.html" TargetMode="External"/><Relationship Id="rId1" Type="http://schemas.openxmlformats.org/officeDocument/2006/relationships/slideLayout" Target="../slideLayouts/slideLayout2.xml"/><Relationship Id="rId6" Type="http://schemas.openxmlformats.org/officeDocument/2006/relationships/hyperlink" Target="https://www.nlm.nih.gov/research/umls/user_education/quick_tours/MoD/MoD1.html" TargetMode="External"/><Relationship Id="rId5" Type="http://schemas.openxmlformats.org/officeDocument/2006/relationships/hyperlink" Target="https://www.nlm.nih.gov/oet/ed/mesh/2021_mesh_highlights.html" TargetMode="External"/><Relationship Id="rId4" Type="http://schemas.openxmlformats.org/officeDocument/2006/relationships/hyperlink" Target="https://www.youtube.com/watch?v=CBU7FYJ5Hnk" TargetMode="Externa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5.jpg"/><Relationship Id="rId13" Type="http://schemas.openxmlformats.org/officeDocument/2006/relationships/image" Target="../media/image4.png"/><Relationship Id="rId3" Type="http://schemas.openxmlformats.org/officeDocument/2006/relationships/slideLayout" Target="../slideLayouts/slideLayout7.xml"/><Relationship Id="rId7" Type="http://schemas.openxmlformats.org/officeDocument/2006/relationships/image" Target="../media/image14.jpg"/><Relationship Id="rId12" Type="http://schemas.openxmlformats.org/officeDocument/2006/relationships/image" Target="../media/image19.jp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3.jpg"/><Relationship Id="rId11" Type="http://schemas.openxmlformats.org/officeDocument/2006/relationships/image" Target="../media/image18.jpg"/><Relationship Id="rId5" Type="http://schemas.openxmlformats.org/officeDocument/2006/relationships/image" Target="../media/image12.png"/><Relationship Id="rId10" Type="http://schemas.openxmlformats.org/officeDocument/2006/relationships/image" Target="../media/image17.jpg"/><Relationship Id="rId4" Type="http://schemas.openxmlformats.org/officeDocument/2006/relationships/notesSlide" Target="../notesSlides/notesSlide5.xml"/><Relationship Id="rId9" Type="http://schemas.openxmlformats.org/officeDocument/2006/relationships/image" Target="../media/image16.jp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4.png"/><Relationship Id="rId5" Type="http://schemas.openxmlformats.org/officeDocument/2006/relationships/image" Target="../media/image20.png"/><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4.png"/><Relationship Id="rId5" Type="http://schemas.openxmlformats.org/officeDocument/2006/relationships/image" Target="../media/image21.png"/><Relationship Id="rId4"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hyperlink" Target="http://www.bvscuba.sld.cu/" TargetMode="External"/><Relationship Id="rId5" Type="http://schemas.openxmlformats.org/officeDocument/2006/relationships/image" Target="../media/image22.png"/><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ítulo 1">
            <a:extLst>
              <a:ext uri="{FF2B5EF4-FFF2-40B4-BE49-F238E27FC236}">
                <a16:creationId xmlns:a16="http://schemas.microsoft.com/office/drawing/2014/main" id="{AA9C8A84-2774-48CC-9C7D-38D930EE4529}"/>
              </a:ext>
            </a:extLst>
          </p:cNvPr>
          <p:cNvSpPr txBox="1">
            <a:spLocks/>
          </p:cNvSpPr>
          <p:nvPr/>
        </p:nvSpPr>
        <p:spPr>
          <a:xfrm>
            <a:off x="1397000" y="3084643"/>
            <a:ext cx="10058400" cy="1713903"/>
          </a:xfrm>
          <a:prstGeom prst="rect">
            <a:avLst/>
          </a:prstGeom>
        </p:spPr>
        <p:txBody>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defRPr/>
            </a:pPr>
            <a:r>
              <a:rPr lang="es-MX" sz="5400" b="1" dirty="0"/>
              <a:t>Tema 4. Biblioteca Virtual de Salud</a:t>
            </a:r>
            <a:endParaRPr lang="en-US" sz="5400" b="1" dirty="0">
              <a:solidFill>
                <a:srgbClr val="129845"/>
              </a:solidFill>
            </a:endParaRPr>
          </a:p>
        </p:txBody>
      </p:sp>
      <p:sp>
        <p:nvSpPr>
          <p:cNvPr id="15" name="CuadroTexto 11">
            <a:extLst>
              <a:ext uri="{FF2B5EF4-FFF2-40B4-BE49-F238E27FC236}">
                <a16:creationId xmlns:a16="http://schemas.microsoft.com/office/drawing/2014/main" id="{8D068DC8-3164-463C-8D47-D41FD1D8E9DF}"/>
              </a:ext>
            </a:extLst>
          </p:cNvPr>
          <p:cNvSpPr txBox="1">
            <a:spLocks noChangeArrowheads="1"/>
          </p:cNvSpPr>
          <p:nvPr/>
        </p:nvSpPr>
        <p:spPr bwMode="auto">
          <a:xfrm>
            <a:off x="806450" y="1419678"/>
            <a:ext cx="10648950"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s-MX" altLang="es-CU" sz="3200" b="1" dirty="0"/>
              <a:t>Curso 6: Entrenamiento en Fuentes, Recursos y Servicios de Información</a:t>
            </a:r>
            <a:endParaRPr lang="en-US" altLang="es-CU" sz="3200" b="1" dirty="0"/>
          </a:p>
        </p:txBody>
      </p:sp>
      <p:grpSp>
        <p:nvGrpSpPr>
          <p:cNvPr id="16" name="Grupo 3">
            <a:extLst>
              <a:ext uri="{FF2B5EF4-FFF2-40B4-BE49-F238E27FC236}">
                <a16:creationId xmlns:a16="http://schemas.microsoft.com/office/drawing/2014/main" id="{FA7FC923-E289-4204-AAD3-C7E82A090C6F}"/>
              </a:ext>
            </a:extLst>
          </p:cNvPr>
          <p:cNvGrpSpPr>
            <a:grpSpLocks/>
          </p:cNvGrpSpPr>
          <p:nvPr/>
        </p:nvGrpSpPr>
        <p:grpSpPr bwMode="auto">
          <a:xfrm>
            <a:off x="581025" y="219075"/>
            <a:ext cx="10804525" cy="1033463"/>
            <a:chOff x="581779" y="218892"/>
            <a:chExt cx="10804171" cy="1032965"/>
          </a:xfrm>
        </p:grpSpPr>
        <p:pic>
          <p:nvPicPr>
            <p:cNvPr id="17" name="Imagen 13">
              <a:extLst>
                <a:ext uri="{FF2B5EF4-FFF2-40B4-BE49-F238E27FC236}">
                  <a16:creationId xmlns:a16="http://schemas.microsoft.com/office/drawing/2014/main" id="{549C1B4E-D437-4E66-B727-7C1972F2C8A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09178" y="398016"/>
              <a:ext cx="2440145" cy="6244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Imagen 14">
              <a:extLst>
                <a:ext uri="{FF2B5EF4-FFF2-40B4-BE49-F238E27FC236}">
                  <a16:creationId xmlns:a16="http://schemas.microsoft.com/office/drawing/2014/main" id="{3E7682C6-8483-44A5-A51F-7D786E8583E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56092" y="381745"/>
              <a:ext cx="3229858" cy="5653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Imagen 8">
              <a:extLst>
                <a:ext uri="{FF2B5EF4-FFF2-40B4-BE49-F238E27FC236}">
                  <a16:creationId xmlns:a16="http://schemas.microsoft.com/office/drawing/2014/main" id="{8D6552DA-770F-4588-AC71-08611DCCE57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1779" y="218892"/>
              <a:ext cx="3398162" cy="10329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0" name="Subtítulo 2">
            <a:extLst>
              <a:ext uri="{FF2B5EF4-FFF2-40B4-BE49-F238E27FC236}">
                <a16:creationId xmlns:a16="http://schemas.microsoft.com/office/drawing/2014/main" id="{0AC476AD-0398-46EB-A7EB-D18F714A3D10}"/>
              </a:ext>
            </a:extLst>
          </p:cNvPr>
          <p:cNvSpPr txBox="1">
            <a:spLocks/>
          </p:cNvSpPr>
          <p:nvPr/>
        </p:nvSpPr>
        <p:spPr>
          <a:xfrm>
            <a:off x="1100138" y="4632996"/>
            <a:ext cx="10058400" cy="1143000"/>
          </a:xfrm>
          <a:prstGeom prst="rect">
            <a:avLst/>
          </a:prstGeom>
        </p:spPr>
        <p:txBody>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s-ES" sz="2800" dirty="0"/>
              <a:t>Profesora Principal: </a:t>
            </a:r>
            <a:r>
              <a:rPr lang="es-ES" sz="2800" dirty="0" err="1"/>
              <a:t>DrC</a:t>
            </a:r>
            <a:r>
              <a:rPr lang="es-ES" sz="2800" dirty="0"/>
              <a:t>. María de las Mercedes Fernández Valdés.</a:t>
            </a:r>
          </a:p>
          <a:p>
            <a:r>
              <a:rPr lang="es-ES" sz="2800" dirty="0"/>
              <a:t>Profesora del tema: </a:t>
            </a:r>
            <a:r>
              <a:rPr lang="es-ES" sz="2800" dirty="0" err="1"/>
              <a:t>MsC</a:t>
            </a:r>
            <a:r>
              <a:rPr lang="es-ES" sz="2800" dirty="0"/>
              <a:t>. Arelys Borrell </a:t>
            </a:r>
            <a:r>
              <a:rPr lang="es-ES" sz="2800" dirty="0" err="1"/>
              <a:t>Saburit</a:t>
            </a:r>
            <a:endParaRPr lang="en-US" sz="2800" dirty="0"/>
          </a:p>
        </p:txBody>
      </p:sp>
      <p:pic>
        <p:nvPicPr>
          <p:cNvPr id="2" name="1 20">
            <a:hlinkClick r:id="" action="ppaction://media"/>
            <a:extLst>
              <a:ext uri="{FF2B5EF4-FFF2-40B4-BE49-F238E27FC236}">
                <a16:creationId xmlns:a16="http://schemas.microsoft.com/office/drawing/2014/main" id="{31B22651-0759-4095-B4E8-EBC7ED2727C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2571563" y="3429000"/>
            <a:ext cx="609600" cy="609600"/>
          </a:xfrm>
          <a:prstGeom prst="rect">
            <a:avLst/>
          </a:prstGeom>
        </p:spPr>
      </p:pic>
    </p:spTree>
    <p:extLst>
      <p:ext uri="{BB962C8B-B14F-4D97-AF65-F5344CB8AC3E}">
        <p14:creationId xmlns:p14="http://schemas.microsoft.com/office/powerpoint/2010/main" val="578574066"/>
      </p:ext>
    </p:extLst>
  </p:cSld>
  <p:clrMapOvr>
    <a:masterClrMapping/>
  </p:clrMapOvr>
  <mc:AlternateContent xmlns:mc="http://schemas.openxmlformats.org/markup-compatibility/2006">
    <mc:Choice xmlns:p14="http://schemas.microsoft.com/office/powerpoint/2010/main" Requires="p14">
      <p:transition spd="slow" p14:dur="2000" advClick="0" advTm="20000"/>
    </mc:Choice>
    <mc:Fallback>
      <p:transition spd="slow" advClick="0" advTm="2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29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1DAA1C8-CAE0-4A66-8610-F2EAB332BE97}"/>
              </a:ext>
            </a:extLst>
          </p:cNvPr>
          <p:cNvSpPr>
            <a:spLocks noGrp="1"/>
          </p:cNvSpPr>
          <p:nvPr>
            <p:ph type="title" idx="4294967295"/>
          </p:nvPr>
        </p:nvSpPr>
        <p:spPr>
          <a:xfrm>
            <a:off x="1081176" y="11290"/>
            <a:ext cx="10058400" cy="701675"/>
          </a:xfrm>
        </p:spPr>
        <p:txBody>
          <a:bodyPr>
            <a:normAutofit fontScale="90000"/>
          </a:bodyPr>
          <a:lstStyle/>
          <a:p>
            <a:pPr algn="ctr"/>
            <a:r>
              <a:rPr lang="es-MX" dirty="0">
                <a:latin typeface="Arial" pitchFamily="34" charset="0"/>
                <a:cs typeface="Arial" pitchFamily="34" charset="0"/>
              </a:rPr>
              <a:t>Acerca de </a:t>
            </a:r>
            <a:r>
              <a:rPr lang="es-MX" dirty="0">
                <a:latin typeface="Arial" pitchFamily="34" charset="0"/>
                <a:cs typeface="Arial" pitchFamily="34" charset="0"/>
                <a:hlinkClick r:id="rId5"/>
              </a:rPr>
              <a:t>BVS</a:t>
            </a:r>
            <a:endParaRPr lang="es-MX" dirty="0">
              <a:latin typeface="Arial" pitchFamily="34" charset="0"/>
              <a:cs typeface="Arial" pitchFamily="34" charset="0"/>
            </a:endParaRPr>
          </a:p>
        </p:txBody>
      </p:sp>
      <p:pic>
        <p:nvPicPr>
          <p:cNvPr id="5" name="Marcador de contenido 4">
            <a:extLst>
              <a:ext uri="{FF2B5EF4-FFF2-40B4-BE49-F238E27FC236}">
                <a16:creationId xmlns:a16="http://schemas.microsoft.com/office/drawing/2014/main" id="{8651AA7F-B4E8-4572-85F0-926405EF1384}"/>
              </a:ext>
            </a:extLst>
          </p:cNvPr>
          <p:cNvPicPr>
            <a:picLocks noGrp="1" noChangeAspect="1"/>
          </p:cNvPicPr>
          <p:nvPr>
            <p:ph sz="half" idx="4294967295"/>
          </p:nvPr>
        </p:nvPicPr>
        <p:blipFill>
          <a:blip r:embed="rId6"/>
          <a:stretch>
            <a:fillRect/>
          </a:stretch>
        </p:blipFill>
        <p:spPr>
          <a:xfrm>
            <a:off x="224289" y="989013"/>
            <a:ext cx="6118225" cy="5103812"/>
          </a:xfrm>
          <a:prstGeom prst="rect">
            <a:avLst/>
          </a:prstGeom>
          <a:ln w="38100">
            <a:solidFill>
              <a:schemeClr val="tx1"/>
            </a:solidFill>
          </a:ln>
        </p:spPr>
      </p:pic>
      <p:sp>
        <p:nvSpPr>
          <p:cNvPr id="4" name="Marcador de contenido 3">
            <a:extLst>
              <a:ext uri="{FF2B5EF4-FFF2-40B4-BE49-F238E27FC236}">
                <a16:creationId xmlns:a16="http://schemas.microsoft.com/office/drawing/2014/main" id="{40F70251-DDB8-40C0-BE4D-87B61B55499D}"/>
              </a:ext>
            </a:extLst>
          </p:cNvPr>
          <p:cNvSpPr>
            <a:spLocks noGrp="1"/>
          </p:cNvSpPr>
          <p:nvPr>
            <p:ph sz="half" idx="4294967295"/>
          </p:nvPr>
        </p:nvSpPr>
        <p:spPr>
          <a:xfrm>
            <a:off x="6718896" y="1597775"/>
            <a:ext cx="5162550" cy="4022725"/>
          </a:xfrm>
          <a:solidFill>
            <a:schemeClr val="accent1">
              <a:lumMod val="60000"/>
              <a:lumOff val="40000"/>
            </a:schemeClr>
          </a:solidFill>
          <a:ln w="38100">
            <a:solidFill>
              <a:schemeClr val="tx1"/>
            </a:solidFill>
          </a:ln>
        </p:spPr>
        <p:txBody>
          <a:bodyPr/>
          <a:lstStyle/>
          <a:p>
            <a:pPr>
              <a:buClr>
                <a:schemeClr val="tx1"/>
              </a:buClr>
              <a:buFont typeface="Wingdings" panose="05000000000000000000" pitchFamily="2" charset="2"/>
              <a:buChar char="q"/>
            </a:pPr>
            <a:r>
              <a:rPr lang="es-MX" sz="2800" dirty="0">
                <a:solidFill>
                  <a:schemeClr val="tx1"/>
                </a:solidFill>
                <a:latin typeface="Arial" pitchFamily="34" charset="0"/>
                <a:cs typeface="Arial" pitchFamily="34" charset="0"/>
              </a:rPr>
              <a:t>¿Qué es la BVS?</a:t>
            </a:r>
          </a:p>
          <a:p>
            <a:pPr>
              <a:buClr>
                <a:schemeClr val="tx1"/>
              </a:buClr>
              <a:buFont typeface="Wingdings" panose="05000000000000000000" pitchFamily="2" charset="2"/>
              <a:buChar char="q"/>
            </a:pPr>
            <a:r>
              <a:rPr lang="es-MX" sz="2800" dirty="0">
                <a:solidFill>
                  <a:schemeClr val="tx1"/>
                </a:solidFill>
                <a:latin typeface="Arial" pitchFamily="34" charset="0"/>
                <a:cs typeface="Arial" pitchFamily="34" charset="0"/>
              </a:rPr>
              <a:t>Historia de la BVS</a:t>
            </a:r>
          </a:p>
          <a:p>
            <a:pPr>
              <a:buClr>
                <a:schemeClr val="tx1"/>
              </a:buClr>
              <a:buFont typeface="Wingdings" panose="05000000000000000000" pitchFamily="2" charset="2"/>
              <a:buChar char="q"/>
            </a:pPr>
            <a:r>
              <a:rPr lang="es-MX" sz="2800" dirty="0">
                <a:solidFill>
                  <a:schemeClr val="tx1"/>
                </a:solidFill>
                <a:latin typeface="Arial" pitchFamily="34" charset="0"/>
                <a:cs typeface="Arial" pitchFamily="34" charset="0"/>
              </a:rPr>
              <a:t>Centros cooperantes </a:t>
            </a:r>
          </a:p>
          <a:p>
            <a:pPr>
              <a:buClr>
                <a:schemeClr val="tx1"/>
              </a:buClr>
              <a:buFont typeface="Wingdings" panose="05000000000000000000" pitchFamily="2" charset="2"/>
              <a:buChar char="q"/>
            </a:pPr>
            <a:r>
              <a:rPr lang="es-MX" sz="2800" dirty="0">
                <a:solidFill>
                  <a:schemeClr val="tx1"/>
                </a:solidFill>
                <a:latin typeface="Arial" pitchFamily="34" charset="0"/>
                <a:cs typeface="Arial" pitchFamily="34" charset="0"/>
              </a:rPr>
              <a:t>Comité Consultivo</a:t>
            </a:r>
          </a:p>
          <a:p>
            <a:pPr>
              <a:buClr>
                <a:schemeClr val="tx1"/>
              </a:buClr>
              <a:buFont typeface="Wingdings" panose="05000000000000000000" pitchFamily="2" charset="2"/>
              <a:buChar char="q"/>
            </a:pPr>
            <a:r>
              <a:rPr lang="es-MX" sz="2800" dirty="0">
                <a:solidFill>
                  <a:schemeClr val="tx1"/>
                </a:solidFill>
                <a:latin typeface="Arial" pitchFamily="34" charset="0"/>
                <a:cs typeface="Arial" pitchFamily="34" charset="0"/>
              </a:rPr>
              <a:t>Normas y Procedimientos</a:t>
            </a:r>
          </a:p>
          <a:p>
            <a:pPr>
              <a:buClr>
                <a:schemeClr val="tx1"/>
              </a:buClr>
              <a:buFont typeface="Wingdings" panose="05000000000000000000" pitchFamily="2" charset="2"/>
              <a:buChar char="q"/>
            </a:pPr>
            <a:r>
              <a:rPr lang="es-MX" sz="2800" dirty="0">
                <a:solidFill>
                  <a:schemeClr val="tx1"/>
                </a:solidFill>
                <a:latin typeface="Arial" pitchFamily="34" charset="0"/>
                <a:cs typeface="Arial" pitchFamily="34" charset="0"/>
              </a:rPr>
              <a:t>Información de interés </a:t>
            </a:r>
          </a:p>
          <a:p>
            <a:pPr>
              <a:buClr>
                <a:schemeClr val="tx1"/>
              </a:buClr>
              <a:buFont typeface="Wingdings" panose="05000000000000000000" pitchFamily="2" charset="2"/>
              <a:buChar char="q"/>
            </a:pPr>
            <a:r>
              <a:rPr lang="es-MX" sz="2800" dirty="0">
                <a:solidFill>
                  <a:schemeClr val="tx1"/>
                </a:solidFill>
                <a:latin typeface="Arial" pitchFamily="34" charset="0"/>
                <a:cs typeface="Arial" pitchFamily="34" charset="0"/>
              </a:rPr>
              <a:t>Serie </a:t>
            </a:r>
            <a:r>
              <a:rPr lang="es-MX" sz="2800" dirty="0">
                <a:latin typeface="Arial" pitchFamily="34" charset="0"/>
                <a:cs typeface="Arial" pitchFamily="34" charset="0"/>
              </a:rPr>
              <a:t>CRIC y reuniones BVS </a:t>
            </a:r>
          </a:p>
          <a:p>
            <a:endParaRPr lang="es-MX" b="1" dirty="0"/>
          </a:p>
          <a:p>
            <a:endParaRPr lang="es-MX" dirty="0"/>
          </a:p>
        </p:txBody>
      </p:sp>
      <p:pic>
        <p:nvPicPr>
          <p:cNvPr id="6" name="10 56">
            <a:hlinkClick r:id="" action="ppaction://media"/>
            <a:extLst>
              <a:ext uri="{FF2B5EF4-FFF2-40B4-BE49-F238E27FC236}">
                <a16:creationId xmlns:a16="http://schemas.microsoft.com/office/drawing/2014/main" id="{29C0C3BE-47A4-48C1-BEA8-9DC767CC5CE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2968377" y="3429000"/>
            <a:ext cx="609600" cy="609600"/>
          </a:xfrm>
          <a:prstGeom prst="rect">
            <a:avLst/>
          </a:prstGeom>
        </p:spPr>
      </p:pic>
    </p:spTree>
    <p:extLst>
      <p:ext uri="{BB962C8B-B14F-4D97-AF65-F5344CB8AC3E}">
        <p14:creationId xmlns:p14="http://schemas.microsoft.com/office/powerpoint/2010/main" val="1400252346"/>
      </p:ext>
    </p:extLst>
  </p:cSld>
  <p:clrMapOvr>
    <a:masterClrMapping/>
  </p:clrMapOvr>
  <mc:AlternateContent xmlns:mc="http://schemas.openxmlformats.org/markup-compatibility/2006" xmlns:p14="http://schemas.microsoft.com/office/powerpoint/2010/main">
    <mc:Choice Requires="p14">
      <p:transition spd="slow" p14:dur="2000" advClick="0" advTm="56000"/>
    </mc:Choice>
    <mc:Fallback xmlns="">
      <p:transition spd="slow" advClick="0" advTm="56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540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hlinkClick r:id="rId5"/>
            <a:extLst>
              <a:ext uri="{FF2B5EF4-FFF2-40B4-BE49-F238E27FC236}">
                <a16:creationId xmlns:a16="http://schemas.microsoft.com/office/drawing/2014/main" id="{5AB101A0-8875-4233-A091-EA0EEF23D62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9550" y="190500"/>
            <a:ext cx="11715750" cy="5937168"/>
          </a:xfrm>
          <a:prstGeom prst="rect">
            <a:avLst/>
          </a:prstGeom>
          <a:ln w="38100">
            <a:solidFill>
              <a:schemeClr val="tx1"/>
            </a:solidFill>
          </a:ln>
        </p:spPr>
      </p:pic>
      <p:pic>
        <p:nvPicPr>
          <p:cNvPr id="2" name="11 1 54">
            <a:hlinkClick r:id="" action="ppaction://media"/>
            <a:extLst>
              <a:ext uri="{FF2B5EF4-FFF2-40B4-BE49-F238E27FC236}">
                <a16:creationId xmlns:a16="http://schemas.microsoft.com/office/drawing/2014/main" id="{0AE81C1C-F944-40E9-922D-D00B5014533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3140906" y="3340100"/>
            <a:ext cx="609600" cy="609600"/>
          </a:xfrm>
          <a:prstGeom prst="rect">
            <a:avLst/>
          </a:prstGeom>
        </p:spPr>
      </p:pic>
    </p:spTree>
    <p:extLst>
      <p:ext uri="{BB962C8B-B14F-4D97-AF65-F5344CB8AC3E}">
        <p14:creationId xmlns:p14="http://schemas.microsoft.com/office/powerpoint/2010/main" val="2346158085"/>
      </p:ext>
    </p:extLst>
  </p:cSld>
  <p:clrMapOvr>
    <a:masterClrMapping/>
  </p:clrMapOvr>
  <mc:AlternateContent xmlns:mc="http://schemas.openxmlformats.org/markup-compatibility/2006" xmlns:p14="http://schemas.microsoft.com/office/powerpoint/2010/main">
    <mc:Choice Requires="p14">
      <p:transition spd="slow" p14:dur="2000" advClick="0" advTm="1540"/>
    </mc:Choice>
    <mc:Fallback xmlns="">
      <p:transition spd="slow" advClick="0" advTm="15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342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upo 6">
            <a:extLst>
              <a:ext uri="{FF2B5EF4-FFF2-40B4-BE49-F238E27FC236}">
                <a16:creationId xmlns:a16="http://schemas.microsoft.com/office/drawing/2014/main" id="{B6F2DD17-70D3-4788-B975-27C912DBFC35}"/>
              </a:ext>
            </a:extLst>
          </p:cNvPr>
          <p:cNvGrpSpPr/>
          <p:nvPr/>
        </p:nvGrpSpPr>
        <p:grpSpPr>
          <a:xfrm>
            <a:off x="1" y="0"/>
            <a:ext cx="12191999" cy="7067550"/>
            <a:chOff x="1" y="0"/>
            <a:chExt cx="12191999" cy="7067550"/>
          </a:xfrm>
        </p:grpSpPr>
        <p:pic>
          <p:nvPicPr>
            <p:cNvPr id="3" name="Imagen 2">
              <a:extLst>
                <a:ext uri="{FF2B5EF4-FFF2-40B4-BE49-F238E27FC236}">
                  <a16:creationId xmlns:a16="http://schemas.microsoft.com/office/drawing/2014/main" id="{638F5384-71E2-46FB-B2DF-F6F3D696B33C}"/>
                </a:ext>
              </a:extLst>
            </p:cNvPr>
            <p:cNvPicPr>
              <a:picLocks noChangeAspect="1"/>
            </p:cNvPicPr>
            <p:nvPr/>
          </p:nvPicPr>
          <p:blipFill rotWithShape="1">
            <a:blip r:embed="rId5"/>
            <a:srcRect t="7620" b="-2598"/>
            <a:stretch/>
          </p:blipFill>
          <p:spPr>
            <a:xfrm>
              <a:off x="1" y="0"/>
              <a:ext cx="12191999" cy="7067550"/>
            </a:xfrm>
            <a:prstGeom prst="rect">
              <a:avLst/>
            </a:prstGeom>
          </p:spPr>
        </p:pic>
        <p:sp>
          <p:nvSpPr>
            <p:cNvPr id="2" name="CuadroTexto 1">
              <a:extLst>
                <a:ext uri="{FF2B5EF4-FFF2-40B4-BE49-F238E27FC236}">
                  <a16:creationId xmlns:a16="http://schemas.microsoft.com/office/drawing/2014/main" id="{8A39764F-6517-4E54-8504-AE8BBEC1CF9B}"/>
                </a:ext>
              </a:extLst>
            </p:cNvPr>
            <p:cNvSpPr txBox="1"/>
            <p:nvPr/>
          </p:nvSpPr>
          <p:spPr>
            <a:xfrm>
              <a:off x="1789912" y="2441881"/>
              <a:ext cx="2508691" cy="261610"/>
            </a:xfrm>
            <a:prstGeom prst="rect">
              <a:avLst/>
            </a:prstGeom>
            <a:solidFill>
              <a:schemeClr val="accent2"/>
            </a:solidFill>
          </p:spPr>
          <p:txBody>
            <a:bodyPr wrap="square" rtlCol="0">
              <a:spAutoFit/>
            </a:bodyPr>
            <a:lstStyle/>
            <a:p>
              <a:r>
                <a:rPr lang="es-MX" sz="1100" b="1" dirty="0">
                  <a:latin typeface="Arial" panose="020B0604020202020204" pitchFamily="34" charset="0"/>
                  <a:cs typeface="Arial" panose="020B0604020202020204" pitchFamily="34" charset="0"/>
                </a:rPr>
                <a:t>Áreas Especializadas (13)</a:t>
              </a:r>
              <a:r>
                <a:rPr lang="es-MX" sz="1100" dirty="0">
                  <a:latin typeface="Arial" panose="020B0604020202020204" pitchFamily="34" charset="0"/>
                  <a:cs typeface="Arial" panose="020B0604020202020204" pitchFamily="34" charset="0"/>
                </a:rPr>
                <a:t> </a:t>
              </a:r>
            </a:p>
          </p:txBody>
        </p:sp>
      </p:grpSp>
      <p:pic>
        <p:nvPicPr>
          <p:cNvPr id="6" name="12 1 13">
            <a:hlinkClick r:id="" action="ppaction://media"/>
            <a:extLst>
              <a:ext uri="{FF2B5EF4-FFF2-40B4-BE49-F238E27FC236}">
                <a16:creationId xmlns:a16="http://schemas.microsoft.com/office/drawing/2014/main" id="{194489F3-F35A-4C09-952C-B00067606FF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3365192" y="3429000"/>
            <a:ext cx="609600" cy="609600"/>
          </a:xfrm>
          <a:prstGeom prst="rect">
            <a:avLst/>
          </a:prstGeom>
        </p:spPr>
      </p:pic>
    </p:spTree>
    <p:extLst>
      <p:ext uri="{BB962C8B-B14F-4D97-AF65-F5344CB8AC3E}">
        <p14:creationId xmlns:p14="http://schemas.microsoft.com/office/powerpoint/2010/main" val="3092218926"/>
      </p:ext>
    </p:extLst>
  </p:cSld>
  <p:clrMapOvr>
    <a:masterClrMapping/>
  </p:clrMapOvr>
  <mc:AlternateContent xmlns:mc="http://schemas.openxmlformats.org/markup-compatibility/2006" xmlns:p14="http://schemas.microsoft.com/office/powerpoint/2010/main">
    <mc:Choice Requires="p14">
      <p:transition spd="slow" p14:dur="2000" advClick="0" advTm="1130"/>
    </mc:Choice>
    <mc:Fallback xmlns="">
      <p:transition spd="slow" advClick="0" advTm="11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256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upo 5">
            <a:extLst>
              <a:ext uri="{FF2B5EF4-FFF2-40B4-BE49-F238E27FC236}">
                <a16:creationId xmlns:a16="http://schemas.microsoft.com/office/drawing/2014/main" id="{EBDC60D9-E9FD-40F5-AAC3-8843F4F2F797}"/>
              </a:ext>
            </a:extLst>
          </p:cNvPr>
          <p:cNvGrpSpPr/>
          <p:nvPr/>
        </p:nvGrpSpPr>
        <p:grpSpPr>
          <a:xfrm>
            <a:off x="0" y="1"/>
            <a:ext cx="12192000" cy="6797798"/>
            <a:chOff x="0" y="1"/>
            <a:chExt cx="12192000" cy="6797798"/>
          </a:xfrm>
        </p:grpSpPr>
        <p:pic>
          <p:nvPicPr>
            <p:cNvPr id="3" name="Imagen 2">
              <a:extLst>
                <a:ext uri="{FF2B5EF4-FFF2-40B4-BE49-F238E27FC236}">
                  <a16:creationId xmlns:a16="http://schemas.microsoft.com/office/drawing/2014/main" id="{A34B312F-EDD1-485A-A41E-5E4FC09EF89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
              <a:ext cx="12192000" cy="6797798"/>
            </a:xfrm>
            <a:prstGeom prst="rect">
              <a:avLst/>
            </a:prstGeom>
          </p:spPr>
        </p:pic>
        <p:sp>
          <p:nvSpPr>
            <p:cNvPr id="4" name="CuadroTexto 3">
              <a:extLst>
                <a:ext uri="{FF2B5EF4-FFF2-40B4-BE49-F238E27FC236}">
                  <a16:creationId xmlns:a16="http://schemas.microsoft.com/office/drawing/2014/main" id="{D85D1FAA-C8FF-470E-927E-8040FCC69A13}"/>
                </a:ext>
              </a:extLst>
            </p:cNvPr>
            <p:cNvSpPr txBox="1"/>
            <p:nvPr/>
          </p:nvSpPr>
          <p:spPr>
            <a:xfrm>
              <a:off x="515790" y="2791196"/>
              <a:ext cx="3040082" cy="261610"/>
            </a:xfrm>
            <a:prstGeom prst="rect">
              <a:avLst/>
            </a:prstGeom>
            <a:solidFill>
              <a:schemeClr val="accent2"/>
            </a:solidFill>
          </p:spPr>
          <p:txBody>
            <a:bodyPr wrap="square" rtlCol="0">
              <a:spAutoFit/>
            </a:bodyPr>
            <a:lstStyle/>
            <a:p>
              <a:r>
                <a:rPr lang="es-MX" sz="1100" b="1" dirty="0">
                  <a:latin typeface="Arial" panose="020B0604020202020204" pitchFamily="34" charset="0"/>
                  <a:cs typeface="Arial" panose="020B0604020202020204" pitchFamily="34" charset="0"/>
                </a:rPr>
                <a:t>Base de datos bibliográfica (9)</a:t>
              </a:r>
              <a:r>
                <a:rPr lang="es-MX" sz="1100" dirty="0">
                  <a:latin typeface="Arial" panose="020B0604020202020204" pitchFamily="34" charset="0"/>
                  <a:cs typeface="Arial" panose="020B0604020202020204" pitchFamily="34" charset="0"/>
                </a:rPr>
                <a:t> </a:t>
              </a:r>
            </a:p>
          </p:txBody>
        </p:sp>
      </p:grpSp>
      <p:pic>
        <p:nvPicPr>
          <p:cNvPr id="5" name="13 2 53">
            <a:hlinkClick r:id="" action="ppaction://media"/>
            <a:extLst>
              <a:ext uri="{FF2B5EF4-FFF2-40B4-BE49-F238E27FC236}">
                <a16:creationId xmlns:a16="http://schemas.microsoft.com/office/drawing/2014/main" id="{16844528-DB94-45BE-95F5-B2A6BF3E2F6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2399034" y="3340100"/>
            <a:ext cx="609600" cy="609600"/>
          </a:xfrm>
          <a:prstGeom prst="rect">
            <a:avLst/>
          </a:prstGeom>
        </p:spPr>
      </p:pic>
    </p:spTree>
    <p:extLst>
      <p:ext uri="{BB962C8B-B14F-4D97-AF65-F5344CB8AC3E}">
        <p14:creationId xmlns:p14="http://schemas.microsoft.com/office/powerpoint/2010/main" val="2263440768"/>
      </p:ext>
    </p:extLst>
  </p:cSld>
  <p:clrMapOvr>
    <a:masterClrMapping/>
  </p:clrMapOvr>
  <mc:AlternateContent xmlns:mc="http://schemas.openxmlformats.org/markup-compatibility/2006" xmlns:p14="http://schemas.microsoft.com/office/powerpoint/2010/main">
    <mc:Choice Requires="p14">
      <p:transition spd="slow" p14:dur="2000" advClick="0" advTm="2530"/>
    </mc:Choice>
    <mc:Fallback xmlns="">
      <p:transition spd="slow" advClick="0" advTm="25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224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o 3">
            <a:extLst>
              <a:ext uri="{FF2B5EF4-FFF2-40B4-BE49-F238E27FC236}">
                <a16:creationId xmlns:a16="http://schemas.microsoft.com/office/drawing/2014/main" id="{04E03FAB-AD36-42AE-AD47-6A63378651CD}"/>
              </a:ext>
            </a:extLst>
          </p:cNvPr>
          <p:cNvGrpSpPr/>
          <p:nvPr/>
        </p:nvGrpSpPr>
        <p:grpSpPr>
          <a:xfrm>
            <a:off x="0" y="544582"/>
            <a:ext cx="12192000" cy="6858000"/>
            <a:chOff x="0" y="544582"/>
            <a:chExt cx="12192000" cy="6858000"/>
          </a:xfrm>
        </p:grpSpPr>
        <p:pic>
          <p:nvPicPr>
            <p:cNvPr id="3" name="Imagen 2">
              <a:extLst>
                <a:ext uri="{FF2B5EF4-FFF2-40B4-BE49-F238E27FC236}">
                  <a16:creationId xmlns:a16="http://schemas.microsoft.com/office/drawing/2014/main" id="{B70207C4-3516-434F-860B-85B1FCE4FED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44582"/>
              <a:ext cx="12192000" cy="6858000"/>
            </a:xfrm>
            <a:prstGeom prst="rect">
              <a:avLst/>
            </a:prstGeom>
          </p:spPr>
        </p:pic>
        <p:sp>
          <p:nvSpPr>
            <p:cNvPr id="6" name="CuadroTexto 5">
              <a:extLst>
                <a:ext uri="{FF2B5EF4-FFF2-40B4-BE49-F238E27FC236}">
                  <a16:creationId xmlns:a16="http://schemas.microsoft.com/office/drawing/2014/main" id="{6698F161-F544-4EF0-A604-2879D3B800E5}"/>
                </a:ext>
              </a:extLst>
            </p:cNvPr>
            <p:cNvSpPr txBox="1"/>
            <p:nvPr/>
          </p:nvSpPr>
          <p:spPr>
            <a:xfrm>
              <a:off x="562900" y="3599509"/>
              <a:ext cx="2849424" cy="261610"/>
            </a:xfrm>
            <a:prstGeom prst="rect">
              <a:avLst/>
            </a:prstGeom>
            <a:solidFill>
              <a:schemeClr val="accent2"/>
            </a:solidFill>
          </p:spPr>
          <p:txBody>
            <a:bodyPr wrap="square" rtlCol="0">
              <a:spAutoFit/>
            </a:bodyPr>
            <a:lstStyle/>
            <a:p>
              <a:r>
                <a:rPr lang="es-MX" sz="1100" b="1" dirty="0">
                  <a:latin typeface="Arial" panose="020B0604020202020204" pitchFamily="34" charset="0"/>
                  <a:cs typeface="Arial" panose="020B0604020202020204" pitchFamily="34" charset="0"/>
                </a:rPr>
                <a:t>Boletines (17)</a:t>
              </a:r>
            </a:p>
          </p:txBody>
        </p:sp>
      </p:grpSp>
      <p:pic>
        <p:nvPicPr>
          <p:cNvPr id="2" name="14 27">
            <a:hlinkClick r:id="" action="ppaction://media"/>
            <a:extLst>
              <a:ext uri="{FF2B5EF4-FFF2-40B4-BE49-F238E27FC236}">
                <a16:creationId xmlns:a16="http://schemas.microsoft.com/office/drawing/2014/main" id="{B469B1EE-ED7B-4CAD-8DEC-637E581A530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2830355" y="3363982"/>
            <a:ext cx="609600" cy="609600"/>
          </a:xfrm>
          <a:prstGeom prst="rect">
            <a:avLst/>
          </a:prstGeom>
        </p:spPr>
      </p:pic>
    </p:spTree>
    <p:extLst>
      <p:ext uri="{BB962C8B-B14F-4D97-AF65-F5344CB8AC3E}">
        <p14:creationId xmlns:p14="http://schemas.microsoft.com/office/powerpoint/2010/main" val="348419791"/>
      </p:ext>
    </p:extLst>
  </p:cSld>
  <p:clrMapOvr>
    <a:masterClrMapping/>
  </p:clrMapOvr>
  <mc:AlternateContent xmlns:mc="http://schemas.openxmlformats.org/markup-compatibility/2006" xmlns:p14="http://schemas.microsoft.com/office/powerpoint/2010/main">
    <mc:Choice Requires="p14">
      <p:transition spd="slow" p14:dur="2000" advClick="0" advTm="27000"/>
    </mc:Choice>
    <mc:Fallback xmlns="">
      <p:transition spd="slow" advClick="0" advTm="27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23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upo 5">
            <a:extLst>
              <a:ext uri="{FF2B5EF4-FFF2-40B4-BE49-F238E27FC236}">
                <a16:creationId xmlns:a16="http://schemas.microsoft.com/office/drawing/2014/main" id="{F8FE8696-067F-4D47-BA39-DACE1692E93E}"/>
              </a:ext>
            </a:extLst>
          </p:cNvPr>
          <p:cNvGrpSpPr/>
          <p:nvPr/>
        </p:nvGrpSpPr>
        <p:grpSpPr>
          <a:xfrm>
            <a:off x="0" y="44450"/>
            <a:ext cx="12192000" cy="6858000"/>
            <a:chOff x="0" y="44450"/>
            <a:chExt cx="12192000" cy="6858000"/>
          </a:xfrm>
        </p:grpSpPr>
        <p:pic>
          <p:nvPicPr>
            <p:cNvPr id="3" name="Imagen 2">
              <a:extLst>
                <a:ext uri="{FF2B5EF4-FFF2-40B4-BE49-F238E27FC236}">
                  <a16:creationId xmlns:a16="http://schemas.microsoft.com/office/drawing/2014/main" id="{53A5551E-C747-4557-B2B4-132E52CBEBE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44450"/>
              <a:ext cx="12192000" cy="6858000"/>
            </a:xfrm>
            <a:prstGeom prst="rect">
              <a:avLst/>
            </a:prstGeom>
          </p:spPr>
        </p:pic>
        <p:sp>
          <p:nvSpPr>
            <p:cNvPr id="4" name="CuadroTexto 3">
              <a:extLst>
                <a:ext uri="{FF2B5EF4-FFF2-40B4-BE49-F238E27FC236}">
                  <a16:creationId xmlns:a16="http://schemas.microsoft.com/office/drawing/2014/main" id="{A3CF6EF3-590E-47D9-85F1-C7DB69AC20BE}"/>
                </a:ext>
              </a:extLst>
            </p:cNvPr>
            <p:cNvSpPr txBox="1"/>
            <p:nvPr/>
          </p:nvSpPr>
          <p:spPr>
            <a:xfrm>
              <a:off x="488619" y="3514095"/>
              <a:ext cx="2909455" cy="261610"/>
            </a:xfrm>
            <a:prstGeom prst="rect">
              <a:avLst/>
            </a:prstGeom>
            <a:solidFill>
              <a:schemeClr val="accent2"/>
            </a:solidFill>
          </p:spPr>
          <p:txBody>
            <a:bodyPr wrap="square" rtlCol="0">
              <a:spAutoFit/>
            </a:bodyPr>
            <a:lstStyle/>
            <a:p>
              <a:r>
                <a:rPr lang="es-MX" sz="1100" b="1" dirty="0">
                  <a:latin typeface="Arial" panose="020B0604020202020204" pitchFamily="34" charset="0"/>
                  <a:cs typeface="Arial" panose="020B0604020202020204" pitchFamily="34" charset="0"/>
                </a:rPr>
                <a:t>Catálogos  (28)</a:t>
              </a:r>
            </a:p>
          </p:txBody>
        </p:sp>
      </p:grpSp>
      <p:pic>
        <p:nvPicPr>
          <p:cNvPr id="2" name="15 48">
            <a:hlinkClick r:id="" action="ppaction://media"/>
            <a:extLst>
              <a:ext uri="{FF2B5EF4-FFF2-40B4-BE49-F238E27FC236}">
                <a16:creationId xmlns:a16="http://schemas.microsoft.com/office/drawing/2014/main" id="{C76D9018-0A6D-468E-9F54-9C9FDE8F831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3175411" y="3340100"/>
            <a:ext cx="609600" cy="609600"/>
          </a:xfrm>
          <a:prstGeom prst="rect">
            <a:avLst/>
          </a:prstGeom>
        </p:spPr>
      </p:pic>
    </p:spTree>
    <p:extLst>
      <p:ext uri="{BB962C8B-B14F-4D97-AF65-F5344CB8AC3E}">
        <p14:creationId xmlns:p14="http://schemas.microsoft.com/office/powerpoint/2010/main" val="2867440764"/>
      </p:ext>
    </p:extLst>
  </p:cSld>
  <p:clrMapOvr>
    <a:masterClrMapping/>
  </p:clrMapOvr>
  <mc:AlternateContent xmlns:mc="http://schemas.openxmlformats.org/markup-compatibility/2006" xmlns:p14="http://schemas.microsoft.com/office/powerpoint/2010/main">
    <mc:Choice Requires="p14">
      <p:transition spd="slow" p14:dur="2000" advClick="0" advTm="48000"/>
    </mc:Choice>
    <mc:Fallback xmlns="">
      <p:transition spd="slow" advClick="0" advTm="48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713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o 1">
            <a:extLst>
              <a:ext uri="{FF2B5EF4-FFF2-40B4-BE49-F238E27FC236}">
                <a16:creationId xmlns:a16="http://schemas.microsoft.com/office/drawing/2014/main" id="{67F28B6C-D7A8-4F92-8EE9-57002E57F5D6}"/>
              </a:ext>
            </a:extLst>
          </p:cNvPr>
          <p:cNvGrpSpPr/>
          <p:nvPr/>
        </p:nvGrpSpPr>
        <p:grpSpPr>
          <a:xfrm>
            <a:off x="0" y="154379"/>
            <a:ext cx="12192000" cy="6703621"/>
            <a:chOff x="0" y="154379"/>
            <a:chExt cx="12192000" cy="6703621"/>
          </a:xfrm>
        </p:grpSpPr>
        <p:pic>
          <p:nvPicPr>
            <p:cNvPr id="3" name="Imagen 2">
              <a:extLst>
                <a:ext uri="{FF2B5EF4-FFF2-40B4-BE49-F238E27FC236}">
                  <a16:creationId xmlns:a16="http://schemas.microsoft.com/office/drawing/2014/main" id="{35555C5F-B60F-4641-967A-EC9BD900232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54379"/>
              <a:ext cx="12192000" cy="6703621"/>
            </a:xfrm>
            <a:prstGeom prst="rect">
              <a:avLst/>
            </a:prstGeom>
          </p:spPr>
        </p:pic>
        <p:sp>
          <p:nvSpPr>
            <p:cNvPr id="4" name="CuadroTexto 3">
              <a:extLst>
                <a:ext uri="{FF2B5EF4-FFF2-40B4-BE49-F238E27FC236}">
                  <a16:creationId xmlns:a16="http://schemas.microsoft.com/office/drawing/2014/main" id="{3C8CAAD6-9BD5-421C-8978-9B0537FECC33}"/>
                </a:ext>
              </a:extLst>
            </p:cNvPr>
            <p:cNvSpPr txBox="1"/>
            <p:nvPr/>
          </p:nvSpPr>
          <p:spPr>
            <a:xfrm>
              <a:off x="496042" y="4024251"/>
              <a:ext cx="2980707" cy="261610"/>
            </a:xfrm>
            <a:prstGeom prst="rect">
              <a:avLst/>
            </a:prstGeom>
            <a:solidFill>
              <a:schemeClr val="accent2"/>
            </a:solidFill>
          </p:spPr>
          <p:txBody>
            <a:bodyPr wrap="square" rtlCol="0">
              <a:spAutoFit/>
            </a:bodyPr>
            <a:lstStyle/>
            <a:p>
              <a:r>
                <a:rPr lang="es-MX" sz="1100" b="1" dirty="0">
                  <a:latin typeface="Arial" panose="020B0604020202020204" pitchFamily="34" charset="0"/>
                  <a:cs typeface="Arial" panose="020B0604020202020204" pitchFamily="34" charset="0"/>
                </a:rPr>
                <a:t>Directorios/Registros (11)</a:t>
              </a:r>
            </a:p>
          </p:txBody>
        </p:sp>
      </p:grpSp>
      <p:pic>
        <p:nvPicPr>
          <p:cNvPr id="5" name="16 16">
            <a:hlinkClick r:id="" action="ppaction://media"/>
            <a:extLst>
              <a:ext uri="{FF2B5EF4-FFF2-40B4-BE49-F238E27FC236}">
                <a16:creationId xmlns:a16="http://schemas.microsoft.com/office/drawing/2014/main" id="{CDB0E2DF-71BE-47C5-B79D-06F0D5613B3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3002883" y="3340100"/>
            <a:ext cx="609600" cy="609600"/>
          </a:xfrm>
          <a:prstGeom prst="rect">
            <a:avLst/>
          </a:prstGeom>
        </p:spPr>
      </p:pic>
    </p:spTree>
    <p:extLst>
      <p:ext uri="{BB962C8B-B14F-4D97-AF65-F5344CB8AC3E}">
        <p14:creationId xmlns:p14="http://schemas.microsoft.com/office/powerpoint/2010/main" val="3509049754"/>
      </p:ext>
    </p:extLst>
  </p:cSld>
  <p:clrMapOvr>
    <a:masterClrMapping/>
  </p:clrMapOvr>
  <mc:AlternateContent xmlns:mc="http://schemas.openxmlformats.org/markup-compatibility/2006" xmlns:p14="http://schemas.microsoft.com/office/powerpoint/2010/main">
    <mc:Choice Requires="p14">
      <p:transition spd="slow" p14:dur="2000" advClick="0" advTm="16000"/>
    </mc:Choice>
    <mc:Fallback xmlns="">
      <p:transition spd="slow" advClick="0" advTm="16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37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o 1">
            <a:extLst>
              <a:ext uri="{FF2B5EF4-FFF2-40B4-BE49-F238E27FC236}">
                <a16:creationId xmlns:a16="http://schemas.microsoft.com/office/drawing/2014/main" id="{0F4FAE42-05F7-41AD-B9F9-A9A5DDD87A8C}"/>
              </a:ext>
            </a:extLst>
          </p:cNvPr>
          <p:cNvGrpSpPr/>
          <p:nvPr/>
        </p:nvGrpSpPr>
        <p:grpSpPr>
          <a:xfrm>
            <a:off x="0" y="0"/>
            <a:ext cx="12192000" cy="6858000"/>
            <a:chOff x="0" y="0"/>
            <a:chExt cx="12192000" cy="6858000"/>
          </a:xfrm>
        </p:grpSpPr>
        <p:pic>
          <p:nvPicPr>
            <p:cNvPr id="3" name="Imagen 2">
              <a:extLst>
                <a:ext uri="{FF2B5EF4-FFF2-40B4-BE49-F238E27FC236}">
                  <a16:creationId xmlns:a16="http://schemas.microsoft.com/office/drawing/2014/main" id="{D273F46F-AF58-49B3-A9A4-1DFE96AEAB4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CuadroTexto 5">
              <a:extLst>
                <a:ext uri="{FF2B5EF4-FFF2-40B4-BE49-F238E27FC236}">
                  <a16:creationId xmlns:a16="http://schemas.microsoft.com/office/drawing/2014/main" id="{6B4B564E-5726-4EEE-9392-9A1B3881AAB3}"/>
                </a:ext>
              </a:extLst>
            </p:cNvPr>
            <p:cNvSpPr txBox="1"/>
            <p:nvPr/>
          </p:nvSpPr>
          <p:spPr>
            <a:xfrm>
              <a:off x="392132" y="4154632"/>
              <a:ext cx="2885704" cy="430887"/>
            </a:xfrm>
            <a:prstGeom prst="rect">
              <a:avLst/>
            </a:prstGeom>
            <a:solidFill>
              <a:schemeClr val="accent2"/>
            </a:solidFill>
          </p:spPr>
          <p:txBody>
            <a:bodyPr wrap="square" rtlCol="0">
              <a:spAutoFit/>
            </a:bodyPr>
            <a:lstStyle/>
            <a:p>
              <a:r>
                <a:rPr lang="es-MX" sz="1100" b="1" dirty="0">
                  <a:latin typeface="Arial" panose="020B0604020202020204" pitchFamily="34" charset="0"/>
                  <a:cs typeface="Arial" panose="020B0604020202020204" pitchFamily="34" charset="0"/>
                </a:rPr>
                <a:t>Fuentes de Información disponibles a texto completo (20)</a:t>
              </a:r>
            </a:p>
          </p:txBody>
        </p:sp>
      </p:grpSp>
      <p:pic>
        <p:nvPicPr>
          <p:cNvPr id="4" name="17 48">
            <a:hlinkClick r:id="" action="ppaction://media"/>
            <a:extLst>
              <a:ext uri="{FF2B5EF4-FFF2-40B4-BE49-F238E27FC236}">
                <a16:creationId xmlns:a16="http://schemas.microsoft.com/office/drawing/2014/main" id="{F3E20A62-8698-4F67-BCA1-5CACEB1D856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2830355" y="3340100"/>
            <a:ext cx="609600" cy="609600"/>
          </a:xfrm>
          <a:prstGeom prst="rect">
            <a:avLst/>
          </a:prstGeom>
        </p:spPr>
      </p:pic>
    </p:spTree>
    <p:extLst>
      <p:ext uri="{BB962C8B-B14F-4D97-AF65-F5344CB8AC3E}">
        <p14:creationId xmlns:p14="http://schemas.microsoft.com/office/powerpoint/2010/main" val="744230108"/>
      </p:ext>
    </p:extLst>
  </p:cSld>
  <p:clrMapOvr>
    <a:masterClrMapping/>
  </p:clrMapOvr>
  <mc:AlternateContent xmlns:mc="http://schemas.openxmlformats.org/markup-compatibility/2006" xmlns:p14="http://schemas.microsoft.com/office/powerpoint/2010/main">
    <mc:Choice Requires="p14">
      <p:transition spd="slow" p14:dur="2000" advClick="0" advTm="48000"/>
    </mc:Choice>
    <mc:Fallback xmlns="">
      <p:transition spd="slow" advClick="0" advTm="48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764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o 1">
            <a:extLst>
              <a:ext uri="{FF2B5EF4-FFF2-40B4-BE49-F238E27FC236}">
                <a16:creationId xmlns:a16="http://schemas.microsoft.com/office/drawing/2014/main" id="{3F15569A-000B-4837-847C-2CC52548BE84}"/>
              </a:ext>
            </a:extLst>
          </p:cNvPr>
          <p:cNvGrpSpPr/>
          <p:nvPr/>
        </p:nvGrpSpPr>
        <p:grpSpPr>
          <a:xfrm>
            <a:off x="0" y="0"/>
            <a:ext cx="12192000" cy="6858000"/>
            <a:chOff x="0" y="0"/>
            <a:chExt cx="12192000" cy="6858000"/>
          </a:xfrm>
        </p:grpSpPr>
        <p:pic>
          <p:nvPicPr>
            <p:cNvPr id="3" name="Imagen 2">
              <a:extLst>
                <a:ext uri="{FF2B5EF4-FFF2-40B4-BE49-F238E27FC236}">
                  <a16:creationId xmlns:a16="http://schemas.microsoft.com/office/drawing/2014/main" id="{2CDEF8CC-4A96-4A39-81B0-07E14FDE7EA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CuadroTexto 3">
              <a:extLst>
                <a:ext uri="{FF2B5EF4-FFF2-40B4-BE49-F238E27FC236}">
                  <a16:creationId xmlns:a16="http://schemas.microsoft.com/office/drawing/2014/main" id="{E02B9023-9C1C-4BB8-B647-1F89C8A14967}"/>
                </a:ext>
              </a:extLst>
            </p:cNvPr>
            <p:cNvSpPr txBox="1"/>
            <p:nvPr/>
          </p:nvSpPr>
          <p:spPr>
            <a:xfrm>
              <a:off x="422318" y="4378531"/>
              <a:ext cx="2707574" cy="261610"/>
            </a:xfrm>
            <a:prstGeom prst="rect">
              <a:avLst/>
            </a:prstGeom>
            <a:solidFill>
              <a:schemeClr val="accent2"/>
            </a:solidFill>
          </p:spPr>
          <p:txBody>
            <a:bodyPr wrap="square" rtlCol="0">
              <a:spAutoFit/>
            </a:bodyPr>
            <a:lstStyle/>
            <a:p>
              <a:r>
                <a:rPr lang="es-MX" sz="1100" b="1" dirty="0">
                  <a:latin typeface="Arial" panose="020B0604020202020204" pitchFamily="34" charset="0"/>
                  <a:cs typeface="Arial" panose="020B0604020202020204" pitchFamily="34" charset="0"/>
                </a:rPr>
                <a:t>Obras de referencias (42)</a:t>
              </a:r>
            </a:p>
          </p:txBody>
        </p:sp>
      </p:grpSp>
      <p:pic>
        <p:nvPicPr>
          <p:cNvPr id="5" name="18 37">
            <a:hlinkClick r:id="" action="ppaction://media"/>
            <a:extLst>
              <a:ext uri="{FF2B5EF4-FFF2-40B4-BE49-F238E27FC236}">
                <a16:creationId xmlns:a16="http://schemas.microsoft.com/office/drawing/2014/main" id="{2955829E-7D36-4452-AADB-BBA2A1EEAC6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3054642" y="3340100"/>
            <a:ext cx="609600" cy="609600"/>
          </a:xfrm>
          <a:prstGeom prst="rect">
            <a:avLst/>
          </a:prstGeom>
        </p:spPr>
      </p:pic>
    </p:spTree>
    <p:extLst>
      <p:ext uri="{BB962C8B-B14F-4D97-AF65-F5344CB8AC3E}">
        <p14:creationId xmlns:p14="http://schemas.microsoft.com/office/powerpoint/2010/main" val="1815188696"/>
      </p:ext>
    </p:extLst>
  </p:cSld>
  <p:clrMapOvr>
    <a:masterClrMapping/>
  </p:clrMapOvr>
  <mc:AlternateContent xmlns:mc="http://schemas.openxmlformats.org/markup-compatibility/2006" xmlns:p14="http://schemas.microsoft.com/office/powerpoint/2010/main">
    <mc:Choice Requires="p14">
      <p:transition spd="slow" p14:dur="2000" advClick="0" advTm="37000"/>
    </mc:Choice>
    <mc:Fallback xmlns="">
      <p:transition spd="slow" advClick="0" advTm="37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31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o 1">
            <a:extLst>
              <a:ext uri="{FF2B5EF4-FFF2-40B4-BE49-F238E27FC236}">
                <a16:creationId xmlns:a16="http://schemas.microsoft.com/office/drawing/2014/main" id="{214E5DE1-5384-4F0C-B3B4-953AA28AC20B}"/>
              </a:ext>
            </a:extLst>
          </p:cNvPr>
          <p:cNvGrpSpPr/>
          <p:nvPr/>
        </p:nvGrpSpPr>
        <p:grpSpPr>
          <a:xfrm>
            <a:off x="0" y="-31750"/>
            <a:ext cx="12230101" cy="6889750"/>
            <a:chOff x="0" y="-31750"/>
            <a:chExt cx="12230101" cy="6889750"/>
          </a:xfrm>
        </p:grpSpPr>
        <p:pic>
          <p:nvPicPr>
            <p:cNvPr id="3" name="Imagen 2">
              <a:extLst>
                <a:ext uri="{FF2B5EF4-FFF2-40B4-BE49-F238E27FC236}">
                  <a16:creationId xmlns:a16="http://schemas.microsoft.com/office/drawing/2014/main" id="{0AF05007-8E36-4E9B-9655-0A2209B650A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1750"/>
              <a:ext cx="12230101" cy="6889750"/>
            </a:xfrm>
            <a:prstGeom prst="rect">
              <a:avLst/>
            </a:prstGeom>
          </p:spPr>
        </p:pic>
        <p:sp>
          <p:nvSpPr>
            <p:cNvPr id="4" name="CuadroTexto 3">
              <a:extLst>
                <a:ext uri="{FF2B5EF4-FFF2-40B4-BE49-F238E27FC236}">
                  <a16:creationId xmlns:a16="http://schemas.microsoft.com/office/drawing/2014/main" id="{4952733F-3650-491D-A487-1FB734C8E8CB}"/>
                </a:ext>
              </a:extLst>
            </p:cNvPr>
            <p:cNvSpPr txBox="1"/>
            <p:nvPr/>
          </p:nvSpPr>
          <p:spPr>
            <a:xfrm>
              <a:off x="413410" y="4840596"/>
              <a:ext cx="2529443" cy="261610"/>
            </a:xfrm>
            <a:prstGeom prst="rect">
              <a:avLst/>
            </a:prstGeom>
            <a:solidFill>
              <a:schemeClr val="accent2"/>
            </a:solidFill>
          </p:spPr>
          <p:txBody>
            <a:bodyPr wrap="square" rtlCol="0">
              <a:spAutoFit/>
            </a:bodyPr>
            <a:lstStyle/>
            <a:p>
              <a:r>
                <a:rPr lang="es-MX" sz="1100" b="1" dirty="0">
                  <a:latin typeface="Arial" panose="020B0604020202020204" pitchFamily="34" charset="0"/>
                  <a:cs typeface="Arial" panose="020B0604020202020204" pitchFamily="34" charset="0"/>
                </a:rPr>
                <a:t>Repositorios documentales  (14)</a:t>
              </a:r>
            </a:p>
          </p:txBody>
        </p:sp>
      </p:grpSp>
      <p:pic>
        <p:nvPicPr>
          <p:cNvPr id="5" name="19 21">
            <a:hlinkClick r:id="" action="ppaction://media"/>
            <a:extLst>
              <a:ext uri="{FF2B5EF4-FFF2-40B4-BE49-F238E27FC236}">
                <a16:creationId xmlns:a16="http://schemas.microsoft.com/office/drawing/2014/main" id="{1DE191F9-D403-495E-B5CF-133E24E67C2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2813102" y="3413125"/>
            <a:ext cx="609600" cy="609600"/>
          </a:xfrm>
          <a:prstGeom prst="rect">
            <a:avLst/>
          </a:prstGeom>
        </p:spPr>
      </p:pic>
    </p:spTree>
    <p:extLst>
      <p:ext uri="{BB962C8B-B14F-4D97-AF65-F5344CB8AC3E}">
        <p14:creationId xmlns:p14="http://schemas.microsoft.com/office/powerpoint/2010/main" val="1828747486"/>
      </p:ext>
    </p:extLst>
  </p:cSld>
  <p:clrMapOvr>
    <a:masterClrMapping/>
  </p:clrMapOvr>
  <mc:AlternateContent xmlns:mc="http://schemas.openxmlformats.org/markup-compatibility/2006" xmlns:p14="http://schemas.microsoft.com/office/powerpoint/2010/main">
    <mc:Choice Requires="p14">
      <p:transition spd="slow" p14:dur="2000" advClick="0" advTm="210"/>
    </mc:Choice>
    <mc:Fallback xmlns="">
      <p:transition spd="slow" advClick="0" advTm="2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22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a:extLst>
              <a:ext uri="{FF2B5EF4-FFF2-40B4-BE49-F238E27FC236}">
                <a16:creationId xmlns:a16="http://schemas.microsoft.com/office/drawing/2014/main" id="{0791F428-7268-4A0E-B74A-F0E9FFF4B834}"/>
              </a:ext>
            </a:extLst>
          </p:cNvPr>
          <p:cNvSpPr>
            <a:spLocks noGrp="1"/>
          </p:cNvSpPr>
          <p:nvPr>
            <p:ph type="title" idx="4294967295"/>
          </p:nvPr>
        </p:nvSpPr>
        <p:spPr>
          <a:xfrm>
            <a:off x="3440112" y="164726"/>
            <a:ext cx="5311775" cy="935038"/>
          </a:xfrm>
          <a:ln w="38100">
            <a:solidFill>
              <a:schemeClr val="tx1"/>
            </a:solidFill>
          </a:ln>
        </p:spPr>
        <p:txBody>
          <a:bodyPr/>
          <a:lstStyle/>
          <a:p>
            <a:pPr algn="ctr" eaLnBrk="1" fontAlgn="auto" hangingPunct="1">
              <a:spcAft>
                <a:spcPts val="0"/>
              </a:spcAft>
              <a:defRPr/>
            </a:pPr>
            <a:r>
              <a:rPr lang="es-ES" b="1" dirty="0">
                <a:solidFill>
                  <a:schemeClr val="tx1"/>
                </a:solidFill>
              </a:rPr>
              <a:t>Objetivos específicos</a:t>
            </a:r>
            <a:endParaRPr lang="es-CU" dirty="0">
              <a:solidFill>
                <a:schemeClr val="tx1">
                  <a:lumMod val="75000"/>
                  <a:lumOff val="25000"/>
                </a:schemeClr>
              </a:solidFill>
            </a:endParaRPr>
          </a:p>
        </p:txBody>
      </p:sp>
      <p:sp>
        <p:nvSpPr>
          <p:cNvPr id="10243" name="Marcador de contenido 6">
            <a:extLst>
              <a:ext uri="{FF2B5EF4-FFF2-40B4-BE49-F238E27FC236}">
                <a16:creationId xmlns:a16="http://schemas.microsoft.com/office/drawing/2014/main" id="{4331543C-A707-4C9F-9AB9-0265BABEFB6B}"/>
              </a:ext>
            </a:extLst>
          </p:cNvPr>
          <p:cNvSpPr>
            <a:spLocks noGrp="1" noChangeArrowheads="1"/>
          </p:cNvSpPr>
          <p:nvPr>
            <p:ph idx="4294967295"/>
          </p:nvPr>
        </p:nvSpPr>
        <p:spPr>
          <a:xfrm>
            <a:off x="440392" y="1614675"/>
            <a:ext cx="11016502" cy="2578100"/>
          </a:xfrm>
        </p:spPr>
        <p:txBody>
          <a:bodyPr>
            <a:noAutofit/>
          </a:bodyPr>
          <a:lstStyle/>
          <a:p>
            <a:pPr marL="457200" lvl="0" indent="-457200">
              <a:buClrTx/>
              <a:buFont typeface="+mj-lt"/>
              <a:buAutoNum type="arabicPeriod"/>
            </a:pPr>
            <a:r>
              <a:rPr lang="es-ES" sz="2800" dirty="0"/>
              <a:t>Aplicar los procedimientos y las técnicas adecuadas para la obtención de fuentes documentales en la práctica médica mediante la localización, acceso y clasificación de las fuentes de información.</a:t>
            </a:r>
            <a:endParaRPr lang="es-CU" sz="2800" dirty="0"/>
          </a:p>
          <a:p>
            <a:pPr marL="457200" lvl="0" indent="-457200">
              <a:buClrTx/>
              <a:buFont typeface="+mj-lt"/>
              <a:buAutoNum type="arabicPeriod"/>
            </a:pPr>
            <a:r>
              <a:rPr lang="es-ES" sz="2800" dirty="0"/>
              <a:t>Elaborar estrategias de búsqueda mediante la utilización de los vocabularios controlados </a:t>
            </a:r>
            <a:r>
              <a:rPr lang="es-ES" sz="2800" dirty="0" err="1"/>
              <a:t>DeCS</a:t>
            </a:r>
            <a:r>
              <a:rPr lang="es-ES" sz="2800" dirty="0"/>
              <a:t> y </a:t>
            </a:r>
            <a:r>
              <a:rPr lang="es-ES" sz="2800" dirty="0" err="1"/>
              <a:t>MeSH</a:t>
            </a:r>
            <a:r>
              <a:rPr lang="es-ES" sz="2800" dirty="0"/>
              <a:t> y ecuaciones de búsquedas como herramientas para garantizar la calidad en la búsqueda de información.</a:t>
            </a:r>
            <a:endParaRPr lang="es-CU" sz="2800" dirty="0"/>
          </a:p>
          <a:p>
            <a:pPr marL="457200" lvl="0" indent="-457200">
              <a:buClrTx/>
              <a:buFont typeface="+mj-lt"/>
              <a:buAutoNum type="arabicPeriod"/>
            </a:pPr>
            <a:r>
              <a:rPr lang="es-ES" sz="2800" dirty="0"/>
              <a:t>Compilar bibliografía que respalde un problema de información con el uso de los gestores personales de bases de datos bibliográficas para realizar búsquedas y organizar bibliografías personales experimentación con los programas y herramientas.</a:t>
            </a:r>
            <a:endParaRPr lang="es-CU" sz="2800" dirty="0"/>
          </a:p>
        </p:txBody>
      </p:sp>
      <p:pic>
        <p:nvPicPr>
          <p:cNvPr id="3" name="2 43">
            <a:hlinkClick r:id="" action="ppaction://media"/>
            <a:extLst>
              <a:ext uri="{FF2B5EF4-FFF2-40B4-BE49-F238E27FC236}">
                <a16:creationId xmlns:a16="http://schemas.microsoft.com/office/drawing/2014/main" id="{FE4D4728-FE1B-49C2-9CEE-C74C0737889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3313434" y="3340100"/>
            <a:ext cx="609600" cy="609600"/>
          </a:xfrm>
          <a:prstGeom prst="rect">
            <a:avLst/>
          </a:prstGeom>
        </p:spPr>
      </p:pic>
    </p:spTree>
  </p:cSld>
  <p:clrMapOvr>
    <a:masterClrMapping/>
  </p:clrMapOvr>
  <p:transition spd="slow" advClick="0" advTm="43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67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o 1">
            <a:extLst>
              <a:ext uri="{FF2B5EF4-FFF2-40B4-BE49-F238E27FC236}">
                <a16:creationId xmlns:a16="http://schemas.microsoft.com/office/drawing/2014/main" id="{750F4267-0EC1-4ACA-8285-2A452D62AA95}"/>
              </a:ext>
            </a:extLst>
          </p:cNvPr>
          <p:cNvGrpSpPr/>
          <p:nvPr/>
        </p:nvGrpSpPr>
        <p:grpSpPr>
          <a:xfrm>
            <a:off x="0" y="0"/>
            <a:ext cx="12192000" cy="6858000"/>
            <a:chOff x="0" y="0"/>
            <a:chExt cx="12192000" cy="6858000"/>
          </a:xfrm>
        </p:grpSpPr>
        <p:pic>
          <p:nvPicPr>
            <p:cNvPr id="3" name="Imagen 2">
              <a:extLst>
                <a:ext uri="{FF2B5EF4-FFF2-40B4-BE49-F238E27FC236}">
                  <a16:creationId xmlns:a16="http://schemas.microsoft.com/office/drawing/2014/main" id="{CD620BC3-186B-4EDE-A1B2-8D331AD0483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CuadroTexto 3">
              <a:extLst>
                <a:ext uri="{FF2B5EF4-FFF2-40B4-BE49-F238E27FC236}">
                  <a16:creationId xmlns:a16="http://schemas.microsoft.com/office/drawing/2014/main" id="{1544B273-D8A6-4742-B836-33DD16ECA35A}"/>
                </a:ext>
              </a:extLst>
            </p:cNvPr>
            <p:cNvSpPr txBox="1"/>
            <p:nvPr/>
          </p:nvSpPr>
          <p:spPr>
            <a:xfrm>
              <a:off x="508165" y="4805795"/>
              <a:ext cx="2992582" cy="261610"/>
            </a:xfrm>
            <a:prstGeom prst="rect">
              <a:avLst/>
            </a:prstGeom>
            <a:solidFill>
              <a:schemeClr val="accent2"/>
            </a:solidFill>
          </p:spPr>
          <p:txBody>
            <a:bodyPr wrap="square" rtlCol="0">
              <a:spAutoFit/>
            </a:bodyPr>
            <a:lstStyle/>
            <a:p>
              <a:r>
                <a:rPr lang="es-MX" sz="1100" b="1" dirty="0">
                  <a:latin typeface="Arial" panose="020B0604020202020204" pitchFamily="34" charset="0"/>
                  <a:cs typeface="Arial" panose="020B0604020202020204" pitchFamily="34" charset="0"/>
                </a:rPr>
                <a:t>Terminología médica (32)</a:t>
              </a:r>
            </a:p>
          </p:txBody>
        </p:sp>
      </p:grpSp>
      <p:pic>
        <p:nvPicPr>
          <p:cNvPr id="5" name="20 15">
            <a:hlinkClick r:id="" action="ppaction://media"/>
            <a:extLst>
              <a:ext uri="{FF2B5EF4-FFF2-40B4-BE49-F238E27FC236}">
                <a16:creationId xmlns:a16="http://schemas.microsoft.com/office/drawing/2014/main" id="{FE8C854B-0245-4C1A-B415-87D1781C4A9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2583886" y="3340100"/>
            <a:ext cx="609600" cy="609600"/>
          </a:xfrm>
          <a:prstGeom prst="rect">
            <a:avLst/>
          </a:prstGeom>
        </p:spPr>
      </p:pic>
    </p:spTree>
    <p:extLst>
      <p:ext uri="{BB962C8B-B14F-4D97-AF65-F5344CB8AC3E}">
        <p14:creationId xmlns:p14="http://schemas.microsoft.com/office/powerpoint/2010/main" val="3497771248"/>
      </p:ext>
    </p:extLst>
  </p:cSld>
  <p:clrMapOvr>
    <a:masterClrMapping/>
  </p:clrMapOvr>
  <mc:AlternateContent xmlns:mc="http://schemas.openxmlformats.org/markup-compatibility/2006" xmlns:p14="http://schemas.microsoft.com/office/powerpoint/2010/main">
    <mc:Choice Requires="p14">
      <p:transition spd="slow" p14:dur="2000" advClick="0" advTm="15000"/>
    </mc:Choice>
    <mc:Fallback xmlns="">
      <p:transition spd="slow" advClick="0" advTm="1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53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159A881-96D0-4877-BF48-17D636EDAFFC}"/>
              </a:ext>
            </a:extLst>
          </p:cNvPr>
          <p:cNvSpPr>
            <a:spLocks noGrp="1"/>
          </p:cNvSpPr>
          <p:nvPr>
            <p:ph type="title" idx="4294967295"/>
          </p:nvPr>
        </p:nvSpPr>
        <p:spPr>
          <a:xfrm>
            <a:off x="1066800" y="18779"/>
            <a:ext cx="10058400" cy="874712"/>
          </a:xfrm>
        </p:spPr>
        <p:txBody>
          <a:bodyPr/>
          <a:lstStyle/>
          <a:p>
            <a:pPr algn="ctr"/>
            <a:r>
              <a:rPr lang="es-MX" dirty="0">
                <a:latin typeface="Arial" panose="020B0604020202020204" pitchFamily="34" charset="0"/>
                <a:cs typeface="Arial" panose="020B0604020202020204" pitchFamily="34" charset="0"/>
              </a:rPr>
              <a:t>Sección libros </a:t>
            </a:r>
          </a:p>
        </p:txBody>
      </p:sp>
      <p:pic>
        <p:nvPicPr>
          <p:cNvPr id="6" name="Marcador de contenido 5">
            <a:extLst>
              <a:ext uri="{FF2B5EF4-FFF2-40B4-BE49-F238E27FC236}">
                <a16:creationId xmlns:a16="http://schemas.microsoft.com/office/drawing/2014/main" id="{F125E8EE-E875-4397-8B67-C0F2E386EF95}"/>
              </a:ext>
            </a:extLst>
          </p:cNvPr>
          <p:cNvPicPr>
            <a:picLocks noGrp="1" noChangeAspect="1"/>
          </p:cNvPicPr>
          <p:nvPr>
            <p:ph sz="half" idx="4294967295"/>
          </p:nvPr>
        </p:nvPicPr>
        <p:blipFill>
          <a:blip r:embed="rId5">
            <a:extLst>
              <a:ext uri="{28A0092B-C50C-407E-A947-70E740481C1C}">
                <a14:useLocalDpi xmlns:a14="http://schemas.microsoft.com/office/drawing/2010/main" val="0"/>
              </a:ext>
            </a:extLst>
          </a:blip>
          <a:stretch>
            <a:fillRect/>
          </a:stretch>
        </p:blipFill>
        <p:spPr>
          <a:xfrm>
            <a:off x="822248" y="1276351"/>
            <a:ext cx="4246563" cy="4503348"/>
          </a:xfrm>
          <a:ln w="38100">
            <a:solidFill>
              <a:schemeClr val="tx1"/>
            </a:solidFill>
          </a:ln>
        </p:spPr>
      </p:pic>
      <p:pic>
        <p:nvPicPr>
          <p:cNvPr id="8" name="Marcador de contenido 7">
            <a:hlinkClick r:id="rId6"/>
            <a:extLst>
              <a:ext uri="{FF2B5EF4-FFF2-40B4-BE49-F238E27FC236}">
                <a16:creationId xmlns:a16="http://schemas.microsoft.com/office/drawing/2014/main" id="{D7B1D234-ED12-4CB8-B674-E9BDDD76D5F4}"/>
              </a:ext>
            </a:extLst>
          </p:cNvPr>
          <p:cNvPicPr>
            <a:picLocks noGrp="1" noChangeAspect="1"/>
          </p:cNvPicPr>
          <p:nvPr>
            <p:ph sz="half" idx="4294967295"/>
          </p:nvPr>
        </p:nvPicPr>
        <p:blipFill>
          <a:blip r:embed="rId7">
            <a:extLst>
              <a:ext uri="{28A0092B-C50C-407E-A947-70E740481C1C}">
                <a14:useLocalDpi xmlns:a14="http://schemas.microsoft.com/office/drawing/2010/main" val="0"/>
              </a:ext>
            </a:extLst>
          </a:blip>
          <a:stretch>
            <a:fillRect/>
          </a:stretch>
        </p:blipFill>
        <p:spPr>
          <a:xfrm>
            <a:off x="10478294" y="1243412"/>
            <a:ext cx="1293812" cy="1306512"/>
          </a:xfrm>
          <a:ln w="38100">
            <a:solidFill>
              <a:schemeClr val="tx1"/>
            </a:solidFill>
          </a:ln>
        </p:spPr>
      </p:pic>
      <p:pic>
        <p:nvPicPr>
          <p:cNvPr id="12" name="Imagen 11">
            <a:hlinkClick r:id="rId8"/>
            <a:extLst>
              <a:ext uri="{FF2B5EF4-FFF2-40B4-BE49-F238E27FC236}">
                <a16:creationId xmlns:a16="http://schemas.microsoft.com/office/drawing/2014/main" id="{6C75E5D9-F4C6-4868-904C-AE99892153F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898802" y="1276351"/>
            <a:ext cx="1293401" cy="1305363"/>
          </a:xfrm>
          <a:prstGeom prst="rect">
            <a:avLst/>
          </a:prstGeom>
          <a:ln w="38100">
            <a:solidFill>
              <a:schemeClr val="tx1"/>
            </a:solidFill>
          </a:ln>
        </p:spPr>
      </p:pic>
      <p:pic>
        <p:nvPicPr>
          <p:cNvPr id="14" name="Imagen 13">
            <a:hlinkClick r:id="rId10"/>
            <a:extLst>
              <a:ext uri="{FF2B5EF4-FFF2-40B4-BE49-F238E27FC236}">
                <a16:creationId xmlns:a16="http://schemas.microsoft.com/office/drawing/2014/main" id="{B2FBE390-2C6E-416C-98E9-D8EA4F9F9E1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197523" y="4131912"/>
            <a:ext cx="1293401" cy="1292115"/>
          </a:xfrm>
          <a:prstGeom prst="rect">
            <a:avLst/>
          </a:prstGeom>
          <a:ln w="38100">
            <a:solidFill>
              <a:schemeClr val="tx1"/>
            </a:solidFill>
          </a:ln>
        </p:spPr>
      </p:pic>
      <p:pic>
        <p:nvPicPr>
          <p:cNvPr id="16" name="Imagen 15">
            <a:hlinkClick r:id="rId12"/>
            <a:extLst>
              <a:ext uri="{FF2B5EF4-FFF2-40B4-BE49-F238E27FC236}">
                <a16:creationId xmlns:a16="http://schemas.microsoft.com/office/drawing/2014/main" id="{2BCBB13D-DC09-4E19-9605-537CBE6DAF46}"/>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250721" y="1950020"/>
            <a:ext cx="1293401" cy="1305363"/>
          </a:xfrm>
          <a:prstGeom prst="rect">
            <a:avLst/>
          </a:prstGeom>
          <a:ln w="38100">
            <a:solidFill>
              <a:schemeClr val="tx1"/>
            </a:solidFill>
          </a:ln>
        </p:spPr>
      </p:pic>
      <p:pic>
        <p:nvPicPr>
          <p:cNvPr id="18" name="Imagen 17">
            <a:hlinkClick r:id="rId14"/>
            <a:extLst>
              <a:ext uri="{FF2B5EF4-FFF2-40B4-BE49-F238E27FC236}">
                <a16:creationId xmlns:a16="http://schemas.microsoft.com/office/drawing/2014/main" id="{CA4ECF6A-3307-4556-A64C-3A80C4FD9B84}"/>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478294" y="3578633"/>
            <a:ext cx="1293401" cy="1305363"/>
          </a:xfrm>
          <a:prstGeom prst="rect">
            <a:avLst/>
          </a:prstGeom>
          <a:ln w="38100">
            <a:solidFill>
              <a:schemeClr val="tx1"/>
            </a:solidFill>
          </a:ln>
        </p:spPr>
      </p:pic>
      <p:pic>
        <p:nvPicPr>
          <p:cNvPr id="20" name="Imagen 19">
            <a:hlinkClick r:id="rId16"/>
            <a:extLst>
              <a:ext uri="{FF2B5EF4-FFF2-40B4-BE49-F238E27FC236}">
                <a16:creationId xmlns:a16="http://schemas.microsoft.com/office/drawing/2014/main" id="{643FF304-03AB-4BFC-A72A-C1F7A67A54FA}"/>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5898802" y="3644900"/>
            <a:ext cx="1293401" cy="1305363"/>
          </a:xfrm>
          <a:prstGeom prst="rect">
            <a:avLst/>
          </a:prstGeom>
          <a:ln w="38100">
            <a:solidFill>
              <a:schemeClr val="tx1"/>
            </a:solidFill>
          </a:ln>
        </p:spPr>
      </p:pic>
      <p:pic>
        <p:nvPicPr>
          <p:cNvPr id="3" name="21 31">
            <a:hlinkClick r:id="" action="ppaction://media"/>
            <a:extLst>
              <a:ext uri="{FF2B5EF4-FFF2-40B4-BE49-F238E27FC236}">
                <a16:creationId xmlns:a16="http://schemas.microsoft.com/office/drawing/2014/main" id="{2914153E-7A3B-4D45-AE23-BA48A9209765}"/>
              </a:ext>
            </a:extLst>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12601686" y="3340100"/>
            <a:ext cx="609600" cy="609600"/>
          </a:xfrm>
          <a:prstGeom prst="rect">
            <a:avLst/>
          </a:prstGeom>
        </p:spPr>
      </p:pic>
    </p:spTree>
    <p:extLst>
      <p:ext uri="{BB962C8B-B14F-4D97-AF65-F5344CB8AC3E}">
        <p14:creationId xmlns:p14="http://schemas.microsoft.com/office/powerpoint/2010/main" val="1245867726"/>
      </p:ext>
    </p:extLst>
  </p:cSld>
  <p:clrMapOvr>
    <a:masterClrMapping/>
  </p:clrMapOvr>
  <mc:AlternateContent xmlns:mc="http://schemas.openxmlformats.org/markup-compatibility/2006" xmlns:p14="http://schemas.microsoft.com/office/powerpoint/2010/main">
    <mc:Choice Requires="p14">
      <p:transition spd="slow" p14:dur="2000" advClick="0" advTm="31000"/>
    </mc:Choice>
    <mc:Fallback xmlns="">
      <p:transition spd="slow" advClick="0" advTm="3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88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F8808B8-0A84-4182-8AF9-B998395C090E}"/>
              </a:ext>
            </a:extLst>
          </p:cNvPr>
          <p:cNvSpPr>
            <a:spLocks noGrp="1"/>
          </p:cNvSpPr>
          <p:nvPr>
            <p:ph type="title" idx="4294967295"/>
          </p:nvPr>
        </p:nvSpPr>
        <p:spPr>
          <a:xfrm>
            <a:off x="1066800" y="0"/>
            <a:ext cx="10058400" cy="836612"/>
          </a:xfrm>
        </p:spPr>
        <p:txBody>
          <a:bodyPr>
            <a:normAutofit/>
          </a:bodyPr>
          <a:lstStyle/>
          <a:p>
            <a:pPr algn="ctr"/>
            <a:r>
              <a:rPr lang="es-MX" dirty="0">
                <a:latin typeface="Arial" panose="020B0604020202020204" pitchFamily="34" charset="0"/>
                <a:cs typeface="Arial" panose="020B0604020202020204" pitchFamily="34" charset="0"/>
              </a:rPr>
              <a:t>Libros cubanos </a:t>
            </a:r>
          </a:p>
        </p:txBody>
      </p:sp>
      <p:pic>
        <p:nvPicPr>
          <p:cNvPr id="5" name="Marcador de contenido 4">
            <a:extLst>
              <a:ext uri="{FF2B5EF4-FFF2-40B4-BE49-F238E27FC236}">
                <a16:creationId xmlns:a16="http://schemas.microsoft.com/office/drawing/2014/main" id="{CD3ED100-245E-4D35-8B78-2AC4235D154E}"/>
              </a:ext>
            </a:extLst>
          </p:cNvPr>
          <p:cNvPicPr>
            <a:picLocks noGrp="1" noChangeAspect="1"/>
          </p:cNvPicPr>
          <p:nvPr>
            <p:ph sz="half" idx="4294967295"/>
          </p:nvPr>
        </p:nvPicPr>
        <p:blipFill rotWithShape="1">
          <a:blip r:embed="rId5"/>
          <a:srcRect t="6885"/>
          <a:stretch/>
        </p:blipFill>
        <p:spPr>
          <a:xfrm>
            <a:off x="204788" y="1123950"/>
            <a:ext cx="7758112" cy="4933950"/>
          </a:xfrm>
          <a:prstGeom prst="rect">
            <a:avLst/>
          </a:prstGeom>
          <a:ln w="38100">
            <a:solidFill>
              <a:schemeClr val="tx1"/>
            </a:solidFill>
          </a:ln>
        </p:spPr>
      </p:pic>
      <p:sp>
        <p:nvSpPr>
          <p:cNvPr id="4" name="Marcador de contenido 3">
            <a:extLst>
              <a:ext uri="{FF2B5EF4-FFF2-40B4-BE49-F238E27FC236}">
                <a16:creationId xmlns:a16="http://schemas.microsoft.com/office/drawing/2014/main" id="{DCE43444-9BE8-40B8-90B4-DDFA938460B2}"/>
              </a:ext>
            </a:extLst>
          </p:cNvPr>
          <p:cNvSpPr>
            <a:spLocks noGrp="1"/>
          </p:cNvSpPr>
          <p:nvPr>
            <p:ph sz="half" idx="4294967295"/>
          </p:nvPr>
        </p:nvSpPr>
        <p:spPr>
          <a:xfrm>
            <a:off x="8301038" y="1378744"/>
            <a:ext cx="3509962" cy="4424362"/>
          </a:xfrm>
          <a:solidFill>
            <a:schemeClr val="accent1">
              <a:lumMod val="60000"/>
              <a:lumOff val="40000"/>
            </a:schemeClr>
          </a:solidFill>
          <a:ln w="38100">
            <a:solidFill>
              <a:schemeClr val="tx1"/>
            </a:solidFill>
          </a:ln>
        </p:spPr>
        <p:txBody>
          <a:bodyPr>
            <a:normAutofit lnSpcReduction="10000"/>
          </a:bodyPr>
          <a:lstStyle/>
          <a:p>
            <a:pPr algn="ctr"/>
            <a:r>
              <a:rPr lang="es-MX" sz="4400" dirty="0">
                <a:latin typeface="Arial" panose="020B0604020202020204" pitchFamily="34" charset="0"/>
                <a:cs typeface="Arial" panose="020B0604020202020204" pitchFamily="34" charset="0"/>
                <a:hlinkClick r:id="rId6"/>
              </a:rPr>
              <a:t>Libros nacionales </a:t>
            </a:r>
            <a:r>
              <a:rPr lang="es-MX" sz="4400" dirty="0">
                <a:latin typeface="Arial" panose="020B0604020202020204" pitchFamily="34" charset="0"/>
                <a:cs typeface="Arial" panose="020B0604020202020204" pitchFamily="34" charset="0"/>
              </a:rPr>
              <a:t>en ciencias de la salud. Permite el acceso al texto completo</a:t>
            </a:r>
          </a:p>
          <a:p>
            <a:pPr algn="just"/>
            <a:endParaRPr lang="es-MX" sz="3200" b="1" dirty="0">
              <a:latin typeface="Arial" panose="020B0604020202020204" pitchFamily="34" charset="0"/>
              <a:cs typeface="Arial" panose="020B0604020202020204" pitchFamily="34" charset="0"/>
            </a:endParaRPr>
          </a:p>
        </p:txBody>
      </p:sp>
      <p:pic>
        <p:nvPicPr>
          <p:cNvPr id="3" name="22 33">
            <a:hlinkClick r:id="" action="ppaction://media"/>
            <a:extLst>
              <a:ext uri="{FF2B5EF4-FFF2-40B4-BE49-F238E27FC236}">
                <a16:creationId xmlns:a16="http://schemas.microsoft.com/office/drawing/2014/main" id="{F667EBBA-1145-48FB-B5FB-D9EE34B084D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3204372" y="3286125"/>
            <a:ext cx="609600" cy="609600"/>
          </a:xfrm>
          <a:prstGeom prst="rect">
            <a:avLst/>
          </a:prstGeom>
        </p:spPr>
      </p:pic>
    </p:spTree>
    <p:extLst>
      <p:ext uri="{BB962C8B-B14F-4D97-AF65-F5344CB8AC3E}">
        <p14:creationId xmlns:p14="http://schemas.microsoft.com/office/powerpoint/2010/main" val="2510120507"/>
      </p:ext>
    </p:extLst>
  </p:cSld>
  <p:clrMapOvr>
    <a:masterClrMapping/>
  </p:clrMapOvr>
  <mc:AlternateContent xmlns:mc="http://schemas.openxmlformats.org/markup-compatibility/2006" xmlns:p14="http://schemas.microsoft.com/office/powerpoint/2010/main">
    <mc:Choice Requires="p14">
      <p:transition spd="slow" p14:dur="2000" advClick="0" advTm="33000"/>
    </mc:Choice>
    <mc:Fallback xmlns="">
      <p:transition spd="slow" advClick="0" advTm="3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62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54BD612-E1DF-421B-8DB6-D4A987DBA72E}"/>
              </a:ext>
            </a:extLst>
          </p:cNvPr>
          <p:cNvSpPr>
            <a:spLocks noGrp="1"/>
          </p:cNvSpPr>
          <p:nvPr>
            <p:ph type="title" idx="4294967295"/>
          </p:nvPr>
        </p:nvSpPr>
        <p:spPr>
          <a:xfrm>
            <a:off x="1063928" y="80302"/>
            <a:ext cx="10058400" cy="730579"/>
          </a:xfrm>
        </p:spPr>
        <p:txBody>
          <a:bodyPr>
            <a:normAutofit/>
          </a:bodyPr>
          <a:lstStyle/>
          <a:p>
            <a:pPr algn="ctr"/>
            <a:r>
              <a:rPr lang="es-MX" dirty="0">
                <a:latin typeface="Arial" panose="020B0604020202020204" pitchFamily="34" charset="0"/>
                <a:cs typeface="Arial" panose="020B0604020202020204" pitchFamily="34" charset="0"/>
              </a:rPr>
              <a:t>Libros por especialidades </a:t>
            </a:r>
          </a:p>
        </p:txBody>
      </p:sp>
      <p:pic>
        <p:nvPicPr>
          <p:cNvPr id="7" name="Marcador de contenido 6">
            <a:extLst>
              <a:ext uri="{FF2B5EF4-FFF2-40B4-BE49-F238E27FC236}">
                <a16:creationId xmlns:a16="http://schemas.microsoft.com/office/drawing/2014/main" id="{EC3C9C9D-6A91-4C47-83B0-0D6E9A593415}"/>
              </a:ext>
            </a:extLst>
          </p:cNvPr>
          <p:cNvPicPr>
            <a:picLocks noGrp="1" noChangeAspect="1"/>
          </p:cNvPicPr>
          <p:nvPr>
            <p:ph sz="half" idx="4294967295"/>
          </p:nvPr>
        </p:nvPicPr>
        <p:blipFill rotWithShape="1">
          <a:blip r:embed="rId5"/>
          <a:srcRect t="6819"/>
          <a:stretch/>
        </p:blipFill>
        <p:spPr>
          <a:xfrm>
            <a:off x="476250" y="1034808"/>
            <a:ext cx="6686550" cy="4800600"/>
          </a:xfrm>
          <a:prstGeom prst="rect">
            <a:avLst/>
          </a:prstGeom>
          <a:ln w="38100">
            <a:solidFill>
              <a:schemeClr val="tx1"/>
            </a:solidFill>
          </a:ln>
        </p:spPr>
      </p:pic>
      <p:sp>
        <p:nvSpPr>
          <p:cNvPr id="4" name="Marcador de contenido 3">
            <a:extLst>
              <a:ext uri="{FF2B5EF4-FFF2-40B4-BE49-F238E27FC236}">
                <a16:creationId xmlns:a16="http://schemas.microsoft.com/office/drawing/2014/main" id="{0EAFDF34-A224-4CD8-BCBB-552B4DC6BB47}"/>
              </a:ext>
            </a:extLst>
          </p:cNvPr>
          <p:cNvSpPr>
            <a:spLocks noGrp="1"/>
          </p:cNvSpPr>
          <p:nvPr>
            <p:ph sz="half" idx="4294967295"/>
          </p:nvPr>
        </p:nvSpPr>
        <p:spPr>
          <a:xfrm>
            <a:off x="7616825" y="1885708"/>
            <a:ext cx="4121150" cy="2603500"/>
          </a:xfrm>
          <a:solidFill>
            <a:schemeClr val="accent1">
              <a:lumMod val="60000"/>
              <a:lumOff val="40000"/>
            </a:schemeClr>
          </a:solidFill>
          <a:ln w="38100">
            <a:solidFill>
              <a:schemeClr val="tx1"/>
            </a:solidFill>
          </a:ln>
        </p:spPr>
        <p:txBody>
          <a:bodyPr>
            <a:normAutofit/>
          </a:bodyPr>
          <a:lstStyle/>
          <a:p>
            <a:pPr algn="ctr"/>
            <a:r>
              <a:rPr lang="es-MX" sz="4400" dirty="0">
                <a:latin typeface="Arial" panose="020B0604020202020204" pitchFamily="34" charset="0"/>
                <a:cs typeface="Arial" panose="020B0604020202020204" pitchFamily="34" charset="0"/>
              </a:rPr>
              <a:t>Cobertura por </a:t>
            </a:r>
            <a:r>
              <a:rPr lang="es-MX" sz="4400" dirty="0">
                <a:latin typeface="Arial" panose="020B0604020202020204" pitchFamily="34" charset="0"/>
                <a:cs typeface="Arial" panose="020B0604020202020204" pitchFamily="34" charset="0"/>
                <a:hlinkClick r:id="rId6"/>
              </a:rPr>
              <a:t>Especialidades</a:t>
            </a:r>
            <a:r>
              <a:rPr lang="es-MX" sz="4400" dirty="0">
                <a:latin typeface="Arial" panose="020B0604020202020204" pitchFamily="34" charset="0"/>
                <a:cs typeface="Arial" panose="020B0604020202020204" pitchFamily="34" charset="0"/>
              </a:rPr>
              <a:t> de Ciencias de la Salud</a:t>
            </a:r>
          </a:p>
        </p:txBody>
      </p:sp>
      <p:pic>
        <p:nvPicPr>
          <p:cNvPr id="3" name="23 1 48">
            <a:hlinkClick r:id="" action="ppaction://media"/>
            <a:extLst>
              <a:ext uri="{FF2B5EF4-FFF2-40B4-BE49-F238E27FC236}">
                <a16:creationId xmlns:a16="http://schemas.microsoft.com/office/drawing/2014/main" id="{708F308A-3B1C-4A37-89E5-741412C313F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3008428" y="3340100"/>
            <a:ext cx="609600" cy="609600"/>
          </a:xfrm>
          <a:prstGeom prst="rect">
            <a:avLst/>
          </a:prstGeom>
        </p:spPr>
      </p:pic>
    </p:spTree>
    <p:extLst>
      <p:ext uri="{BB962C8B-B14F-4D97-AF65-F5344CB8AC3E}">
        <p14:creationId xmlns:p14="http://schemas.microsoft.com/office/powerpoint/2010/main" val="2441069663"/>
      </p:ext>
    </p:extLst>
  </p:cSld>
  <p:clrMapOvr>
    <a:masterClrMapping/>
  </p:clrMapOvr>
  <mc:AlternateContent xmlns:mc="http://schemas.openxmlformats.org/markup-compatibility/2006" xmlns:p14="http://schemas.microsoft.com/office/powerpoint/2010/main">
    <mc:Choice Requires="p14">
      <p:transition spd="slow" p14:dur="2000" advClick="0" advTm="108000"/>
    </mc:Choice>
    <mc:Fallback xmlns="">
      <p:transition spd="slow" advClick="0" advTm="108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732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E74C697-40C7-4966-8417-F887EE7F9679}"/>
              </a:ext>
            </a:extLst>
          </p:cNvPr>
          <p:cNvSpPr>
            <a:spLocks noGrp="1"/>
          </p:cNvSpPr>
          <p:nvPr>
            <p:ph type="title" idx="4294967295"/>
          </p:nvPr>
        </p:nvSpPr>
        <p:spPr>
          <a:xfrm>
            <a:off x="2133600" y="287338"/>
            <a:ext cx="10058400" cy="814387"/>
          </a:xfrm>
        </p:spPr>
        <p:txBody>
          <a:bodyPr>
            <a:normAutofit/>
          </a:bodyPr>
          <a:lstStyle/>
          <a:p>
            <a:pPr algn="ctr"/>
            <a:r>
              <a:rPr lang="es-MX" dirty="0">
                <a:latin typeface="Arial" panose="020B0604020202020204" pitchFamily="34" charset="0"/>
                <a:cs typeface="Arial" panose="020B0604020202020204" pitchFamily="34" charset="0"/>
              </a:rPr>
              <a:t>Principales problemas de salud</a:t>
            </a:r>
          </a:p>
        </p:txBody>
      </p:sp>
      <p:pic>
        <p:nvPicPr>
          <p:cNvPr id="5" name="Marcador de contenido 4">
            <a:extLst>
              <a:ext uri="{FF2B5EF4-FFF2-40B4-BE49-F238E27FC236}">
                <a16:creationId xmlns:a16="http://schemas.microsoft.com/office/drawing/2014/main" id="{BBC3DF6B-830E-4A89-9ECF-7F923BDE886C}"/>
              </a:ext>
            </a:extLst>
          </p:cNvPr>
          <p:cNvPicPr>
            <a:picLocks noGrp="1" noChangeAspect="1"/>
          </p:cNvPicPr>
          <p:nvPr>
            <p:ph sz="half" idx="4294967295"/>
          </p:nvPr>
        </p:nvPicPr>
        <p:blipFill rotWithShape="1">
          <a:blip r:embed="rId5"/>
          <a:srcRect t="6708"/>
          <a:stretch/>
        </p:blipFill>
        <p:spPr>
          <a:xfrm>
            <a:off x="446087" y="1177924"/>
            <a:ext cx="7154863" cy="4879975"/>
          </a:xfrm>
          <a:prstGeom prst="rect">
            <a:avLst/>
          </a:prstGeom>
          <a:ln w="38100">
            <a:solidFill>
              <a:schemeClr val="tx1"/>
            </a:solidFill>
          </a:ln>
        </p:spPr>
      </p:pic>
      <p:sp>
        <p:nvSpPr>
          <p:cNvPr id="4" name="Marcador de contenido 3">
            <a:extLst>
              <a:ext uri="{FF2B5EF4-FFF2-40B4-BE49-F238E27FC236}">
                <a16:creationId xmlns:a16="http://schemas.microsoft.com/office/drawing/2014/main" id="{24D1051B-55AA-4918-9270-A9B897EF392B}"/>
              </a:ext>
            </a:extLst>
          </p:cNvPr>
          <p:cNvSpPr>
            <a:spLocks noGrp="1"/>
          </p:cNvSpPr>
          <p:nvPr>
            <p:ph sz="half" idx="4294967295"/>
          </p:nvPr>
        </p:nvSpPr>
        <p:spPr>
          <a:xfrm>
            <a:off x="8145463" y="2008584"/>
            <a:ext cx="3341687" cy="2840832"/>
          </a:xfrm>
          <a:solidFill>
            <a:schemeClr val="accent1">
              <a:lumMod val="60000"/>
              <a:lumOff val="40000"/>
            </a:schemeClr>
          </a:solidFill>
          <a:ln w="38100">
            <a:solidFill>
              <a:schemeClr val="tx1"/>
            </a:solidFill>
          </a:ln>
        </p:spPr>
        <p:txBody>
          <a:bodyPr>
            <a:normAutofit/>
          </a:bodyPr>
          <a:lstStyle/>
          <a:p>
            <a:pPr algn="ctr"/>
            <a:r>
              <a:rPr lang="es-MX" sz="4800" dirty="0">
                <a:latin typeface="Arial" panose="020B0604020202020204" pitchFamily="34" charset="0"/>
                <a:cs typeface="Arial" panose="020B0604020202020204" pitchFamily="34" charset="0"/>
                <a:hlinkClick r:id="rId6"/>
              </a:rPr>
              <a:t>Problemas de salud en el contexto cubano</a:t>
            </a:r>
            <a:endParaRPr lang="es-MX" sz="4800" dirty="0">
              <a:latin typeface="Arial" panose="020B0604020202020204" pitchFamily="34" charset="0"/>
              <a:cs typeface="Arial" panose="020B0604020202020204" pitchFamily="34" charset="0"/>
            </a:endParaRPr>
          </a:p>
          <a:p>
            <a:pPr algn="ctr"/>
            <a:endParaRPr lang="es-MX" sz="3200" dirty="0">
              <a:latin typeface="Arial" panose="020B0604020202020204" pitchFamily="34" charset="0"/>
              <a:cs typeface="Arial" panose="020B0604020202020204" pitchFamily="34" charset="0"/>
            </a:endParaRPr>
          </a:p>
        </p:txBody>
      </p:sp>
      <p:pic>
        <p:nvPicPr>
          <p:cNvPr id="3" name="24 13">
            <a:hlinkClick r:id="" action="ppaction://media"/>
            <a:extLst>
              <a:ext uri="{FF2B5EF4-FFF2-40B4-BE49-F238E27FC236}">
                <a16:creationId xmlns:a16="http://schemas.microsoft.com/office/drawing/2014/main" id="{4843E637-A9D6-44B9-AA16-7C7D9A18F4C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2567557" y="3313111"/>
            <a:ext cx="609600" cy="609600"/>
          </a:xfrm>
          <a:prstGeom prst="rect">
            <a:avLst/>
          </a:prstGeom>
        </p:spPr>
      </p:pic>
    </p:spTree>
    <p:extLst>
      <p:ext uri="{BB962C8B-B14F-4D97-AF65-F5344CB8AC3E}">
        <p14:creationId xmlns:p14="http://schemas.microsoft.com/office/powerpoint/2010/main" val="74547684"/>
      </p:ext>
    </p:extLst>
  </p:cSld>
  <p:clrMapOvr>
    <a:masterClrMapping/>
  </p:clrMapOvr>
  <mc:AlternateContent xmlns:mc="http://schemas.openxmlformats.org/markup-compatibility/2006" xmlns:p14="http://schemas.microsoft.com/office/powerpoint/2010/main">
    <mc:Choice Requires="p14">
      <p:transition spd="slow" p14:dur="2000" advClick="0" advTm="13000"/>
    </mc:Choice>
    <mc:Fallback xmlns="">
      <p:transition spd="slow" advClick="0" advTm="1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44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8B97436-8DAA-4493-AE95-2CCB5817559A}"/>
              </a:ext>
            </a:extLst>
          </p:cNvPr>
          <p:cNvSpPr>
            <a:spLocks noGrp="1"/>
          </p:cNvSpPr>
          <p:nvPr>
            <p:ph type="title" idx="4294967295"/>
          </p:nvPr>
        </p:nvSpPr>
        <p:spPr>
          <a:xfrm>
            <a:off x="1066800" y="8578"/>
            <a:ext cx="10058400" cy="779462"/>
          </a:xfrm>
        </p:spPr>
        <p:txBody>
          <a:bodyPr/>
          <a:lstStyle/>
          <a:p>
            <a:pPr algn="ctr"/>
            <a:r>
              <a:rPr lang="es-MX" dirty="0">
                <a:latin typeface="Arial" pitchFamily="34" charset="0"/>
                <a:cs typeface="Arial" pitchFamily="34" charset="0"/>
              </a:rPr>
              <a:t>Adquisiciones</a:t>
            </a:r>
          </a:p>
        </p:txBody>
      </p:sp>
      <p:pic>
        <p:nvPicPr>
          <p:cNvPr id="5" name="Marcador de contenido 4">
            <a:extLst>
              <a:ext uri="{FF2B5EF4-FFF2-40B4-BE49-F238E27FC236}">
                <a16:creationId xmlns:a16="http://schemas.microsoft.com/office/drawing/2014/main" id="{1330AA23-0277-465B-A27D-542F07367137}"/>
              </a:ext>
            </a:extLst>
          </p:cNvPr>
          <p:cNvPicPr>
            <a:picLocks noGrp="1" noChangeAspect="1"/>
          </p:cNvPicPr>
          <p:nvPr>
            <p:ph sz="half" idx="4294967295"/>
          </p:nvPr>
        </p:nvPicPr>
        <p:blipFill rotWithShape="1">
          <a:blip r:embed="rId5"/>
          <a:srcRect t="7197"/>
          <a:stretch/>
        </p:blipFill>
        <p:spPr>
          <a:xfrm>
            <a:off x="317367" y="858103"/>
            <a:ext cx="8176419" cy="4937920"/>
          </a:xfrm>
          <a:prstGeom prst="rect">
            <a:avLst/>
          </a:prstGeom>
          <a:ln w="38100">
            <a:solidFill>
              <a:schemeClr val="tx1"/>
            </a:solidFill>
          </a:ln>
        </p:spPr>
      </p:pic>
      <p:sp>
        <p:nvSpPr>
          <p:cNvPr id="4" name="Marcador de contenido 3">
            <a:extLst>
              <a:ext uri="{FF2B5EF4-FFF2-40B4-BE49-F238E27FC236}">
                <a16:creationId xmlns:a16="http://schemas.microsoft.com/office/drawing/2014/main" id="{92EF4B0C-B8C5-407D-9844-52E3819EDAB6}"/>
              </a:ext>
            </a:extLst>
          </p:cNvPr>
          <p:cNvSpPr>
            <a:spLocks noGrp="1"/>
          </p:cNvSpPr>
          <p:nvPr>
            <p:ph sz="half" idx="4294967295"/>
          </p:nvPr>
        </p:nvSpPr>
        <p:spPr>
          <a:xfrm>
            <a:off x="9016074" y="1096625"/>
            <a:ext cx="2849562" cy="4460875"/>
          </a:xfrm>
          <a:solidFill>
            <a:schemeClr val="accent1">
              <a:lumMod val="60000"/>
              <a:lumOff val="40000"/>
            </a:schemeClr>
          </a:solidFill>
          <a:ln w="38100">
            <a:solidFill>
              <a:schemeClr val="tx1"/>
            </a:solidFill>
          </a:ln>
        </p:spPr>
        <p:txBody>
          <a:bodyPr>
            <a:normAutofit/>
          </a:bodyPr>
          <a:lstStyle/>
          <a:p>
            <a:pPr algn="ctr"/>
            <a:r>
              <a:rPr lang="es-MX" sz="4800" dirty="0">
                <a:latin typeface="Arial" panose="020B0604020202020204" pitchFamily="34" charset="0"/>
                <a:cs typeface="Arial" panose="020B0604020202020204" pitchFamily="34" charset="0"/>
              </a:rPr>
              <a:t>Libros suscritos para los </a:t>
            </a:r>
            <a:r>
              <a:rPr lang="es-MX" sz="4800" dirty="0">
                <a:latin typeface="Arial" panose="020B0604020202020204" pitchFamily="34" charset="0"/>
                <a:cs typeface="Arial" panose="020B0604020202020204" pitchFamily="34" charset="0"/>
                <a:hlinkClick r:id="rId6"/>
              </a:rPr>
              <a:t>usuarios de la red </a:t>
            </a:r>
            <a:r>
              <a:rPr lang="es-MX" sz="4800" dirty="0" err="1">
                <a:latin typeface="Arial" panose="020B0604020202020204" pitchFamily="34" charset="0"/>
                <a:cs typeface="Arial" panose="020B0604020202020204" pitchFamily="34" charset="0"/>
                <a:hlinkClick r:id="rId6"/>
              </a:rPr>
              <a:t>Infomed</a:t>
            </a:r>
            <a:endParaRPr lang="es-MX" sz="3200" dirty="0"/>
          </a:p>
        </p:txBody>
      </p:sp>
      <p:pic>
        <p:nvPicPr>
          <p:cNvPr id="3" name="25 14">
            <a:hlinkClick r:id="" action="ppaction://media"/>
            <a:extLst>
              <a:ext uri="{FF2B5EF4-FFF2-40B4-BE49-F238E27FC236}">
                <a16:creationId xmlns:a16="http://schemas.microsoft.com/office/drawing/2014/main" id="{3335BDE7-7005-4F4A-948F-00A4E2E26AA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2861471" y="3392376"/>
            <a:ext cx="609600" cy="609600"/>
          </a:xfrm>
          <a:prstGeom prst="rect">
            <a:avLst/>
          </a:prstGeom>
        </p:spPr>
      </p:pic>
    </p:spTree>
    <p:extLst>
      <p:ext uri="{BB962C8B-B14F-4D97-AF65-F5344CB8AC3E}">
        <p14:creationId xmlns:p14="http://schemas.microsoft.com/office/powerpoint/2010/main" val="263804880"/>
      </p:ext>
    </p:extLst>
  </p:cSld>
  <p:clrMapOvr>
    <a:masterClrMapping/>
  </p:clrMapOvr>
  <mc:AlternateContent xmlns:mc="http://schemas.openxmlformats.org/markup-compatibility/2006" xmlns:p14="http://schemas.microsoft.com/office/powerpoint/2010/main">
    <mc:Choice Requires="p14">
      <p:transition spd="slow" p14:dur="2000" advClick="0" advTm="14000"/>
    </mc:Choice>
    <mc:Fallback xmlns="">
      <p:transition spd="slow" advClick="0" advTm="14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49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72B804B-C93C-4DF5-8185-1F3ABA6B1673}"/>
              </a:ext>
            </a:extLst>
          </p:cNvPr>
          <p:cNvSpPr>
            <a:spLocks noGrp="1"/>
          </p:cNvSpPr>
          <p:nvPr>
            <p:ph type="title" idx="4294967295"/>
          </p:nvPr>
        </p:nvSpPr>
        <p:spPr>
          <a:xfrm>
            <a:off x="1066800" y="-25222"/>
            <a:ext cx="10058400" cy="746125"/>
          </a:xfrm>
        </p:spPr>
        <p:txBody>
          <a:bodyPr/>
          <a:lstStyle/>
          <a:p>
            <a:pPr algn="ctr"/>
            <a:r>
              <a:rPr lang="es-MX" dirty="0">
                <a:latin typeface="Arial" panose="020B0604020202020204" pitchFamily="34" charset="0"/>
                <a:cs typeface="Arial" panose="020B0604020202020204" pitchFamily="34" charset="0"/>
              </a:rPr>
              <a:t>Libros de acceso abierto</a:t>
            </a:r>
          </a:p>
        </p:txBody>
      </p:sp>
      <p:pic>
        <p:nvPicPr>
          <p:cNvPr id="5" name="Marcador de contenido 4">
            <a:extLst>
              <a:ext uri="{FF2B5EF4-FFF2-40B4-BE49-F238E27FC236}">
                <a16:creationId xmlns:a16="http://schemas.microsoft.com/office/drawing/2014/main" id="{B9B2D82F-1D0A-43E5-80CC-604F2584D970}"/>
              </a:ext>
            </a:extLst>
          </p:cNvPr>
          <p:cNvPicPr>
            <a:picLocks noGrp="1" noChangeAspect="1"/>
          </p:cNvPicPr>
          <p:nvPr>
            <p:ph sz="half" idx="4294967295"/>
          </p:nvPr>
        </p:nvPicPr>
        <p:blipFill rotWithShape="1">
          <a:blip r:embed="rId5"/>
          <a:srcRect t="7980"/>
          <a:stretch/>
        </p:blipFill>
        <p:spPr>
          <a:xfrm>
            <a:off x="285750" y="1026317"/>
            <a:ext cx="7667805" cy="4908657"/>
          </a:xfrm>
          <a:prstGeom prst="rect">
            <a:avLst/>
          </a:prstGeom>
          <a:ln w="38100">
            <a:solidFill>
              <a:schemeClr val="tx1"/>
            </a:solidFill>
          </a:ln>
        </p:spPr>
      </p:pic>
      <p:sp>
        <p:nvSpPr>
          <p:cNvPr id="4" name="Marcador de contenido 3">
            <a:extLst>
              <a:ext uri="{FF2B5EF4-FFF2-40B4-BE49-F238E27FC236}">
                <a16:creationId xmlns:a16="http://schemas.microsoft.com/office/drawing/2014/main" id="{B8009503-9388-4DD1-A1FD-A341FE4C3752}"/>
              </a:ext>
            </a:extLst>
          </p:cNvPr>
          <p:cNvSpPr>
            <a:spLocks noGrp="1"/>
          </p:cNvSpPr>
          <p:nvPr>
            <p:ph sz="half" idx="4294967295"/>
          </p:nvPr>
        </p:nvSpPr>
        <p:spPr>
          <a:xfrm>
            <a:off x="8378825" y="1235075"/>
            <a:ext cx="3317875" cy="4387850"/>
          </a:xfrm>
          <a:solidFill>
            <a:schemeClr val="accent1">
              <a:lumMod val="60000"/>
              <a:lumOff val="40000"/>
            </a:schemeClr>
          </a:solidFill>
          <a:ln w="38100">
            <a:solidFill>
              <a:schemeClr val="tx1"/>
            </a:solidFill>
          </a:ln>
        </p:spPr>
        <p:txBody>
          <a:bodyPr>
            <a:normAutofit lnSpcReduction="10000"/>
          </a:bodyPr>
          <a:lstStyle/>
          <a:p>
            <a:pPr algn="ctr"/>
            <a:r>
              <a:rPr lang="es-MX" sz="5400" dirty="0">
                <a:latin typeface="Arial" panose="020B0604020202020204" pitchFamily="34" charset="0"/>
                <a:cs typeface="Arial" panose="020B0604020202020204" pitchFamily="34" charset="0"/>
              </a:rPr>
              <a:t>Libros suscritos a la iniciativa de </a:t>
            </a:r>
            <a:r>
              <a:rPr lang="es-MX" sz="5400" dirty="0">
                <a:latin typeface="Arial" panose="020B0604020202020204" pitchFamily="34" charset="0"/>
                <a:cs typeface="Arial" panose="020B0604020202020204" pitchFamily="34" charset="0"/>
                <a:hlinkClick r:id="rId6"/>
              </a:rPr>
              <a:t>Acceso Abierto</a:t>
            </a:r>
            <a:endParaRPr lang="es-MX" sz="5400" dirty="0">
              <a:latin typeface="Arial" panose="020B0604020202020204" pitchFamily="34" charset="0"/>
              <a:cs typeface="Arial" panose="020B0604020202020204" pitchFamily="34" charset="0"/>
            </a:endParaRPr>
          </a:p>
          <a:p>
            <a:pPr algn="ctr"/>
            <a:endParaRPr lang="es-MX" sz="3600" b="1" dirty="0">
              <a:latin typeface="Arial" panose="020B0604020202020204" pitchFamily="34" charset="0"/>
              <a:cs typeface="Arial" panose="020B0604020202020204" pitchFamily="34" charset="0"/>
            </a:endParaRPr>
          </a:p>
        </p:txBody>
      </p:sp>
      <p:pic>
        <p:nvPicPr>
          <p:cNvPr id="3" name="26 17">
            <a:hlinkClick r:id="" action="ppaction://media"/>
            <a:extLst>
              <a:ext uri="{FF2B5EF4-FFF2-40B4-BE49-F238E27FC236}">
                <a16:creationId xmlns:a16="http://schemas.microsoft.com/office/drawing/2014/main" id="{B9434B8A-B378-409E-9BBC-A02B082DBEB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3057414" y="3340100"/>
            <a:ext cx="609600" cy="609600"/>
          </a:xfrm>
          <a:prstGeom prst="rect">
            <a:avLst/>
          </a:prstGeom>
        </p:spPr>
      </p:pic>
    </p:spTree>
    <p:extLst>
      <p:ext uri="{BB962C8B-B14F-4D97-AF65-F5344CB8AC3E}">
        <p14:creationId xmlns:p14="http://schemas.microsoft.com/office/powerpoint/2010/main" val="2579490383"/>
      </p:ext>
    </p:extLst>
  </p:cSld>
  <p:clrMapOvr>
    <a:masterClrMapping/>
  </p:clrMapOvr>
  <mc:AlternateContent xmlns:mc="http://schemas.openxmlformats.org/markup-compatibility/2006" xmlns:p14="http://schemas.microsoft.com/office/powerpoint/2010/main">
    <mc:Choice Requires="p14">
      <p:transition spd="slow" p14:dur="2000" advClick="0" advTm="17000"/>
    </mc:Choice>
    <mc:Fallback xmlns="">
      <p:transition spd="slow" advClick="0" advTm="17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62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FC82379-8ED1-4EE0-94B7-B07337A78494}"/>
              </a:ext>
            </a:extLst>
          </p:cNvPr>
          <p:cNvSpPr>
            <a:spLocks noGrp="1"/>
          </p:cNvSpPr>
          <p:nvPr>
            <p:ph type="title" idx="4294967295"/>
          </p:nvPr>
        </p:nvSpPr>
        <p:spPr>
          <a:xfrm>
            <a:off x="1093788" y="22513"/>
            <a:ext cx="10058400" cy="950912"/>
          </a:xfrm>
        </p:spPr>
        <p:txBody>
          <a:bodyPr/>
          <a:lstStyle/>
          <a:p>
            <a:pPr algn="ctr"/>
            <a:r>
              <a:rPr lang="es-MX" dirty="0">
                <a:latin typeface="Arial" panose="020B0604020202020204" pitchFamily="34" charset="0"/>
                <a:cs typeface="Arial" panose="020B0604020202020204" pitchFamily="34" charset="0"/>
              </a:rPr>
              <a:t>Sección de Revistas</a:t>
            </a:r>
          </a:p>
        </p:txBody>
      </p:sp>
      <p:pic>
        <p:nvPicPr>
          <p:cNvPr id="6" name="Marcador de contenido 5">
            <a:extLst>
              <a:ext uri="{FF2B5EF4-FFF2-40B4-BE49-F238E27FC236}">
                <a16:creationId xmlns:a16="http://schemas.microsoft.com/office/drawing/2014/main" id="{05E2B742-F9EC-46EA-8C85-6B31752AD304}"/>
              </a:ext>
            </a:extLst>
          </p:cNvPr>
          <p:cNvPicPr>
            <a:picLocks noGrp="1" noChangeAspect="1"/>
          </p:cNvPicPr>
          <p:nvPr>
            <p:ph sz="half" idx="4294967295"/>
          </p:nvPr>
        </p:nvPicPr>
        <p:blipFill>
          <a:blip r:embed="rId5">
            <a:extLst>
              <a:ext uri="{28A0092B-C50C-407E-A947-70E740481C1C}">
                <a14:useLocalDpi xmlns:a14="http://schemas.microsoft.com/office/drawing/2010/main" val="0"/>
              </a:ext>
            </a:extLst>
          </a:blip>
          <a:stretch>
            <a:fillRect/>
          </a:stretch>
        </p:blipFill>
        <p:spPr>
          <a:xfrm>
            <a:off x="487411" y="1280121"/>
            <a:ext cx="5064785" cy="4729558"/>
          </a:xfrm>
          <a:ln w="38100">
            <a:solidFill>
              <a:schemeClr val="tx1"/>
            </a:solidFill>
          </a:ln>
        </p:spPr>
      </p:pic>
      <p:pic>
        <p:nvPicPr>
          <p:cNvPr id="5" name="Marcador de contenido 4">
            <a:extLst>
              <a:ext uri="{FF2B5EF4-FFF2-40B4-BE49-F238E27FC236}">
                <a16:creationId xmlns:a16="http://schemas.microsoft.com/office/drawing/2014/main" id="{98C00BD0-FFD2-4ADA-9038-FD259D0C5F46}"/>
              </a:ext>
            </a:extLst>
          </p:cNvPr>
          <p:cNvPicPr>
            <a:picLocks noGrp="1" noChangeAspect="1"/>
          </p:cNvPicPr>
          <p:nvPr>
            <p:ph sz="half" idx="4294967295"/>
          </p:nvPr>
        </p:nvPicPr>
        <p:blipFill>
          <a:blip r:embed="rId6">
            <a:extLst>
              <a:ext uri="{28A0092B-C50C-407E-A947-70E740481C1C}">
                <a14:useLocalDpi xmlns:a14="http://schemas.microsoft.com/office/drawing/2010/main" val="0"/>
              </a:ext>
            </a:extLst>
          </a:blip>
          <a:stretch>
            <a:fillRect/>
          </a:stretch>
        </p:blipFill>
        <p:spPr>
          <a:xfrm>
            <a:off x="7093391" y="3904040"/>
            <a:ext cx="1840082" cy="1824037"/>
          </a:xfrm>
          <a:ln w="38100">
            <a:solidFill>
              <a:schemeClr val="tx1"/>
            </a:solidFill>
          </a:ln>
        </p:spPr>
      </p:pic>
      <p:pic>
        <p:nvPicPr>
          <p:cNvPr id="8" name="Imagen 7">
            <a:extLst>
              <a:ext uri="{FF2B5EF4-FFF2-40B4-BE49-F238E27FC236}">
                <a16:creationId xmlns:a16="http://schemas.microsoft.com/office/drawing/2014/main" id="{83C3852F-B54C-4377-83A6-41EBD5D8FEF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667727" y="2516610"/>
            <a:ext cx="1840082" cy="1824780"/>
          </a:xfrm>
          <a:prstGeom prst="rect">
            <a:avLst/>
          </a:prstGeom>
          <a:ln w="38100">
            <a:solidFill>
              <a:schemeClr val="tx1"/>
            </a:solidFill>
          </a:ln>
        </p:spPr>
      </p:pic>
      <p:pic>
        <p:nvPicPr>
          <p:cNvPr id="10" name="Imagen 9">
            <a:extLst>
              <a:ext uri="{FF2B5EF4-FFF2-40B4-BE49-F238E27FC236}">
                <a16:creationId xmlns:a16="http://schemas.microsoft.com/office/drawing/2014/main" id="{B632FFFD-DCAB-4CCF-883A-F1C21089A4E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671749" y="1585746"/>
            <a:ext cx="1876425" cy="1843254"/>
          </a:xfrm>
          <a:prstGeom prst="rect">
            <a:avLst/>
          </a:prstGeom>
          <a:ln w="38100">
            <a:solidFill>
              <a:schemeClr val="tx1"/>
            </a:solidFill>
          </a:ln>
        </p:spPr>
      </p:pic>
      <p:pic>
        <p:nvPicPr>
          <p:cNvPr id="4" name="27 38">
            <a:hlinkClick r:id="" action="ppaction://media"/>
            <a:extLst>
              <a:ext uri="{FF2B5EF4-FFF2-40B4-BE49-F238E27FC236}">
                <a16:creationId xmlns:a16="http://schemas.microsoft.com/office/drawing/2014/main" id="{652B5E10-209B-4DED-A0B4-4AA060E0DA9B}"/>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2861472" y="3278111"/>
            <a:ext cx="609600" cy="609600"/>
          </a:xfrm>
          <a:prstGeom prst="rect">
            <a:avLst/>
          </a:prstGeom>
        </p:spPr>
      </p:pic>
    </p:spTree>
    <p:extLst>
      <p:ext uri="{BB962C8B-B14F-4D97-AF65-F5344CB8AC3E}">
        <p14:creationId xmlns:p14="http://schemas.microsoft.com/office/powerpoint/2010/main" val="1720429854"/>
      </p:ext>
    </p:extLst>
  </p:cSld>
  <p:clrMapOvr>
    <a:masterClrMapping/>
  </p:clrMapOvr>
  <mc:AlternateContent xmlns:mc="http://schemas.openxmlformats.org/markup-compatibility/2006" xmlns:p14="http://schemas.microsoft.com/office/powerpoint/2010/main">
    <mc:Choice Requires="p14">
      <p:transition spd="slow" p14:dur="2000" advClick="0" advTm="38000"/>
    </mc:Choice>
    <mc:Fallback xmlns="">
      <p:transition spd="slow" advClick="0" advTm="38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87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842F738-2BAB-436A-B5E6-B78F8C02FF36}"/>
              </a:ext>
            </a:extLst>
          </p:cNvPr>
          <p:cNvSpPr>
            <a:spLocks noGrp="1"/>
          </p:cNvSpPr>
          <p:nvPr>
            <p:ph type="title" idx="4294967295"/>
          </p:nvPr>
        </p:nvSpPr>
        <p:spPr>
          <a:xfrm>
            <a:off x="1081175" y="17176"/>
            <a:ext cx="10058400" cy="1449387"/>
          </a:xfrm>
        </p:spPr>
        <p:txBody>
          <a:bodyPr>
            <a:normAutofit/>
          </a:bodyPr>
          <a:lstStyle/>
          <a:p>
            <a:pPr algn="ctr"/>
            <a:r>
              <a:rPr lang="es-MX" dirty="0">
                <a:latin typeface="Arial" panose="020B0604020202020204" pitchFamily="34" charset="0"/>
                <a:cs typeface="Arial" panose="020B0604020202020204" pitchFamily="34" charset="0"/>
              </a:rPr>
              <a:t>Registro Nacional de Publicaciones Seriadas </a:t>
            </a:r>
          </a:p>
        </p:txBody>
      </p:sp>
      <p:pic>
        <p:nvPicPr>
          <p:cNvPr id="5" name="Marcador de contenido 4">
            <a:extLst>
              <a:ext uri="{FF2B5EF4-FFF2-40B4-BE49-F238E27FC236}">
                <a16:creationId xmlns:a16="http://schemas.microsoft.com/office/drawing/2014/main" id="{43C5DAF2-C41A-4C75-8CC3-EB342784F35A}"/>
              </a:ext>
            </a:extLst>
          </p:cNvPr>
          <p:cNvPicPr>
            <a:picLocks noGrp="1" noChangeAspect="1"/>
          </p:cNvPicPr>
          <p:nvPr>
            <p:ph sz="half" idx="4294967295"/>
          </p:nvPr>
        </p:nvPicPr>
        <p:blipFill rotWithShape="1">
          <a:blip r:embed="rId5"/>
          <a:srcRect t="8448"/>
          <a:stretch/>
        </p:blipFill>
        <p:spPr>
          <a:xfrm>
            <a:off x="327804" y="1689894"/>
            <a:ext cx="7800975" cy="4253706"/>
          </a:xfrm>
          <a:prstGeom prst="rect">
            <a:avLst/>
          </a:prstGeom>
          <a:ln w="38100">
            <a:solidFill>
              <a:schemeClr val="tx1"/>
            </a:solidFill>
          </a:ln>
        </p:spPr>
      </p:pic>
      <p:sp>
        <p:nvSpPr>
          <p:cNvPr id="4" name="Marcador de contenido 3">
            <a:extLst>
              <a:ext uri="{FF2B5EF4-FFF2-40B4-BE49-F238E27FC236}">
                <a16:creationId xmlns:a16="http://schemas.microsoft.com/office/drawing/2014/main" id="{F557EE34-2C2C-42C4-800F-A86B51A6337D}"/>
              </a:ext>
            </a:extLst>
          </p:cNvPr>
          <p:cNvSpPr>
            <a:spLocks noGrp="1"/>
          </p:cNvSpPr>
          <p:nvPr>
            <p:ph sz="half" idx="4294967295"/>
          </p:nvPr>
        </p:nvSpPr>
        <p:spPr>
          <a:xfrm>
            <a:off x="8638157" y="2006203"/>
            <a:ext cx="2984500" cy="3621087"/>
          </a:xfrm>
          <a:solidFill>
            <a:schemeClr val="accent1">
              <a:lumMod val="60000"/>
              <a:lumOff val="40000"/>
            </a:schemeClr>
          </a:solidFill>
          <a:ln w="38100">
            <a:solidFill>
              <a:schemeClr val="tx1"/>
            </a:solidFill>
          </a:ln>
        </p:spPr>
        <p:txBody>
          <a:bodyPr>
            <a:normAutofit lnSpcReduction="10000"/>
          </a:bodyPr>
          <a:lstStyle/>
          <a:p>
            <a:pPr algn="ctr"/>
            <a:r>
              <a:rPr lang="es-MX" sz="4800" dirty="0">
                <a:latin typeface="Arial" panose="020B0604020202020204" pitchFamily="34" charset="0"/>
                <a:cs typeface="Arial" panose="020B0604020202020204" pitchFamily="34" charset="0"/>
                <a:hlinkClick r:id="rId6"/>
              </a:rPr>
              <a:t>Revistas científicas </a:t>
            </a:r>
            <a:r>
              <a:rPr lang="es-MX" sz="4800" dirty="0">
                <a:latin typeface="Arial" panose="020B0604020202020204" pitchFamily="34" charset="0"/>
                <a:cs typeface="Arial" panose="020B0604020202020204" pitchFamily="34" charset="0"/>
              </a:rPr>
              <a:t>en  Ciencias de la Salud</a:t>
            </a:r>
          </a:p>
        </p:txBody>
      </p:sp>
      <p:pic>
        <p:nvPicPr>
          <p:cNvPr id="3" name="28 21">
            <a:hlinkClick r:id="" action="ppaction://media"/>
            <a:extLst>
              <a:ext uri="{FF2B5EF4-FFF2-40B4-BE49-F238E27FC236}">
                <a16:creationId xmlns:a16="http://schemas.microsoft.com/office/drawing/2014/main" id="{1EF07B8B-E718-403C-A343-85D2C48C476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3269685" y="3340100"/>
            <a:ext cx="609600" cy="609600"/>
          </a:xfrm>
          <a:prstGeom prst="rect">
            <a:avLst/>
          </a:prstGeom>
        </p:spPr>
      </p:pic>
    </p:spTree>
    <p:extLst>
      <p:ext uri="{BB962C8B-B14F-4D97-AF65-F5344CB8AC3E}">
        <p14:creationId xmlns:p14="http://schemas.microsoft.com/office/powerpoint/2010/main" val="125959751"/>
      </p:ext>
    </p:extLst>
  </p:cSld>
  <p:clrMapOvr>
    <a:masterClrMapping/>
  </p:clrMapOvr>
  <mc:AlternateContent xmlns:mc="http://schemas.openxmlformats.org/markup-compatibility/2006" xmlns:p14="http://schemas.microsoft.com/office/powerpoint/2010/main">
    <mc:Choice Requires="p14">
      <p:transition spd="slow" p14:dur="2000" advClick="0" advTm="21000"/>
    </mc:Choice>
    <mc:Fallback xmlns="">
      <p:transition spd="slow" advClick="0" advTm="2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96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BE002CD-8759-417F-900C-975A547EED00}"/>
              </a:ext>
            </a:extLst>
          </p:cNvPr>
          <p:cNvSpPr>
            <a:spLocks noGrp="1"/>
          </p:cNvSpPr>
          <p:nvPr>
            <p:ph type="title" idx="4294967295"/>
          </p:nvPr>
        </p:nvSpPr>
        <p:spPr>
          <a:xfrm>
            <a:off x="1029420" y="63049"/>
            <a:ext cx="10058400" cy="814387"/>
          </a:xfrm>
        </p:spPr>
        <p:txBody>
          <a:bodyPr/>
          <a:lstStyle/>
          <a:p>
            <a:pPr algn="ctr"/>
            <a:r>
              <a:rPr lang="es-MX" dirty="0">
                <a:latin typeface="Arial" pitchFamily="34" charset="0"/>
                <a:cs typeface="Arial" pitchFamily="34" charset="0"/>
              </a:rPr>
              <a:t>Revistas núcleo</a:t>
            </a:r>
          </a:p>
        </p:txBody>
      </p:sp>
      <p:pic>
        <p:nvPicPr>
          <p:cNvPr id="5" name="Marcador de contenido 4">
            <a:extLst>
              <a:ext uri="{FF2B5EF4-FFF2-40B4-BE49-F238E27FC236}">
                <a16:creationId xmlns:a16="http://schemas.microsoft.com/office/drawing/2014/main" id="{F0C56F6D-D2C3-495E-BC81-885A26CF8FEA}"/>
              </a:ext>
            </a:extLst>
          </p:cNvPr>
          <p:cNvPicPr>
            <a:picLocks noGrp="1" noChangeAspect="1"/>
          </p:cNvPicPr>
          <p:nvPr>
            <p:ph sz="half" idx="4294967295"/>
          </p:nvPr>
        </p:nvPicPr>
        <p:blipFill>
          <a:blip r:embed="rId5"/>
          <a:stretch>
            <a:fillRect/>
          </a:stretch>
        </p:blipFill>
        <p:spPr>
          <a:xfrm>
            <a:off x="398462" y="1236662"/>
            <a:ext cx="7221538" cy="4802187"/>
          </a:xfrm>
          <a:prstGeom prst="rect">
            <a:avLst/>
          </a:prstGeom>
          <a:ln w="38100">
            <a:solidFill>
              <a:schemeClr val="tx1"/>
            </a:solidFill>
          </a:ln>
        </p:spPr>
      </p:pic>
      <p:sp>
        <p:nvSpPr>
          <p:cNvPr id="4" name="Marcador de contenido 3">
            <a:extLst>
              <a:ext uri="{FF2B5EF4-FFF2-40B4-BE49-F238E27FC236}">
                <a16:creationId xmlns:a16="http://schemas.microsoft.com/office/drawing/2014/main" id="{12CB1B70-FBEE-477C-8042-00773AEA1F48}"/>
              </a:ext>
            </a:extLst>
          </p:cNvPr>
          <p:cNvSpPr>
            <a:spLocks noGrp="1"/>
          </p:cNvSpPr>
          <p:nvPr>
            <p:ph sz="half" idx="4294967295"/>
          </p:nvPr>
        </p:nvSpPr>
        <p:spPr>
          <a:xfrm>
            <a:off x="7907338" y="1417637"/>
            <a:ext cx="3886200" cy="4022725"/>
          </a:xfrm>
          <a:solidFill>
            <a:schemeClr val="accent1">
              <a:lumMod val="60000"/>
              <a:lumOff val="40000"/>
            </a:schemeClr>
          </a:solidFill>
          <a:ln w="38100">
            <a:solidFill>
              <a:schemeClr val="tx1"/>
            </a:solidFill>
          </a:ln>
        </p:spPr>
        <p:txBody>
          <a:bodyPr>
            <a:noAutofit/>
          </a:bodyPr>
          <a:lstStyle/>
          <a:p>
            <a:pPr algn="ctr"/>
            <a:r>
              <a:rPr lang="es-MX" sz="3600" dirty="0">
                <a:latin typeface="Arial" pitchFamily="34" charset="0"/>
                <a:cs typeface="Arial" pitchFamily="34" charset="0"/>
              </a:rPr>
              <a:t>Revistas cuya producción es más visible a partir de </a:t>
            </a:r>
            <a:r>
              <a:rPr lang="es-MX" sz="3600" dirty="0">
                <a:latin typeface="Arial" pitchFamily="34" charset="0"/>
                <a:cs typeface="Arial" pitchFamily="34" charset="0"/>
                <a:hlinkClick r:id="rId6"/>
              </a:rPr>
              <a:t>estudios bibliométricos de impacto internacional</a:t>
            </a:r>
            <a:endParaRPr lang="es-MX" sz="3600" dirty="0">
              <a:latin typeface="Arial" pitchFamily="34" charset="0"/>
              <a:cs typeface="Arial" pitchFamily="34" charset="0"/>
            </a:endParaRPr>
          </a:p>
        </p:txBody>
      </p:sp>
      <p:pic>
        <p:nvPicPr>
          <p:cNvPr id="3" name="29 10">
            <a:hlinkClick r:id="" action="ppaction://media"/>
            <a:extLst>
              <a:ext uri="{FF2B5EF4-FFF2-40B4-BE49-F238E27FC236}">
                <a16:creationId xmlns:a16="http://schemas.microsoft.com/office/drawing/2014/main" id="{29847B3A-7EAB-4910-B99A-92ABE4F460A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2992100" y="3332955"/>
            <a:ext cx="609600" cy="609600"/>
          </a:xfrm>
          <a:prstGeom prst="rect">
            <a:avLst/>
          </a:prstGeom>
        </p:spPr>
      </p:pic>
    </p:spTree>
    <p:extLst>
      <p:ext uri="{BB962C8B-B14F-4D97-AF65-F5344CB8AC3E}">
        <p14:creationId xmlns:p14="http://schemas.microsoft.com/office/powerpoint/2010/main" val="995176400"/>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63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210535D-8396-4097-AEC9-C1F403EAB572}"/>
              </a:ext>
            </a:extLst>
          </p:cNvPr>
          <p:cNvSpPr>
            <a:spLocks noGrp="1"/>
          </p:cNvSpPr>
          <p:nvPr>
            <p:ph type="title" idx="4294967295"/>
          </p:nvPr>
        </p:nvSpPr>
        <p:spPr>
          <a:xfrm>
            <a:off x="4524375" y="271463"/>
            <a:ext cx="3143250" cy="736600"/>
          </a:xfrm>
          <a:ln w="38100">
            <a:solidFill>
              <a:schemeClr val="tx1"/>
            </a:solidFill>
          </a:ln>
        </p:spPr>
        <p:txBody>
          <a:bodyPr>
            <a:normAutofit fontScale="90000"/>
          </a:bodyPr>
          <a:lstStyle/>
          <a:p>
            <a:pPr algn="just" eaLnBrk="1" fontAlgn="auto" hangingPunct="1">
              <a:spcAft>
                <a:spcPts val="0"/>
              </a:spcAft>
              <a:defRPr/>
            </a:pPr>
            <a:r>
              <a:rPr lang="es-MX" sz="5400" b="1" dirty="0">
                <a:solidFill>
                  <a:schemeClr val="tx1"/>
                </a:solidFill>
              </a:rPr>
              <a:t>Contenidos:</a:t>
            </a:r>
            <a:endParaRPr lang="es-CU" sz="5400" b="1" dirty="0">
              <a:solidFill>
                <a:schemeClr val="tx1"/>
              </a:solidFill>
            </a:endParaRPr>
          </a:p>
        </p:txBody>
      </p:sp>
      <p:sp>
        <p:nvSpPr>
          <p:cNvPr id="8" name="Marcador de contenido 7">
            <a:extLst>
              <a:ext uri="{FF2B5EF4-FFF2-40B4-BE49-F238E27FC236}">
                <a16:creationId xmlns:a16="http://schemas.microsoft.com/office/drawing/2014/main" id="{40E98E8F-BDD9-4B8A-B275-5CA9562D9E9F}"/>
              </a:ext>
            </a:extLst>
          </p:cNvPr>
          <p:cNvSpPr>
            <a:spLocks noGrp="1"/>
          </p:cNvSpPr>
          <p:nvPr>
            <p:ph idx="4294967295"/>
          </p:nvPr>
        </p:nvSpPr>
        <p:spPr>
          <a:xfrm>
            <a:off x="638628" y="1416050"/>
            <a:ext cx="10987315" cy="4460875"/>
          </a:xfrm>
        </p:spPr>
        <p:txBody>
          <a:bodyPr rtlCol="0">
            <a:normAutofit fontScale="92500" lnSpcReduction="20000"/>
          </a:bodyPr>
          <a:lstStyle/>
          <a:p>
            <a:r>
              <a:rPr lang="es-ES" sz="3000" b="1" dirty="0"/>
              <a:t>6.4.1. Acerca de la Biblioteca Virtual de Salud</a:t>
            </a:r>
            <a:endParaRPr lang="es-CU" sz="3000" dirty="0"/>
          </a:p>
          <a:p>
            <a:r>
              <a:rPr lang="es-ES" sz="3000" b="1" dirty="0"/>
              <a:t>6.4.2. Servicios</a:t>
            </a:r>
            <a:endParaRPr lang="es-CU" sz="3000" dirty="0"/>
          </a:p>
          <a:p>
            <a:r>
              <a:rPr lang="es-ES" sz="3000" b="1" dirty="0"/>
              <a:t>6.4.3. Recursos de información</a:t>
            </a:r>
          </a:p>
          <a:p>
            <a:r>
              <a:rPr lang="es-ES" sz="3000" b="1" dirty="0"/>
              <a:t>6.4.4. Ayuda</a:t>
            </a:r>
          </a:p>
          <a:p>
            <a:r>
              <a:rPr lang="es-ES" sz="3000" b="1" dirty="0"/>
              <a:t>6.4.5. Sección Consulte</a:t>
            </a:r>
          </a:p>
          <a:p>
            <a:r>
              <a:rPr lang="es-ES" sz="3000" b="1" dirty="0"/>
              <a:t>6.4.6 Sección Colecciones destacadas</a:t>
            </a:r>
            <a:endParaRPr lang="es-CU" sz="3000" dirty="0"/>
          </a:p>
          <a:p>
            <a:r>
              <a:rPr lang="es-ES" sz="3000" b="1" dirty="0"/>
              <a:t>6.4.7. Sección Agrupadas por</a:t>
            </a:r>
            <a:endParaRPr lang="es-CU" sz="3000" dirty="0"/>
          </a:p>
          <a:p>
            <a:r>
              <a:rPr lang="es-ES" sz="3000" b="1" dirty="0"/>
              <a:t>6.4.8. Especialidades en Ciencias de la Salud</a:t>
            </a:r>
            <a:endParaRPr lang="es-CU" sz="3000" dirty="0"/>
          </a:p>
          <a:p>
            <a:r>
              <a:rPr lang="es-ES" sz="3000" b="1" dirty="0"/>
              <a:t>6.4.9. Red BVS</a:t>
            </a:r>
            <a:endParaRPr lang="es-CU" sz="3000" dirty="0"/>
          </a:p>
          <a:p>
            <a:endParaRPr lang="es-CU" dirty="0"/>
          </a:p>
        </p:txBody>
      </p:sp>
      <p:pic>
        <p:nvPicPr>
          <p:cNvPr id="3" name="3 19">
            <a:hlinkClick r:id="" action="ppaction://media"/>
            <a:extLst>
              <a:ext uri="{FF2B5EF4-FFF2-40B4-BE49-F238E27FC236}">
                <a16:creationId xmlns:a16="http://schemas.microsoft.com/office/drawing/2014/main" id="{322B2A87-F5B2-4359-B5CB-2168DB2D01B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657827" y="3340100"/>
            <a:ext cx="609600" cy="609600"/>
          </a:xfrm>
          <a:prstGeom prst="rect">
            <a:avLst/>
          </a:prstGeom>
        </p:spPr>
      </p:pic>
    </p:spTree>
  </p:cSld>
  <p:clrMapOvr>
    <a:masterClrMapping/>
  </p:clrMapOvr>
  <p:transition spd="slow" advClick="0" advTm="19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99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5D7B0A5-853C-4A50-9E14-149135D41159}"/>
              </a:ext>
            </a:extLst>
          </p:cNvPr>
          <p:cNvSpPr>
            <a:spLocks noGrp="1"/>
          </p:cNvSpPr>
          <p:nvPr>
            <p:ph type="title" idx="4294967295"/>
          </p:nvPr>
        </p:nvSpPr>
        <p:spPr>
          <a:xfrm>
            <a:off x="1063928" y="11290"/>
            <a:ext cx="10058400" cy="969962"/>
          </a:xfrm>
        </p:spPr>
        <p:txBody>
          <a:bodyPr/>
          <a:lstStyle/>
          <a:p>
            <a:pPr algn="ctr"/>
            <a:r>
              <a:rPr lang="es-MX" dirty="0">
                <a:latin typeface="Arial" pitchFamily="34" charset="0"/>
                <a:cs typeface="Arial" pitchFamily="34" charset="0"/>
                <a:hlinkClick r:id="rId5"/>
              </a:rPr>
              <a:t>Adquisiciones</a:t>
            </a:r>
            <a:r>
              <a:rPr lang="es-MX" dirty="0">
                <a:latin typeface="Arial" pitchFamily="34" charset="0"/>
                <a:cs typeface="Arial" pitchFamily="34" charset="0"/>
              </a:rPr>
              <a:t> </a:t>
            </a:r>
            <a:endParaRPr lang="es-MX" dirty="0"/>
          </a:p>
        </p:txBody>
      </p:sp>
      <p:pic>
        <p:nvPicPr>
          <p:cNvPr id="5" name="Marcador de contenido 4">
            <a:extLst>
              <a:ext uri="{FF2B5EF4-FFF2-40B4-BE49-F238E27FC236}">
                <a16:creationId xmlns:a16="http://schemas.microsoft.com/office/drawing/2014/main" id="{CBBCE89C-0413-4D8F-BE65-EAD0ECBF8047}"/>
              </a:ext>
            </a:extLst>
          </p:cNvPr>
          <p:cNvPicPr>
            <a:picLocks noGrp="1" noChangeAspect="1"/>
          </p:cNvPicPr>
          <p:nvPr>
            <p:ph sz="half" idx="4294967295"/>
          </p:nvPr>
        </p:nvPicPr>
        <p:blipFill rotWithShape="1">
          <a:blip r:embed="rId6"/>
          <a:srcRect t="3757"/>
          <a:stretch/>
        </p:blipFill>
        <p:spPr>
          <a:xfrm>
            <a:off x="495301" y="1397000"/>
            <a:ext cx="7905749" cy="4622800"/>
          </a:xfrm>
          <a:prstGeom prst="rect">
            <a:avLst/>
          </a:prstGeom>
          <a:ln w="38100">
            <a:solidFill>
              <a:schemeClr val="tx1"/>
            </a:solidFill>
          </a:ln>
        </p:spPr>
      </p:pic>
      <p:sp>
        <p:nvSpPr>
          <p:cNvPr id="4" name="Marcador de contenido 3">
            <a:extLst>
              <a:ext uri="{FF2B5EF4-FFF2-40B4-BE49-F238E27FC236}">
                <a16:creationId xmlns:a16="http://schemas.microsoft.com/office/drawing/2014/main" id="{7DB20D52-8C4A-4297-AD42-DFC8F2459390}"/>
              </a:ext>
            </a:extLst>
          </p:cNvPr>
          <p:cNvSpPr>
            <a:spLocks noGrp="1"/>
          </p:cNvSpPr>
          <p:nvPr>
            <p:ph sz="half" idx="4294967295"/>
          </p:nvPr>
        </p:nvSpPr>
        <p:spPr>
          <a:xfrm>
            <a:off x="8677275" y="1854200"/>
            <a:ext cx="3305175" cy="3843338"/>
          </a:xfrm>
          <a:solidFill>
            <a:schemeClr val="accent1">
              <a:lumMod val="60000"/>
              <a:lumOff val="40000"/>
            </a:schemeClr>
          </a:solidFill>
          <a:ln w="38100">
            <a:solidFill>
              <a:schemeClr val="tx1"/>
            </a:solidFill>
          </a:ln>
        </p:spPr>
        <p:txBody>
          <a:bodyPr>
            <a:normAutofit/>
          </a:bodyPr>
          <a:lstStyle/>
          <a:p>
            <a:pPr algn="ctr"/>
            <a:r>
              <a:rPr lang="es-MX" sz="4400" dirty="0">
                <a:latin typeface="Arial" pitchFamily="34" charset="0"/>
                <a:cs typeface="Arial" pitchFamily="34" charset="0"/>
              </a:rPr>
              <a:t>Revistas suscritas para los </a:t>
            </a:r>
            <a:r>
              <a:rPr lang="es-MX" sz="4400" dirty="0">
                <a:latin typeface="Arial" pitchFamily="34" charset="0"/>
                <a:cs typeface="Arial" pitchFamily="34" charset="0"/>
                <a:hlinkClick r:id="rId5"/>
              </a:rPr>
              <a:t>usuarios de la red Infomed</a:t>
            </a:r>
            <a:endParaRPr lang="es-MX" sz="4400" dirty="0">
              <a:latin typeface="Arial" pitchFamily="34" charset="0"/>
              <a:cs typeface="Arial" pitchFamily="34" charset="0"/>
            </a:endParaRPr>
          </a:p>
          <a:p>
            <a:pPr algn="ctr"/>
            <a:endParaRPr lang="es-MX" sz="2800" dirty="0"/>
          </a:p>
        </p:txBody>
      </p:sp>
      <p:pic>
        <p:nvPicPr>
          <p:cNvPr id="3" name="30 9">
            <a:hlinkClick r:id="" action="ppaction://media"/>
            <a:extLst>
              <a:ext uri="{FF2B5EF4-FFF2-40B4-BE49-F238E27FC236}">
                <a16:creationId xmlns:a16="http://schemas.microsoft.com/office/drawing/2014/main" id="{B42FFCD1-66DB-4137-9A56-42AB0D3C550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2698185" y="3340100"/>
            <a:ext cx="609600" cy="609600"/>
          </a:xfrm>
          <a:prstGeom prst="rect">
            <a:avLst/>
          </a:prstGeom>
        </p:spPr>
      </p:pic>
    </p:spTree>
    <p:extLst>
      <p:ext uri="{BB962C8B-B14F-4D97-AF65-F5344CB8AC3E}">
        <p14:creationId xmlns:p14="http://schemas.microsoft.com/office/powerpoint/2010/main" val="2412461841"/>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49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10B22A2-D771-4D8C-BF2F-9CC6658841D2}"/>
              </a:ext>
            </a:extLst>
          </p:cNvPr>
          <p:cNvSpPr>
            <a:spLocks noGrp="1"/>
          </p:cNvSpPr>
          <p:nvPr>
            <p:ph type="title" idx="4294967295"/>
          </p:nvPr>
        </p:nvSpPr>
        <p:spPr>
          <a:xfrm>
            <a:off x="1524000" y="98722"/>
            <a:ext cx="9144000" cy="735013"/>
          </a:xfrm>
        </p:spPr>
        <p:txBody>
          <a:bodyPr>
            <a:normAutofit fontScale="90000"/>
          </a:bodyPr>
          <a:lstStyle/>
          <a:p>
            <a:pPr algn="ctr"/>
            <a:br>
              <a:rPr lang="es-MX" dirty="0">
                <a:latin typeface="Arial" pitchFamily="34" charset="0"/>
                <a:cs typeface="Arial" pitchFamily="34" charset="0"/>
              </a:rPr>
            </a:br>
            <a:br>
              <a:rPr lang="es-MX" dirty="0">
                <a:latin typeface="Arial" pitchFamily="34" charset="0"/>
                <a:cs typeface="Arial" pitchFamily="34" charset="0"/>
              </a:rPr>
            </a:br>
            <a:br>
              <a:rPr lang="es-MX" dirty="0">
                <a:latin typeface="Arial" pitchFamily="34" charset="0"/>
                <a:cs typeface="Arial" pitchFamily="34" charset="0"/>
              </a:rPr>
            </a:br>
            <a:br>
              <a:rPr lang="es-MX" dirty="0">
                <a:latin typeface="Arial" pitchFamily="34" charset="0"/>
                <a:cs typeface="Arial" pitchFamily="34" charset="0"/>
              </a:rPr>
            </a:br>
            <a:br>
              <a:rPr lang="es-MX" dirty="0">
                <a:latin typeface="Arial" pitchFamily="34" charset="0"/>
                <a:cs typeface="Arial" pitchFamily="34" charset="0"/>
              </a:rPr>
            </a:br>
            <a:br>
              <a:rPr lang="es-MX" dirty="0">
                <a:latin typeface="Arial" pitchFamily="34" charset="0"/>
                <a:cs typeface="Arial" pitchFamily="34" charset="0"/>
              </a:rPr>
            </a:br>
            <a:br>
              <a:rPr lang="es-MX" dirty="0">
                <a:latin typeface="Arial" pitchFamily="34" charset="0"/>
                <a:cs typeface="Arial" pitchFamily="34" charset="0"/>
              </a:rPr>
            </a:br>
            <a:br>
              <a:rPr lang="es-MX" dirty="0">
                <a:latin typeface="Arial" pitchFamily="34" charset="0"/>
                <a:cs typeface="Arial" pitchFamily="34" charset="0"/>
              </a:rPr>
            </a:br>
            <a:br>
              <a:rPr lang="es-MX" dirty="0">
                <a:latin typeface="Arial" pitchFamily="34" charset="0"/>
                <a:cs typeface="Arial" pitchFamily="34" charset="0"/>
              </a:rPr>
            </a:br>
            <a:br>
              <a:rPr lang="es-MX" dirty="0">
                <a:latin typeface="Arial" pitchFamily="34" charset="0"/>
                <a:cs typeface="Arial" pitchFamily="34" charset="0"/>
              </a:rPr>
            </a:br>
            <a:r>
              <a:rPr lang="es-MX" sz="5300" dirty="0">
                <a:latin typeface="Arial" pitchFamily="34" charset="0"/>
                <a:cs typeface="Arial" pitchFamily="34" charset="0"/>
              </a:rPr>
              <a:t>Revistas en acceso abierto</a:t>
            </a:r>
          </a:p>
        </p:txBody>
      </p:sp>
      <p:pic>
        <p:nvPicPr>
          <p:cNvPr id="5" name="Marcador de contenido 4">
            <a:extLst>
              <a:ext uri="{FF2B5EF4-FFF2-40B4-BE49-F238E27FC236}">
                <a16:creationId xmlns:a16="http://schemas.microsoft.com/office/drawing/2014/main" id="{F62141EE-34B9-4489-960F-9AF85A8AF246}"/>
              </a:ext>
            </a:extLst>
          </p:cNvPr>
          <p:cNvPicPr>
            <a:picLocks noGrp="1" noChangeAspect="1"/>
          </p:cNvPicPr>
          <p:nvPr>
            <p:ph sz="half" idx="4294967295"/>
          </p:nvPr>
        </p:nvPicPr>
        <p:blipFill rotWithShape="1">
          <a:blip r:embed="rId5"/>
          <a:srcRect t="8136"/>
          <a:stretch/>
        </p:blipFill>
        <p:spPr>
          <a:xfrm>
            <a:off x="476250" y="1185862"/>
            <a:ext cx="7429500" cy="4918075"/>
          </a:xfrm>
          <a:prstGeom prst="rect">
            <a:avLst/>
          </a:prstGeom>
          <a:ln w="38100">
            <a:solidFill>
              <a:schemeClr val="tx1"/>
            </a:solidFill>
          </a:ln>
        </p:spPr>
      </p:pic>
      <p:sp>
        <p:nvSpPr>
          <p:cNvPr id="4" name="Marcador de contenido 3">
            <a:extLst>
              <a:ext uri="{FF2B5EF4-FFF2-40B4-BE49-F238E27FC236}">
                <a16:creationId xmlns:a16="http://schemas.microsoft.com/office/drawing/2014/main" id="{71049C14-7824-4DEF-A826-45F8D799A5C0}"/>
              </a:ext>
            </a:extLst>
          </p:cNvPr>
          <p:cNvSpPr>
            <a:spLocks noGrp="1"/>
          </p:cNvSpPr>
          <p:nvPr>
            <p:ph sz="half" idx="4294967295"/>
          </p:nvPr>
        </p:nvSpPr>
        <p:spPr>
          <a:xfrm>
            <a:off x="8278813" y="1845071"/>
            <a:ext cx="3436937" cy="3167858"/>
          </a:xfrm>
          <a:solidFill>
            <a:schemeClr val="accent1">
              <a:lumMod val="60000"/>
              <a:lumOff val="40000"/>
            </a:schemeClr>
          </a:solidFill>
          <a:ln w="38100">
            <a:solidFill>
              <a:schemeClr val="tx1"/>
            </a:solidFill>
          </a:ln>
        </p:spPr>
        <p:txBody>
          <a:bodyPr>
            <a:normAutofit fontScale="92500"/>
          </a:bodyPr>
          <a:lstStyle/>
          <a:p>
            <a:pPr algn="ctr"/>
            <a:r>
              <a:rPr lang="es-MX" sz="4000" dirty="0">
                <a:latin typeface="Arial" pitchFamily="34" charset="0"/>
                <a:cs typeface="Arial" pitchFamily="34" charset="0"/>
                <a:hlinkClick r:id="rId6"/>
              </a:rPr>
              <a:t>Revistas en Acceso abierto</a:t>
            </a:r>
            <a:r>
              <a:rPr lang="es-MX" sz="4000" dirty="0">
                <a:latin typeface="Arial" pitchFamily="34" charset="0"/>
                <a:cs typeface="Arial" pitchFamily="34" charset="0"/>
              </a:rPr>
              <a:t> Revistas suscritas a la iniciativa de Acceso abierto</a:t>
            </a:r>
          </a:p>
        </p:txBody>
      </p:sp>
      <p:pic>
        <p:nvPicPr>
          <p:cNvPr id="3" name="31 17">
            <a:hlinkClick r:id="" action="ppaction://media"/>
            <a:extLst>
              <a:ext uri="{FF2B5EF4-FFF2-40B4-BE49-F238E27FC236}">
                <a16:creationId xmlns:a16="http://schemas.microsoft.com/office/drawing/2014/main" id="{6B9A2182-F993-4915-B7D8-65780995969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3596257" y="3340099"/>
            <a:ext cx="609600" cy="609600"/>
          </a:xfrm>
          <a:prstGeom prst="rect">
            <a:avLst/>
          </a:prstGeom>
        </p:spPr>
      </p:pic>
    </p:spTree>
    <p:extLst>
      <p:ext uri="{BB962C8B-B14F-4D97-AF65-F5344CB8AC3E}">
        <p14:creationId xmlns:p14="http://schemas.microsoft.com/office/powerpoint/2010/main" val="1103923322"/>
      </p:ext>
    </p:extLst>
  </p:cSld>
  <p:clrMapOvr>
    <a:masterClrMapping/>
  </p:clrMapOvr>
  <mc:AlternateContent xmlns:mc="http://schemas.openxmlformats.org/markup-compatibility/2006" xmlns:p14="http://schemas.microsoft.com/office/powerpoint/2010/main">
    <mc:Choice Requires="p14">
      <p:transition spd="slow" p14:dur="2000" advClick="0" advTm="17000"/>
    </mc:Choice>
    <mc:Fallback xmlns="">
      <p:transition spd="slow" advClick="0" advTm="17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81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4D01379-E77C-4614-9A8F-385594B793AA}"/>
              </a:ext>
            </a:extLst>
          </p:cNvPr>
          <p:cNvSpPr>
            <a:spLocks noGrp="1"/>
          </p:cNvSpPr>
          <p:nvPr>
            <p:ph type="title" idx="4294967295"/>
          </p:nvPr>
        </p:nvSpPr>
        <p:spPr>
          <a:xfrm>
            <a:off x="1066800" y="19812"/>
            <a:ext cx="10058400" cy="814387"/>
          </a:xfrm>
        </p:spPr>
        <p:txBody>
          <a:bodyPr/>
          <a:lstStyle/>
          <a:p>
            <a:pPr algn="ctr"/>
            <a:r>
              <a:rPr lang="es-MX" dirty="0">
                <a:latin typeface="Arial" pitchFamily="34" charset="0"/>
                <a:cs typeface="Arial" pitchFamily="34" charset="0"/>
              </a:rPr>
              <a:t>Revista por especialidades </a:t>
            </a:r>
          </a:p>
        </p:txBody>
      </p:sp>
      <p:pic>
        <p:nvPicPr>
          <p:cNvPr id="5" name="Marcador de contenido 4">
            <a:extLst>
              <a:ext uri="{FF2B5EF4-FFF2-40B4-BE49-F238E27FC236}">
                <a16:creationId xmlns:a16="http://schemas.microsoft.com/office/drawing/2014/main" id="{556D9411-BC31-47C0-A958-5F9A2CC8BFA9}"/>
              </a:ext>
            </a:extLst>
          </p:cNvPr>
          <p:cNvPicPr>
            <a:picLocks noGrp="1" noChangeAspect="1"/>
          </p:cNvPicPr>
          <p:nvPr>
            <p:ph sz="half" idx="4294967295"/>
          </p:nvPr>
        </p:nvPicPr>
        <p:blipFill>
          <a:blip r:embed="rId5"/>
          <a:stretch>
            <a:fillRect/>
          </a:stretch>
        </p:blipFill>
        <p:spPr>
          <a:xfrm>
            <a:off x="285750" y="1254124"/>
            <a:ext cx="7810500" cy="4918075"/>
          </a:xfrm>
          <a:prstGeom prst="rect">
            <a:avLst/>
          </a:prstGeom>
          <a:ln w="38100">
            <a:solidFill>
              <a:schemeClr val="tx1"/>
            </a:solidFill>
          </a:ln>
        </p:spPr>
      </p:pic>
      <p:sp>
        <p:nvSpPr>
          <p:cNvPr id="4" name="Marcador de contenido 3">
            <a:extLst>
              <a:ext uri="{FF2B5EF4-FFF2-40B4-BE49-F238E27FC236}">
                <a16:creationId xmlns:a16="http://schemas.microsoft.com/office/drawing/2014/main" id="{D7A719A5-AF6C-45FF-A32C-CAEEA0196E55}"/>
              </a:ext>
            </a:extLst>
          </p:cNvPr>
          <p:cNvSpPr>
            <a:spLocks noGrp="1"/>
          </p:cNvSpPr>
          <p:nvPr>
            <p:ph sz="half" idx="4294967295"/>
          </p:nvPr>
        </p:nvSpPr>
        <p:spPr>
          <a:xfrm>
            <a:off x="8577263" y="2757487"/>
            <a:ext cx="3328987" cy="1774825"/>
          </a:xfrm>
          <a:solidFill>
            <a:schemeClr val="accent1">
              <a:lumMod val="60000"/>
              <a:lumOff val="40000"/>
            </a:schemeClr>
          </a:solidFill>
          <a:ln w="38100">
            <a:solidFill>
              <a:schemeClr val="tx1"/>
            </a:solidFill>
          </a:ln>
        </p:spPr>
        <p:txBody>
          <a:bodyPr>
            <a:noAutofit/>
          </a:bodyPr>
          <a:lstStyle/>
          <a:p>
            <a:pPr marL="0" indent="0" algn="ctr">
              <a:buNone/>
            </a:pPr>
            <a:r>
              <a:rPr lang="es-MX" sz="3600" dirty="0">
                <a:latin typeface="Arial" pitchFamily="34" charset="0"/>
                <a:cs typeface="Arial" pitchFamily="34" charset="0"/>
              </a:rPr>
              <a:t>Especialidades de </a:t>
            </a:r>
            <a:r>
              <a:rPr lang="es-MX" sz="3600" dirty="0">
                <a:latin typeface="Arial" pitchFamily="34" charset="0"/>
                <a:cs typeface="Arial" pitchFamily="34" charset="0"/>
                <a:hlinkClick r:id="rId6"/>
              </a:rPr>
              <a:t>Ciencias de la Salud</a:t>
            </a:r>
            <a:endParaRPr lang="es-MX" sz="3600" dirty="0">
              <a:latin typeface="Arial" pitchFamily="34" charset="0"/>
              <a:cs typeface="Arial" pitchFamily="34" charset="0"/>
            </a:endParaRPr>
          </a:p>
          <a:p>
            <a:pPr algn="ctr"/>
            <a:endParaRPr lang="es-MX" sz="3600" dirty="0">
              <a:latin typeface="Arial" pitchFamily="34" charset="0"/>
              <a:cs typeface="Arial" pitchFamily="34" charset="0"/>
            </a:endParaRPr>
          </a:p>
        </p:txBody>
      </p:sp>
      <p:pic>
        <p:nvPicPr>
          <p:cNvPr id="3" name="32 14">
            <a:hlinkClick r:id="" action="ppaction://media"/>
            <a:extLst>
              <a:ext uri="{FF2B5EF4-FFF2-40B4-BE49-F238E27FC236}">
                <a16:creationId xmlns:a16="http://schemas.microsoft.com/office/drawing/2014/main" id="{B62311D5-BA6C-4A9A-B11A-FDC28DBAB8C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3468709" y="3408361"/>
            <a:ext cx="609600" cy="609600"/>
          </a:xfrm>
          <a:prstGeom prst="rect">
            <a:avLst/>
          </a:prstGeom>
        </p:spPr>
      </p:pic>
    </p:spTree>
    <p:extLst>
      <p:ext uri="{BB962C8B-B14F-4D97-AF65-F5344CB8AC3E}">
        <p14:creationId xmlns:p14="http://schemas.microsoft.com/office/powerpoint/2010/main" val="3310401551"/>
      </p:ext>
    </p:extLst>
  </p:cSld>
  <p:clrMapOvr>
    <a:masterClrMapping/>
  </p:clrMapOvr>
  <mc:AlternateContent xmlns:mc="http://schemas.openxmlformats.org/markup-compatibility/2006" xmlns:p14="http://schemas.microsoft.com/office/powerpoint/2010/main">
    <mc:Choice Requires="p14">
      <p:transition spd="slow" p14:dur="2000" advClick="0" advTm="14000"/>
    </mc:Choice>
    <mc:Fallback xmlns="">
      <p:transition spd="slow" advClick="0" advTm="14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37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8286238-B1E9-4FEF-8AEE-892835242345}"/>
              </a:ext>
            </a:extLst>
          </p:cNvPr>
          <p:cNvSpPr>
            <a:spLocks noGrp="1"/>
          </p:cNvSpPr>
          <p:nvPr>
            <p:ph type="title" idx="4294967295"/>
          </p:nvPr>
        </p:nvSpPr>
        <p:spPr>
          <a:xfrm>
            <a:off x="1066800" y="45797"/>
            <a:ext cx="10058400" cy="701674"/>
          </a:xfrm>
        </p:spPr>
        <p:txBody>
          <a:bodyPr>
            <a:normAutofit fontScale="90000"/>
          </a:bodyPr>
          <a:lstStyle/>
          <a:p>
            <a:pPr algn="ctr"/>
            <a:r>
              <a:rPr lang="es-MX" dirty="0">
                <a:latin typeface="Arial" pitchFamily="34" charset="0"/>
                <a:cs typeface="Arial" pitchFamily="34" charset="0"/>
              </a:rPr>
              <a:t>Tesis</a:t>
            </a:r>
          </a:p>
        </p:txBody>
      </p:sp>
      <p:pic>
        <p:nvPicPr>
          <p:cNvPr id="5" name="Marcador de contenido 4">
            <a:extLst>
              <a:ext uri="{FF2B5EF4-FFF2-40B4-BE49-F238E27FC236}">
                <a16:creationId xmlns:a16="http://schemas.microsoft.com/office/drawing/2014/main" id="{71629F9F-FE96-4559-8190-222109E4298D}"/>
              </a:ext>
            </a:extLst>
          </p:cNvPr>
          <p:cNvPicPr>
            <a:picLocks noGrp="1" noChangeAspect="1"/>
          </p:cNvPicPr>
          <p:nvPr>
            <p:ph sz="half" idx="4294967295"/>
          </p:nvPr>
        </p:nvPicPr>
        <p:blipFill>
          <a:blip r:embed="rId5"/>
          <a:stretch>
            <a:fillRect/>
          </a:stretch>
        </p:blipFill>
        <p:spPr>
          <a:xfrm>
            <a:off x="623888" y="1254124"/>
            <a:ext cx="7262812" cy="4614864"/>
          </a:xfrm>
          <a:prstGeom prst="rect">
            <a:avLst/>
          </a:prstGeom>
          <a:ln w="38100">
            <a:solidFill>
              <a:schemeClr val="tx1"/>
            </a:solidFill>
          </a:ln>
        </p:spPr>
      </p:pic>
      <p:sp>
        <p:nvSpPr>
          <p:cNvPr id="4" name="Marcador de contenido 3">
            <a:extLst>
              <a:ext uri="{FF2B5EF4-FFF2-40B4-BE49-F238E27FC236}">
                <a16:creationId xmlns:a16="http://schemas.microsoft.com/office/drawing/2014/main" id="{8124D52B-7EA1-411E-9782-B899CA9DE0B5}"/>
              </a:ext>
            </a:extLst>
          </p:cNvPr>
          <p:cNvSpPr>
            <a:spLocks noGrp="1"/>
          </p:cNvSpPr>
          <p:nvPr>
            <p:ph sz="half" idx="4294967295"/>
          </p:nvPr>
        </p:nvSpPr>
        <p:spPr>
          <a:xfrm>
            <a:off x="8118475" y="2082799"/>
            <a:ext cx="3768725" cy="3079751"/>
          </a:xfrm>
          <a:solidFill>
            <a:schemeClr val="accent1">
              <a:lumMod val="60000"/>
              <a:lumOff val="40000"/>
            </a:schemeClr>
          </a:solidFill>
          <a:ln w="38100">
            <a:solidFill>
              <a:schemeClr val="tx1"/>
            </a:solidFill>
          </a:ln>
        </p:spPr>
        <p:txBody>
          <a:bodyPr>
            <a:normAutofit/>
          </a:bodyPr>
          <a:lstStyle/>
          <a:p>
            <a:pPr algn="ctr"/>
            <a:r>
              <a:rPr lang="es-MX" sz="3600" dirty="0">
                <a:latin typeface="Arial" pitchFamily="34" charset="0"/>
                <a:cs typeface="Arial" pitchFamily="34" charset="0"/>
                <a:hlinkClick r:id="rId6"/>
              </a:rPr>
              <a:t>Doctorados nacionales </a:t>
            </a:r>
            <a:r>
              <a:rPr lang="es-MX" sz="3600" dirty="0">
                <a:latin typeface="Arial" pitchFamily="34" charset="0"/>
                <a:cs typeface="Arial" pitchFamily="34" charset="0"/>
              </a:rPr>
              <a:t> Tesis cubanas de Ciencias de la Salud y áreas afines</a:t>
            </a:r>
          </a:p>
          <a:p>
            <a:pPr algn="ctr"/>
            <a:endParaRPr lang="es-MX" sz="3600" dirty="0">
              <a:latin typeface="Arial" pitchFamily="34" charset="0"/>
              <a:cs typeface="Arial" pitchFamily="34" charset="0"/>
            </a:endParaRPr>
          </a:p>
        </p:txBody>
      </p:sp>
      <p:pic>
        <p:nvPicPr>
          <p:cNvPr id="3" name="33 50">
            <a:hlinkClick r:id="" action="ppaction://media"/>
            <a:extLst>
              <a:ext uri="{FF2B5EF4-FFF2-40B4-BE49-F238E27FC236}">
                <a16:creationId xmlns:a16="http://schemas.microsoft.com/office/drawing/2014/main" id="{1F382B63-7B24-403D-8666-98BF8527A5D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3347940" y="3340100"/>
            <a:ext cx="609600" cy="609600"/>
          </a:xfrm>
          <a:prstGeom prst="rect">
            <a:avLst/>
          </a:prstGeom>
        </p:spPr>
      </p:pic>
    </p:spTree>
    <p:extLst>
      <p:ext uri="{BB962C8B-B14F-4D97-AF65-F5344CB8AC3E}">
        <p14:creationId xmlns:p14="http://schemas.microsoft.com/office/powerpoint/2010/main" val="214763616"/>
      </p:ext>
    </p:extLst>
  </p:cSld>
  <p:clrMapOvr>
    <a:masterClrMapping/>
  </p:clrMapOvr>
  <mc:AlternateContent xmlns:mc="http://schemas.openxmlformats.org/markup-compatibility/2006" xmlns:p14="http://schemas.microsoft.com/office/powerpoint/2010/main">
    <mc:Choice Requires="p14">
      <p:transition spd="slow" p14:dur="2000" advClick="0" advTm="51000"/>
    </mc:Choice>
    <mc:Fallback xmlns="">
      <p:transition spd="slow" advClick="0" advTm="5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973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034564C-548E-49AF-9063-11F4870D8127}"/>
              </a:ext>
            </a:extLst>
          </p:cNvPr>
          <p:cNvSpPr>
            <a:spLocks noGrp="1"/>
          </p:cNvSpPr>
          <p:nvPr>
            <p:ph type="title" idx="4294967295"/>
          </p:nvPr>
        </p:nvSpPr>
        <p:spPr>
          <a:xfrm>
            <a:off x="1066800" y="11291"/>
            <a:ext cx="10058400" cy="930274"/>
          </a:xfrm>
        </p:spPr>
        <p:txBody>
          <a:bodyPr/>
          <a:lstStyle/>
          <a:p>
            <a:pPr algn="ctr"/>
            <a:r>
              <a:rPr lang="es-MX" dirty="0">
                <a:latin typeface="Arial" pitchFamily="34" charset="0"/>
                <a:cs typeface="Arial" pitchFamily="34" charset="0"/>
              </a:rPr>
              <a:t>Doctorados nacionales por año</a:t>
            </a:r>
          </a:p>
        </p:txBody>
      </p:sp>
      <p:pic>
        <p:nvPicPr>
          <p:cNvPr id="5" name="Marcador de contenido 4">
            <a:extLst>
              <a:ext uri="{FF2B5EF4-FFF2-40B4-BE49-F238E27FC236}">
                <a16:creationId xmlns:a16="http://schemas.microsoft.com/office/drawing/2014/main" id="{213F8F53-2AC8-4F4B-B587-EC3F2D314657}"/>
              </a:ext>
            </a:extLst>
          </p:cNvPr>
          <p:cNvPicPr>
            <a:picLocks noGrp="1" noChangeAspect="1"/>
          </p:cNvPicPr>
          <p:nvPr>
            <p:ph sz="half" idx="4294967295"/>
          </p:nvPr>
        </p:nvPicPr>
        <p:blipFill rotWithShape="1">
          <a:blip r:embed="rId5"/>
          <a:srcRect t="9637"/>
          <a:stretch/>
        </p:blipFill>
        <p:spPr>
          <a:xfrm>
            <a:off x="400050" y="1319212"/>
            <a:ext cx="7258050" cy="4814887"/>
          </a:xfrm>
          <a:prstGeom prst="rect">
            <a:avLst/>
          </a:prstGeom>
          <a:ln w="38100">
            <a:solidFill>
              <a:schemeClr val="tx1"/>
            </a:solidFill>
          </a:ln>
        </p:spPr>
      </p:pic>
      <p:sp>
        <p:nvSpPr>
          <p:cNvPr id="4" name="Marcador de contenido 3">
            <a:extLst>
              <a:ext uri="{FF2B5EF4-FFF2-40B4-BE49-F238E27FC236}">
                <a16:creationId xmlns:a16="http://schemas.microsoft.com/office/drawing/2014/main" id="{42A8C08E-BE84-447F-9D2D-35F41E5776E0}"/>
              </a:ext>
            </a:extLst>
          </p:cNvPr>
          <p:cNvSpPr>
            <a:spLocks noGrp="1"/>
          </p:cNvSpPr>
          <p:nvPr>
            <p:ph sz="half" idx="4294967295"/>
          </p:nvPr>
        </p:nvSpPr>
        <p:spPr>
          <a:xfrm>
            <a:off x="8112125" y="2273300"/>
            <a:ext cx="3508375" cy="2743200"/>
          </a:xfrm>
          <a:solidFill>
            <a:schemeClr val="accent1">
              <a:lumMod val="60000"/>
              <a:lumOff val="40000"/>
            </a:schemeClr>
          </a:solidFill>
          <a:ln w="38100">
            <a:solidFill>
              <a:schemeClr val="tx1"/>
            </a:solidFill>
          </a:ln>
        </p:spPr>
        <p:txBody>
          <a:bodyPr>
            <a:normAutofit/>
          </a:bodyPr>
          <a:lstStyle/>
          <a:p>
            <a:pPr algn="ctr"/>
            <a:r>
              <a:rPr lang="es-MX" sz="3600" dirty="0">
                <a:latin typeface="Arial" pitchFamily="34" charset="0"/>
                <a:cs typeface="Arial" pitchFamily="34" charset="0"/>
              </a:rPr>
              <a:t>Tesis cubanas de Ciencias de la Salud y áreas afines </a:t>
            </a:r>
            <a:r>
              <a:rPr lang="es-MX" sz="3600" dirty="0">
                <a:latin typeface="Arial" pitchFamily="34" charset="0"/>
                <a:cs typeface="Arial" pitchFamily="34" charset="0"/>
                <a:hlinkClick r:id="rId6"/>
              </a:rPr>
              <a:t>por año de defensa</a:t>
            </a:r>
            <a:endParaRPr lang="es-MX" sz="3600" dirty="0">
              <a:latin typeface="Arial" pitchFamily="34" charset="0"/>
              <a:cs typeface="Arial" pitchFamily="34" charset="0"/>
            </a:endParaRPr>
          </a:p>
          <a:p>
            <a:pPr algn="ctr"/>
            <a:endParaRPr lang="es-MX" sz="3600" dirty="0">
              <a:latin typeface="Arial" pitchFamily="34" charset="0"/>
              <a:cs typeface="Arial" pitchFamily="34" charset="0"/>
            </a:endParaRPr>
          </a:p>
        </p:txBody>
      </p:sp>
      <p:pic>
        <p:nvPicPr>
          <p:cNvPr id="3" name="34 10">
            <a:hlinkClick r:id="" action="ppaction://media"/>
            <a:extLst>
              <a:ext uri="{FF2B5EF4-FFF2-40B4-BE49-F238E27FC236}">
                <a16:creationId xmlns:a16="http://schemas.microsoft.com/office/drawing/2014/main" id="{1B87F81C-0D19-4532-9A1D-1D7B686651B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3623984" y="3340100"/>
            <a:ext cx="609600" cy="609600"/>
          </a:xfrm>
          <a:prstGeom prst="rect">
            <a:avLst/>
          </a:prstGeom>
        </p:spPr>
      </p:pic>
    </p:spTree>
    <p:extLst>
      <p:ext uri="{BB962C8B-B14F-4D97-AF65-F5344CB8AC3E}">
        <p14:creationId xmlns:p14="http://schemas.microsoft.com/office/powerpoint/2010/main" val="541010191"/>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45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7E430DE-0049-403B-BA7B-E49354AED0D9}"/>
              </a:ext>
            </a:extLst>
          </p:cNvPr>
          <p:cNvSpPr>
            <a:spLocks noGrp="1"/>
          </p:cNvSpPr>
          <p:nvPr>
            <p:ph type="title" idx="4294967295"/>
          </p:nvPr>
        </p:nvSpPr>
        <p:spPr>
          <a:xfrm>
            <a:off x="1085850" y="-161237"/>
            <a:ext cx="10058400" cy="977899"/>
          </a:xfrm>
        </p:spPr>
        <p:txBody>
          <a:bodyPr/>
          <a:lstStyle/>
          <a:p>
            <a:pPr algn="ctr"/>
            <a:r>
              <a:rPr lang="es-MX" dirty="0">
                <a:latin typeface="Arial" pitchFamily="34" charset="0"/>
                <a:cs typeface="Arial" pitchFamily="34" charset="0"/>
              </a:rPr>
              <a:t>Doctorados nacionales por materia </a:t>
            </a:r>
          </a:p>
        </p:txBody>
      </p:sp>
      <p:pic>
        <p:nvPicPr>
          <p:cNvPr id="8" name="Marcador de contenido 7">
            <a:extLst>
              <a:ext uri="{FF2B5EF4-FFF2-40B4-BE49-F238E27FC236}">
                <a16:creationId xmlns:a16="http://schemas.microsoft.com/office/drawing/2014/main" id="{84CC4059-EBEA-490E-A7C6-B0A6033DCFFC}"/>
              </a:ext>
            </a:extLst>
          </p:cNvPr>
          <p:cNvPicPr>
            <a:picLocks noGrp="1" noChangeAspect="1"/>
          </p:cNvPicPr>
          <p:nvPr>
            <p:ph sz="half" idx="4294967295"/>
          </p:nvPr>
        </p:nvPicPr>
        <p:blipFill rotWithShape="1">
          <a:blip r:embed="rId5"/>
          <a:srcRect t="5508"/>
          <a:stretch/>
        </p:blipFill>
        <p:spPr>
          <a:xfrm>
            <a:off x="280194" y="979125"/>
            <a:ext cx="7339806" cy="4849813"/>
          </a:xfrm>
          <a:prstGeom prst="rect">
            <a:avLst/>
          </a:prstGeom>
          <a:ln w="38100">
            <a:solidFill>
              <a:schemeClr val="tx1"/>
            </a:solidFill>
          </a:ln>
        </p:spPr>
      </p:pic>
      <p:sp>
        <p:nvSpPr>
          <p:cNvPr id="7" name="Marcador de contenido 6">
            <a:extLst>
              <a:ext uri="{FF2B5EF4-FFF2-40B4-BE49-F238E27FC236}">
                <a16:creationId xmlns:a16="http://schemas.microsoft.com/office/drawing/2014/main" id="{37DACE6F-8FAB-4590-A55F-53B6AFA33F75}"/>
              </a:ext>
            </a:extLst>
          </p:cNvPr>
          <p:cNvSpPr>
            <a:spLocks noGrp="1"/>
          </p:cNvSpPr>
          <p:nvPr>
            <p:ph sz="half" idx="4294967295"/>
          </p:nvPr>
        </p:nvSpPr>
        <p:spPr>
          <a:xfrm>
            <a:off x="8120063" y="1600993"/>
            <a:ext cx="3519487" cy="3656013"/>
          </a:xfrm>
          <a:solidFill>
            <a:schemeClr val="accent1">
              <a:lumMod val="60000"/>
              <a:lumOff val="40000"/>
            </a:schemeClr>
          </a:solidFill>
          <a:ln w="38100">
            <a:solidFill>
              <a:schemeClr val="tx1"/>
            </a:solidFill>
          </a:ln>
        </p:spPr>
        <p:txBody>
          <a:bodyPr>
            <a:noAutofit/>
          </a:bodyPr>
          <a:lstStyle/>
          <a:p>
            <a:pPr algn="ctr"/>
            <a:r>
              <a:rPr lang="es-MX" sz="3600" dirty="0">
                <a:latin typeface="Arial" pitchFamily="34" charset="0"/>
                <a:cs typeface="Arial" pitchFamily="34" charset="0"/>
                <a:hlinkClick r:id="rId6"/>
              </a:rPr>
              <a:t>Doctorados nacionales por especialidad </a:t>
            </a:r>
            <a:r>
              <a:rPr lang="es-MX" sz="3600" dirty="0">
                <a:latin typeface="Arial" pitchFamily="34" charset="0"/>
                <a:cs typeface="Arial" pitchFamily="34" charset="0"/>
              </a:rPr>
              <a:t>| Tesis cubanas de Ciencias de la Salud por especialidad</a:t>
            </a:r>
          </a:p>
        </p:txBody>
      </p:sp>
      <p:pic>
        <p:nvPicPr>
          <p:cNvPr id="3" name="35 15">
            <a:hlinkClick r:id="" action="ppaction://media"/>
            <a:extLst>
              <a:ext uri="{FF2B5EF4-FFF2-40B4-BE49-F238E27FC236}">
                <a16:creationId xmlns:a16="http://schemas.microsoft.com/office/drawing/2014/main" id="{8DA54C74-2758-44DB-A3A4-6F3EFAEBAB0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3744755" y="3404031"/>
            <a:ext cx="609600" cy="609600"/>
          </a:xfrm>
          <a:prstGeom prst="rect">
            <a:avLst/>
          </a:prstGeom>
        </p:spPr>
      </p:pic>
    </p:spTree>
    <p:extLst>
      <p:ext uri="{BB962C8B-B14F-4D97-AF65-F5344CB8AC3E}">
        <p14:creationId xmlns:p14="http://schemas.microsoft.com/office/powerpoint/2010/main" val="1830910709"/>
      </p:ext>
    </p:extLst>
  </p:cSld>
  <p:clrMapOvr>
    <a:masterClrMapping/>
  </p:clrMapOvr>
  <mc:AlternateContent xmlns:mc="http://schemas.openxmlformats.org/markup-compatibility/2006" xmlns:p14="http://schemas.microsoft.com/office/powerpoint/2010/main">
    <mc:Choice Requires="p14">
      <p:transition spd="slow" p14:dur="2000" advClick="0" advTm="15000"/>
    </mc:Choice>
    <mc:Fallback xmlns="">
      <p:transition spd="slow" advClick="0" advTm="1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16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239A2E8-E76F-44DF-91D5-D3D9C5A22E89}"/>
              </a:ext>
            </a:extLst>
          </p:cNvPr>
          <p:cNvSpPr>
            <a:spLocks noGrp="1"/>
          </p:cNvSpPr>
          <p:nvPr>
            <p:ph type="title" idx="4294967295"/>
          </p:nvPr>
        </p:nvSpPr>
        <p:spPr>
          <a:xfrm>
            <a:off x="1085850" y="23361"/>
            <a:ext cx="10058400" cy="917575"/>
          </a:xfrm>
        </p:spPr>
        <p:txBody>
          <a:bodyPr/>
          <a:lstStyle/>
          <a:p>
            <a:pPr algn="ctr"/>
            <a:r>
              <a:rPr lang="es-MX" dirty="0">
                <a:latin typeface="Arial" pitchFamily="34" charset="0"/>
                <a:cs typeface="Arial" pitchFamily="34" charset="0"/>
              </a:rPr>
              <a:t>Tesis y disertaciones</a:t>
            </a:r>
          </a:p>
        </p:txBody>
      </p:sp>
      <p:pic>
        <p:nvPicPr>
          <p:cNvPr id="5" name="Marcador de contenido 4">
            <a:extLst>
              <a:ext uri="{FF2B5EF4-FFF2-40B4-BE49-F238E27FC236}">
                <a16:creationId xmlns:a16="http://schemas.microsoft.com/office/drawing/2014/main" id="{3C0DE19A-FDA0-414F-8EEA-4074EEA77A63}"/>
              </a:ext>
            </a:extLst>
          </p:cNvPr>
          <p:cNvPicPr>
            <a:picLocks noGrp="1" noChangeAspect="1"/>
          </p:cNvPicPr>
          <p:nvPr>
            <p:ph sz="half" idx="4294967295"/>
          </p:nvPr>
        </p:nvPicPr>
        <p:blipFill rotWithShape="1">
          <a:blip r:embed="rId4"/>
          <a:srcRect t="7433" b="1923"/>
          <a:stretch/>
        </p:blipFill>
        <p:spPr>
          <a:xfrm>
            <a:off x="381000" y="1339850"/>
            <a:ext cx="7334250" cy="4737100"/>
          </a:xfrm>
          <a:prstGeom prst="rect">
            <a:avLst/>
          </a:prstGeom>
          <a:ln w="38100">
            <a:solidFill>
              <a:schemeClr val="tx1"/>
            </a:solidFill>
          </a:ln>
        </p:spPr>
      </p:pic>
      <p:sp>
        <p:nvSpPr>
          <p:cNvPr id="4" name="Marcador de contenido 3">
            <a:extLst>
              <a:ext uri="{FF2B5EF4-FFF2-40B4-BE49-F238E27FC236}">
                <a16:creationId xmlns:a16="http://schemas.microsoft.com/office/drawing/2014/main" id="{0995EDC6-E41C-4577-BDB3-1016BD0F8B8B}"/>
              </a:ext>
            </a:extLst>
          </p:cNvPr>
          <p:cNvSpPr>
            <a:spLocks noGrp="1"/>
          </p:cNvSpPr>
          <p:nvPr>
            <p:ph sz="half" idx="4294967295"/>
          </p:nvPr>
        </p:nvSpPr>
        <p:spPr>
          <a:xfrm>
            <a:off x="8110538" y="2101903"/>
            <a:ext cx="3567112" cy="3102769"/>
          </a:xfrm>
          <a:solidFill>
            <a:schemeClr val="accent1">
              <a:lumMod val="60000"/>
              <a:lumOff val="40000"/>
            </a:schemeClr>
          </a:solidFill>
          <a:ln w="38100">
            <a:solidFill>
              <a:schemeClr val="tx1"/>
            </a:solidFill>
          </a:ln>
        </p:spPr>
        <p:txBody>
          <a:bodyPr>
            <a:noAutofit/>
          </a:bodyPr>
          <a:lstStyle/>
          <a:p>
            <a:pPr algn="ctr"/>
            <a:r>
              <a:rPr lang="es-MX" sz="3600" dirty="0">
                <a:latin typeface="Arial" pitchFamily="34" charset="0"/>
                <a:cs typeface="Arial" pitchFamily="34" charset="0"/>
                <a:hlinkClick r:id="rId5"/>
              </a:rPr>
              <a:t>Adquisiciones</a:t>
            </a:r>
            <a:r>
              <a:rPr lang="es-MX" sz="3600" dirty="0">
                <a:latin typeface="Arial" pitchFamily="34" charset="0"/>
                <a:cs typeface="Arial" pitchFamily="34" charset="0"/>
              </a:rPr>
              <a:t> | Tesis y disertaciones suscritas para los usuarios de la red </a:t>
            </a:r>
            <a:r>
              <a:rPr lang="es-MX" sz="3600" dirty="0" err="1">
                <a:latin typeface="Arial" pitchFamily="34" charset="0"/>
                <a:cs typeface="Arial" pitchFamily="34" charset="0"/>
              </a:rPr>
              <a:t>Infomed</a:t>
            </a:r>
            <a:r>
              <a:rPr lang="es-MX" sz="3600" dirty="0">
                <a:latin typeface="Arial" pitchFamily="34" charset="0"/>
                <a:cs typeface="Arial" pitchFamily="34" charset="0"/>
              </a:rPr>
              <a:t> </a:t>
            </a:r>
          </a:p>
        </p:txBody>
      </p:sp>
      <p:pic>
        <p:nvPicPr>
          <p:cNvPr id="3" name="36 10">
            <a:hlinkClick r:id="" action="ppaction://media"/>
            <a:extLst>
              <a:ext uri="{FF2B5EF4-FFF2-40B4-BE49-F238E27FC236}">
                <a16:creationId xmlns:a16="http://schemas.microsoft.com/office/drawing/2014/main" id="{A3BF2B5C-C6D5-4B19-BD6A-9ACD601E7A2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3227169" y="3340100"/>
            <a:ext cx="609600" cy="609600"/>
          </a:xfrm>
          <a:prstGeom prst="rect">
            <a:avLst/>
          </a:prstGeom>
        </p:spPr>
      </p:pic>
    </p:spTree>
    <p:extLst>
      <p:ext uri="{BB962C8B-B14F-4D97-AF65-F5344CB8AC3E}">
        <p14:creationId xmlns:p14="http://schemas.microsoft.com/office/powerpoint/2010/main" val="1956568072"/>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68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CE29CE53-0C86-448E-8AD2-67B430520A9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362700"/>
          </a:xfrm>
          <a:prstGeom prst="rect">
            <a:avLst/>
          </a:prstGeom>
        </p:spPr>
      </p:pic>
      <p:pic>
        <p:nvPicPr>
          <p:cNvPr id="2" name="37 35">
            <a:hlinkClick r:id="" action="ppaction://media"/>
            <a:extLst>
              <a:ext uri="{FF2B5EF4-FFF2-40B4-BE49-F238E27FC236}">
                <a16:creationId xmlns:a16="http://schemas.microsoft.com/office/drawing/2014/main" id="{79B8BCF9-C610-41F0-B48A-360A81051C4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2692332" y="3340100"/>
            <a:ext cx="609600" cy="609600"/>
          </a:xfrm>
          <a:prstGeom prst="rect">
            <a:avLst/>
          </a:prstGeom>
        </p:spPr>
      </p:pic>
    </p:spTree>
    <p:extLst>
      <p:ext uri="{BB962C8B-B14F-4D97-AF65-F5344CB8AC3E}">
        <p14:creationId xmlns:p14="http://schemas.microsoft.com/office/powerpoint/2010/main" val="2678096452"/>
      </p:ext>
    </p:extLst>
  </p:cSld>
  <p:clrMapOvr>
    <a:masterClrMapping/>
  </p:clrMapOvr>
  <mc:AlternateContent xmlns:mc="http://schemas.openxmlformats.org/markup-compatibility/2006" xmlns:p14="http://schemas.microsoft.com/office/powerpoint/2010/main">
    <mc:Choice Requires="p14">
      <p:transition spd="slow" p14:dur="2000" advClick="0" advTm="35000"/>
    </mc:Choice>
    <mc:Fallback xmlns="">
      <p:transition spd="slow" advClick="0" advTm="3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36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contenido 3">
            <a:extLst>
              <a:ext uri="{FF2B5EF4-FFF2-40B4-BE49-F238E27FC236}">
                <a16:creationId xmlns:a16="http://schemas.microsoft.com/office/drawing/2014/main" id="{71593BD3-D434-4F3A-8E92-66AC6E44DF03}"/>
              </a:ext>
            </a:extLst>
          </p:cNvPr>
          <p:cNvSpPr>
            <a:spLocks noGrp="1"/>
          </p:cNvSpPr>
          <p:nvPr>
            <p:ph sz="half" idx="4294967295"/>
          </p:nvPr>
        </p:nvSpPr>
        <p:spPr>
          <a:xfrm>
            <a:off x="379174" y="651954"/>
            <a:ext cx="11439016" cy="4730929"/>
          </a:xfrm>
          <a:solidFill>
            <a:schemeClr val="accent1">
              <a:lumMod val="60000"/>
              <a:lumOff val="40000"/>
            </a:schemeClr>
          </a:solidFill>
          <a:ln w="38100">
            <a:solidFill>
              <a:schemeClr val="tx1"/>
            </a:solidFill>
          </a:ln>
        </p:spPr>
        <p:txBody>
          <a:bodyPr>
            <a:normAutofit fontScale="92500"/>
          </a:bodyPr>
          <a:lstStyle/>
          <a:p>
            <a:r>
              <a:rPr lang="es-ES" sz="8000" dirty="0">
                <a:latin typeface="Arial" panose="020B0604020202020204" pitchFamily="34" charset="0"/>
                <a:cs typeface="Arial" pitchFamily="34" charset="0"/>
              </a:rPr>
              <a:t>SciELO Cuba es una red de revistas científicas cubanas agrupadas bajo criterios de selección.</a:t>
            </a:r>
            <a:endParaRPr lang="es-MX" sz="8000" dirty="0">
              <a:latin typeface="Arial" panose="020B0604020202020204" pitchFamily="34" charset="0"/>
              <a:cs typeface="Arial" pitchFamily="34" charset="0"/>
            </a:endParaRPr>
          </a:p>
        </p:txBody>
      </p:sp>
      <p:sp>
        <p:nvSpPr>
          <p:cNvPr id="9" name="Rectángulo 8">
            <a:extLst>
              <a:ext uri="{FF2B5EF4-FFF2-40B4-BE49-F238E27FC236}">
                <a16:creationId xmlns:a16="http://schemas.microsoft.com/office/drawing/2014/main" id="{19156D8C-0502-41ED-A977-55572E5DAF96}"/>
              </a:ext>
            </a:extLst>
          </p:cNvPr>
          <p:cNvSpPr/>
          <p:nvPr/>
        </p:nvSpPr>
        <p:spPr>
          <a:xfrm>
            <a:off x="204158" y="5621271"/>
            <a:ext cx="11783683" cy="584775"/>
          </a:xfrm>
          <a:prstGeom prst="rect">
            <a:avLst/>
          </a:prstGeom>
        </p:spPr>
        <p:txBody>
          <a:bodyPr wrap="square">
            <a:spAutoFit/>
          </a:bodyPr>
          <a:lstStyle/>
          <a:p>
            <a:r>
              <a:rPr lang="es-MX" sz="3200" dirty="0"/>
              <a:t>http://scielo.sld.cu/scielo.php?script=sci_alphabetic&amp;lng=es&amp;nrm=iso </a:t>
            </a:r>
          </a:p>
        </p:txBody>
      </p:sp>
      <p:pic>
        <p:nvPicPr>
          <p:cNvPr id="2" name="38 12">
            <a:hlinkClick r:id="" action="ppaction://media"/>
            <a:extLst>
              <a:ext uri="{FF2B5EF4-FFF2-40B4-BE49-F238E27FC236}">
                <a16:creationId xmlns:a16="http://schemas.microsoft.com/office/drawing/2014/main" id="{7391F7C0-C1F5-42CD-9C07-8079EA82D47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3209917" y="3340100"/>
            <a:ext cx="609600" cy="609600"/>
          </a:xfrm>
          <a:prstGeom prst="rect">
            <a:avLst/>
          </a:prstGeom>
        </p:spPr>
      </p:pic>
    </p:spTree>
    <p:extLst>
      <p:ext uri="{BB962C8B-B14F-4D97-AF65-F5344CB8AC3E}">
        <p14:creationId xmlns:p14="http://schemas.microsoft.com/office/powerpoint/2010/main" val="3071986036"/>
      </p:ext>
    </p:extLst>
  </p:cSld>
  <p:clrMapOvr>
    <a:masterClrMapping/>
  </p:clrMapOvr>
  <mc:AlternateContent xmlns:mc="http://schemas.openxmlformats.org/markup-compatibility/2006" xmlns:p14="http://schemas.microsoft.com/office/powerpoint/2010/main">
    <mc:Choice Requires="p14">
      <p:transition spd="slow" p14:dur="2000" advClick="0" advTm="12000"/>
    </mc:Choice>
    <mc:Fallback xmlns="">
      <p:transition spd="slow" advClick="0" advTm="1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33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upo 28">
            <a:extLst>
              <a:ext uri="{FF2B5EF4-FFF2-40B4-BE49-F238E27FC236}">
                <a16:creationId xmlns:a16="http://schemas.microsoft.com/office/drawing/2014/main" id="{C6525554-EB83-46C3-8A0B-B8383EA8EF99}"/>
              </a:ext>
            </a:extLst>
          </p:cNvPr>
          <p:cNvGrpSpPr/>
          <p:nvPr/>
        </p:nvGrpSpPr>
        <p:grpSpPr>
          <a:xfrm>
            <a:off x="123977" y="231589"/>
            <a:ext cx="11944035" cy="5962177"/>
            <a:chOff x="123977" y="231589"/>
            <a:chExt cx="11944035" cy="5962177"/>
          </a:xfrm>
        </p:grpSpPr>
        <p:pic>
          <p:nvPicPr>
            <p:cNvPr id="6" name="Imagen 5">
              <a:extLst>
                <a:ext uri="{FF2B5EF4-FFF2-40B4-BE49-F238E27FC236}">
                  <a16:creationId xmlns:a16="http://schemas.microsoft.com/office/drawing/2014/main" id="{A219000E-D10D-4CB5-9B13-D78529DD3C2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00340" y="231589"/>
              <a:ext cx="3191320" cy="685896"/>
            </a:xfrm>
            <a:prstGeom prst="rect">
              <a:avLst/>
            </a:prstGeom>
          </p:spPr>
        </p:pic>
        <p:pic>
          <p:nvPicPr>
            <p:cNvPr id="8" name="Imagen 7">
              <a:extLst>
                <a:ext uri="{FF2B5EF4-FFF2-40B4-BE49-F238E27FC236}">
                  <a16:creationId xmlns:a16="http://schemas.microsoft.com/office/drawing/2014/main" id="{4AC90121-93BF-40D7-90F1-BDEF69EC100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3977" y="1116454"/>
              <a:ext cx="3825861" cy="4696480"/>
            </a:xfrm>
            <a:prstGeom prst="rect">
              <a:avLst/>
            </a:prstGeom>
            <a:ln w="38100">
              <a:solidFill>
                <a:schemeClr val="tx1"/>
              </a:solidFill>
            </a:ln>
          </p:spPr>
        </p:pic>
        <p:pic>
          <p:nvPicPr>
            <p:cNvPr id="10" name="Imagen 9">
              <a:extLst>
                <a:ext uri="{FF2B5EF4-FFF2-40B4-BE49-F238E27FC236}">
                  <a16:creationId xmlns:a16="http://schemas.microsoft.com/office/drawing/2014/main" id="{F35145EE-5FFE-4827-A70B-C347AFC63C6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087463" y="1116454"/>
              <a:ext cx="3466572" cy="4496427"/>
            </a:xfrm>
            <a:prstGeom prst="rect">
              <a:avLst/>
            </a:prstGeom>
            <a:ln w="38100">
              <a:solidFill>
                <a:schemeClr val="tx1"/>
              </a:solidFill>
            </a:ln>
          </p:spPr>
        </p:pic>
        <p:pic>
          <p:nvPicPr>
            <p:cNvPr id="12" name="Imagen 11">
              <a:extLst>
                <a:ext uri="{FF2B5EF4-FFF2-40B4-BE49-F238E27FC236}">
                  <a16:creationId xmlns:a16="http://schemas.microsoft.com/office/drawing/2014/main" id="{9C911136-2C8D-451E-9328-EF3F0AAAF92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116017" y="1116454"/>
              <a:ext cx="3653347" cy="2785729"/>
            </a:xfrm>
            <a:prstGeom prst="rect">
              <a:avLst/>
            </a:prstGeom>
            <a:ln w="38100">
              <a:solidFill>
                <a:schemeClr val="tx1"/>
              </a:solidFill>
            </a:ln>
          </p:spPr>
        </p:pic>
        <p:pic>
          <p:nvPicPr>
            <p:cNvPr id="14" name="Imagen 13">
              <a:extLst>
                <a:ext uri="{FF2B5EF4-FFF2-40B4-BE49-F238E27FC236}">
                  <a16:creationId xmlns:a16="http://schemas.microsoft.com/office/drawing/2014/main" id="{29A45D82-8398-4C72-A1EE-1F3E75DC16D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928590" y="4158899"/>
              <a:ext cx="4028203" cy="1829055"/>
            </a:xfrm>
            <a:prstGeom prst="rect">
              <a:avLst/>
            </a:prstGeom>
            <a:ln w="38100">
              <a:solidFill>
                <a:schemeClr val="tx1"/>
              </a:solidFill>
            </a:ln>
          </p:spPr>
        </p:pic>
        <p:sp>
          <p:nvSpPr>
            <p:cNvPr id="15" name="Elipse 14">
              <a:extLst>
                <a:ext uri="{FF2B5EF4-FFF2-40B4-BE49-F238E27FC236}">
                  <a16:creationId xmlns:a16="http://schemas.microsoft.com/office/drawing/2014/main" id="{74561677-6BE7-4037-975B-7FBC5428132D}"/>
                </a:ext>
              </a:extLst>
            </p:cNvPr>
            <p:cNvSpPr/>
            <p:nvPr/>
          </p:nvSpPr>
          <p:spPr>
            <a:xfrm>
              <a:off x="4173728" y="231589"/>
              <a:ext cx="2008537" cy="685896"/>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U"/>
            </a:p>
          </p:txBody>
        </p:sp>
        <p:cxnSp>
          <p:nvCxnSpPr>
            <p:cNvPr id="18" name="Conector recto de flecha 17">
              <a:extLst>
                <a:ext uri="{FF2B5EF4-FFF2-40B4-BE49-F238E27FC236}">
                  <a16:creationId xmlns:a16="http://schemas.microsoft.com/office/drawing/2014/main" id="{35272739-204D-4AB7-B04D-4BF178DA717C}"/>
                </a:ext>
              </a:extLst>
            </p:cNvPr>
            <p:cNvCxnSpPr>
              <a:cxnSpLocks/>
            </p:cNvCxnSpPr>
            <p:nvPr/>
          </p:nvCxnSpPr>
          <p:spPr>
            <a:xfrm flipH="1">
              <a:off x="2415396" y="638355"/>
              <a:ext cx="2225615" cy="40671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Conector recto de flecha 20">
              <a:extLst>
                <a:ext uri="{FF2B5EF4-FFF2-40B4-BE49-F238E27FC236}">
                  <a16:creationId xmlns:a16="http://schemas.microsoft.com/office/drawing/2014/main" id="{6B7161E7-FBB5-4080-96CF-38AAF4B3F9B2}"/>
                </a:ext>
              </a:extLst>
            </p:cNvPr>
            <p:cNvCxnSpPr>
              <a:cxnSpLocks/>
            </p:cNvCxnSpPr>
            <p:nvPr/>
          </p:nvCxnSpPr>
          <p:spPr>
            <a:xfrm flipH="1">
              <a:off x="5212397" y="749824"/>
              <a:ext cx="1" cy="32091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Conector recto de flecha 21">
              <a:extLst>
                <a:ext uri="{FF2B5EF4-FFF2-40B4-BE49-F238E27FC236}">
                  <a16:creationId xmlns:a16="http://schemas.microsoft.com/office/drawing/2014/main" id="{F54D08A3-168A-4CF0-8826-DCDAAA4D5B4C}"/>
                </a:ext>
              </a:extLst>
            </p:cNvPr>
            <p:cNvCxnSpPr>
              <a:cxnSpLocks/>
            </p:cNvCxnSpPr>
            <p:nvPr/>
          </p:nvCxnSpPr>
          <p:spPr>
            <a:xfrm>
              <a:off x="5708171" y="774965"/>
              <a:ext cx="1983489" cy="11527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4" name="Rectángulo 23">
              <a:extLst>
                <a:ext uri="{FF2B5EF4-FFF2-40B4-BE49-F238E27FC236}">
                  <a16:creationId xmlns:a16="http://schemas.microsoft.com/office/drawing/2014/main" id="{5AF8B674-0819-423D-8551-381F129ADD4D}"/>
                </a:ext>
              </a:extLst>
            </p:cNvPr>
            <p:cNvSpPr/>
            <p:nvPr/>
          </p:nvSpPr>
          <p:spPr>
            <a:xfrm>
              <a:off x="7691660" y="870046"/>
              <a:ext cx="4376352" cy="532372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U"/>
            </a:p>
          </p:txBody>
        </p:sp>
        <p:sp>
          <p:nvSpPr>
            <p:cNvPr id="28" name="CuadroTexto 27">
              <a:extLst>
                <a:ext uri="{FF2B5EF4-FFF2-40B4-BE49-F238E27FC236}">
                  <a16:creationId xmlns:a16="http://schemas.microsoft.com/office/drawing/2014/main" id="{37912B4F-CA7C-4EA3-87BC-B2DAE5F3E14D}"/>
                </a:ext>
              </a:extLst>
            </p:cNvPr>
            <p:cNvSpPr txBox="1"/>
            <p:nvPr/>
          </p:nvSpPr>
          <p:spPr>
            <a:xfrm>
              <a:off x="219011" y="231589"/>
              <a:ext cx="2225615" cy="646331"/>
            </a:xfrm>
            <a:prstGeom prst="rect">
              <a:avLst/>
            </a:prstGeom>
            <a:noFill/>
            <a:ln w="38100">
              <a:solidFill>
                <a:schemeClr val="tx1"/>
              </a:solidFill>
            </a:ln>
          </p:spPr>
          <p:txBody>
            <a:bodyPr wrap="square" rtlCol="0">
              <a:spAutoFit/>
            </a:bodyPr>
            <a:lstStyle/>
            <a:p>
              <a:pPr algn="ctr"/>
              <a:r>
                <a:rPr lang="es-MX" sz="3600" b="1" dirty="0"/>
                <a:t>REVISTAS</a:t>
              </a:r>
              <a:endParaRPr lang="es-CU" sz="3600" b="1" dirty="0"/>
            </a:p>
          </p:txBody>
        </p:sp>
      </p:grpSp>
      <p:pic>
        <p:nvPicPr>
          <p:cNvPr id="2" name="39 1 38">
            <a:hlinkClick r:id="" action="ppaction://media"/>
            <a:extLst>
              <a:ext uri="{FF2B5EF4-FFF2-40B4-BE49-F238E27FC236}">
                <a16:creationId xmlns:a16="http://schemas.microsoft.com/office/drawing/2014/main" id="{A7948582-C4F8-475D-8FC7-36F6EA6D52D5}"/>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3272607" y="3340028"/>
            <a:ext cx="609600" cy="609600"/>
          </a:xfrm>
          <a:prstGeom prst="rect">
            <a:avLst/>
          </a:prstGeom>
        </p:spPr>
      </p:pic>
    </p:spTree>
    <p:extLst>
      <p:ext uri="{BB962C8B-B14F-4D97-AF65-F5344CB8AC3E}">
        <p14:creationId xmlns:p14="http://schemas.microsoft.com/office/powerpoint/2010/main" val="1487983630"/>
      </p:ext>
    </p:extLst>
  </p:cSld>
  <p:clrMapOvr>
    <a:masterClrMapping/>
  </p:clrMapOvr>
  <mc:AlternateContent xmlns:mc="http://schemas.openxmlformats.org/markup-compatibility/2006" xmlns:p14="http://schemas.microsoft.com/office/powerpoint/2010/main">
    <mc:Choice Requires="p14">
      <p:transition spd="slow" p14:dur="2000" advClick="0" advTm="98000"/>
    </mc:Choice>
    <mc:Fallback xmlns="">
      <p:transition spd="slow" advClick="0" advTm="98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710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9037729-8B03-4935-9450-E03FF9327BA6}"/>
              </a:ext>
            </a:extLst>
          </p:cNvPr>
          <p:cNvSpPr>
            <a:spLocks noGrp="1"/>
          </p:cNvSpPr>
          <p:nvPr>
            <p:ph type="title" idx="4294967295"/>
          </p:nvPr>
        </p:nvSpPr>
        <p:spPr>
          <a:xfrm>
            <a:off x="1081180" y="183820"/>
            <a:ext cx="10058400" cy="792162"/>
          </a:xfrm>
        </p:spPr>
        <p:txBody>
          <a:bodyPr/>
          <a:lstStyle/>
          <a:p>
            <a:pPr algn="ctr"/>
            <a:r>
              <a:rPr lang="en-US" dirty="0" err="1">
                <a:latin typeface="Arial" panose="020B0604020202020204" pitchFamily="34" charset="0"/>
                <a:cs typeface="Arial" panose="020B0604020202020204" pitchFamily="34" charset="0"/>
              </a:rPr>
              <a:t>Biblioteca</a:t>
            </a:r>
            <a:r>
              <a:rPr lang="en-US" dirty="0">
                <a:latin typeface="Arial" panose="020B0604020202020204" pitchFamily="34" charset="0"/>
                <a:cs typeface="Arial" panose="020B0604020202020204" pitchFamily="34" charset="0"/>
              </a:rPr>
              <a:t> Virtual de </a:t>
            </a:r>
            <a:r>
              <a:rPr lang="en-US" dirty="0" err="1">
                <a:latin typeface="Arial" panose="020B0604020202020204" pitchFamily="34" charset="0"/>
                <a:cs typeface="Arial" panose="020B0604020202020204" pitchFamily="34" charset="0"/>
              </a:rPr>
              <a:t>Salud</a:t>
            </a:r>
            <a:r>
              <a:rPr lang="en-US" dirty="0">
                <a:latin typeface="Arial" panose="020B0604020202020204" pitchFamily="34" charset="0"/>
                <a:cs typeface="Arial" panose="020B0604020202020204" pitchFamily="34" charset="0"/>
              </a:rPr>
              <a:t> de Cuba</a:t>
            </a:r>
          </a:p>
        </p:txBody>
      </p:sp>
      <p:pic>
        <p:nvPicPr>
          <p:cNvPr id="9" name="Marcador de contenido 8">
            <a:extLst>
              <a:ext uri="{FF2B5EF4-FFF2-40B4-BE49-F238E27FC236}">
                <a16:creationId xmlns:a16="http://schemas.microsoft.com/office/drawing/2014/main" id="{62B4B69A-F38C-47F7-8CCF-B694618AAA03}"/>
              </a:ext>
            </a:extLst>
          </p:cNvPr>
          <p:cNvPicPr>
            <a:picLocks noGrp="1" noChangeAspect="1"/>
          </p:cNvPicPr>
          <p:nvPr>
            <p:ph idx="4294967295"/>
          </p:nvPr>
        </p:nvPicPr>
        <p:blipFill>
          <a:blip r:embed="rId5"/>
          <a:stretch>
            <a:fillRect/>
          </a:stretch>
        </p:blipFill>
        <p:spPr>
          <a:xfrm>
            <a:off x="672860" y="1079500"/>
            <a:ext cx="5779698" cy="4976243"/>
          </a:xfrm>
          <a:prstGeom prst="rect">
            <a:avLst/>
          </a:prstGeom>
          <a:ln w="38100">
            <a:solidFill>
              <a:schemeClr val="tx1"/>
            </a:solidFill>
          </a:ln>
        </p:spPr>
      </p:pic>
      <p:sp>
        <p:nvSpPr>
          <p:cNvPr id="6" name="CuadroTexto 5">
            <a:extLst>
              <a:ext uri="{FF2B5EF4-FFF2-40B4-BE49-F238E27FC236}">
                <a16:creationId xmlns:a16="http://schemas.microsoft.com/office/drawing/2014/main" id="{0996F675-2D25-4259-906B-5D52A1DDDE97}"/>
              </a:ext>
            </a:extLst>
          </p:cNvPr>
          <p:cNvSpPr txBox="1"/>
          <p:nvPr/>
        </p:nvSpPr>
        <p:spPr>
          <a:xfrm>
            <a:off x="6734355" y="1437297"/>
            <a:ext cx="5059680" cy="4431983"/>
          </a:xfrm>
          <a:prstGeom prst="rect">
            <a:avLst/>
          </a:prstGeom>
          <a:solidFill>
            <a:schemeClr val="accent1">
              <a:lumMod val="60000"/>
              <a:lumOff val="40000"/>
            </a:schemeClr>
          </a:solidFill>
          <a:ln w="38100">
            <a:solidFill>
              <a:schemeClr val="tx1"/>
            </a:solidFill>
          </a:ln>
        </p:spPr>
        <p:txBody>
          <a:bodyPr wrap="square" rtlCol="0">
            <a:spAutoFit/>
          </a:bodyPr>
          <a:lstStyle/>
          <a:p>
            <a:pPr algn="just"/>
            <a:r>
              <a:rPr lang="es-MX" sz="2400" dirty="0">
                <a:latin typeface="Arial" panose="020B0604020202020204" pitchFamily="34" charset="0"/>
                <a:cs typeface="Arial" panose="020B0604020202020204" pitchFamily="34" charset="0"/>
              </a:rPr>
              <a:t>- Presentada durante el IV Congreso Panamericano de Información en Ciencias de la Salud celebrado, 1998</a:t>
            </a:r>
          </a:p>
          <a:p>
            <a:pPr algn="just"/>
            <a:r>
              <a:rPr lang="es-MX" sz="2400" dirty="0">
                <a:latin typeface="Arial" panose="020B0604020202020204" pitchFamily="34" charset="0"/>
                <a:cs typeface="Arial" panose="020B0604020202020204" pitchFamily="34" charset="0"/>
              </a:rPr>
              <a:t> -El proyecto es reconocido como una estrategia cooperativa e integradora de la región</a:t>
            </a:r>
          </a:p>
          <a:p>
            <a:pPr algn="just"/>
            <a:r>
              <a:rPr lang="es-MX" sz="2400" dirty="0">
                <a:latin typeface="Arial" panose="020B0604020202020204" pitchFamily="34" charset="0"/>
                <a:cs typeface="Arial" panose="020B0604020202020204" pitchFamily="34" charset="0"/>
              </a:rPr>
              <a:t>-Herramienta para el fortalecimiento de los sistemas de salud para el desarrollo humano sostenible de la región </a:t>
            </a:r>
          </a:p>
          <a:p>
            <a:endParaRPr lang="es-MX" sz="2000" dirty="0"/>
          </a:p>
        </p:txBody>
      </p:sp>
      <p:pic>
        <p:nvPicPr>
          <p:cNvPr id="3" name="4 36">
            <a:hlinkClick r:id="" action="ppaction://media"/>
            <a:extLst>
              <a:ext uri="{FF2B5EF4-FFF2-40B4-BE49-F238E27FC236}">
                <a16:creationId xmlns:a16="http://schemas.microsoft.com/office/drawing/2014/main" id="{9F5AFDFB-25FC-4BAF-93AD-DD463297EF3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3140905" y="3355675"/>
            <a:ext cx="609600" cy="609600"/>
          </a:xfrm>
          <a:prstGeom prst="rect">
            <a:avLst/>
          </a:prstGeom>
        </p:spPr>
      </p:pic>
    </p:spTree>
    <p:extLst>
      <p:ext uri="{BB962C8B-B14F-4D97-AF65-F5344CB8AC3E}">
        <p14:creationId xmlns:p14="http://schemas.microsoft.com/office/powerpoint/2010/main" val="622212532"/>
      </p:ext>
    </p:extLst>
  </p:cSld>
  <p:clrMapOvr>
    <a:masterClrMapping/>
  </p:clrMapOvr>
  <mc:AlternateContent xmlns:mc="http://schemas.openxmlformats.org/markup-compatibility/2006" xmlns:p14="http://schemas.microsoft.com/office/powerpoint/2010/main">
    <mc:Choice Requires="p14">
      <p:transition spd="slow" p14:dur="2000" advClick="0" advTm="36000"/>
    </mc:Choice>
    <mc:Fallback xmlns="">
      <p:transition spd="slow" advClick="0" advTm="36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75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upo 20">
            <a:extLst>
              <a:ext uri="{FF2B5EF4-FFF2-40B4-BE49-F238E27FC236}">
                <a16:creationId xmlns:a16="http://schemas.microsoft.com/office/drawing/2014/main" id="{6F20925F-1B9D-4807-BD26-CD99CECF1E99}"/>
              </a:ext>
            </a:extLst>
          </p:cNvPr>
          <p:cNvGrpSpPr/>
          <p:nvPr/>
        </p:nvGrpSpPr>
        <p:grpSpPr>
          <a:xfrm>
            <a:off x="219011" y="207309"/>
            <a:ext cx="11792840" cy="5779675"/>
            <a:chOff x="219011" y="207309"/>
            <a:chExt cx="11792840" cy="5779675"/>
          </a:xfrm>
        </p:grpSpPr>
        <p:pic>
          <p:nvPicPr>
            <p:cNvPr id="6" name="Imagen 5">
              <a:extLst>
                <a:ext uri="{FF2B5EF4-FFF2-40B4-BE49-F238E27FC236}">
                  <a16:creationId xmlns:a16="http://schemas.microsoft.com/office/drawing/2014/main" id="{A219000E-D10D-4CB5-9B13-D78529DD3C2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00340" y="231589"/>
              <a:ext cx="3191320" cy="685896"/>
            </a:xfrm>
            <a:prstGeom prst="rect">
              <a:avLst/>
            </a:prstGeom>
          </p:spPr>
        </p:pic>
        <p:sp>
          <p:nvSpPr>
            <p:cNvPr id="15" name="Elipse 14">
              <a:extLst>
                <a:ext uri="{FF2B5EF4-FFF2-40B4-BE49-F238E27FC236}">
                  <a16:creationId xmlns:a16="http://schemas.microsoft.com/office/drawing/2014/main" id="{74561677-6BE7-4037-975B-7FBC5428132D}"/>
                </a:ext>
              </a:extLst>
            </p:cNvPr>
            <p:cNvSpPr/>
            <p:nvPr/>
          </p:nvSpPr>
          <p:spPr>
            <a:xfrm>
              <a:off x="5820749" y="207309"/>
              <a:ext cx="2008537" cy="685896"/>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U"/>
            </a:p>
          </p:txBody>
        </p:sp>
        <p:pic>
          <p:nvPicPr>
            <p:cNvPr id="3" name="Imagen 2">
              <a:extLst>
                <a:ext uri="{FF2B5EF4-FFF2-40B4-BE49-F238E27FC236}">
                  <a16:creationId xmlns:a16="http://schemas.microsoft.com/office/drawing/2014/main" id="{F3BB539C-66DA-4AC3-8B1F-BB076C125F8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6632" y="1514441"/>
              <a:ext cx="5887272" cy="1724266"/>
            </a:xfrm>
            <a:prstGeom prst="rect">
              <a:avLst/>
            </a:prstGeom>
            <a:ln w="38100">
              <a:solidFill>
                <a:schemeClr val="tx1"/>
              </a:solidFill>
            </a:ln>
          </p:spPr>
        </p:pic>
        <p:pic>
          <p:nvPicPr>
            <p:cNvPr id="5" name="Imagen 4">
              <a:extLst>
                <a:ext uri="{FF2B5EF4-FFF2-40B4-BE49-F238E27FC236}">
                  <a16:creationId xmlns:a16="http://schemas.microsoft.com/office/drawing/2014/main" id="{ACD725AB-FB4F-4DC1-83FB-7EEF51E2AC2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86144" y="2685293"/>
              <a:ext cx="5877745" cy="1724266"/>
            </a:xfrm>
            <a:prstGeom prst="rect">
              <a:avLst/>
            </a:prstGeom>
            <a:ln w="38100">
              <a:solidFill>
                <a:schemeClr val="tx1"/>
              </a:solidFill>
            </a:ln>
          </p:spPr>
        </p:pic>
        <p:pic>
          <p:nvPicPr>
            <p:cNvPr id="9" name="Imagen 8">
              <a:extLst>
                <a:ext uri="{FF2B5EF4-FFF2-40B4-BE49-F238E27FC236}">
                  <a16:creationId xmlns:a16="http://schemas.microsoft.com/office/drawing/2014/main" id="{B389E7F7-512F-426F-9E3F-23D58B5DBC3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096000" y="3862613"/>
              <a:ext cx="5915851" cy="2124371"/>
            </a:xfrm>
            <a:prstGeom prst="rect">
              <a:avLst/>
            </a:prstGeom>
            <a:ln w="38100">
              <a:solidFill>
                <a:schemeClr val="tx1"/>
              </a:solidFill>
            </a:ln>
          </p:spPr>
        </p:pic>
        <p:sp>
          <p:nvSpPr>
            <p:cNvPr id="16" name="CuadroTexto 15">
              <a:extLst>
                <a:ext uri="{FF2B5EF4-FFF2-40B4-BE49-F238E27FC236}">
                  <a16:creationId xmlns:a16="http://schemas.microsoft.com/office/drawing/2014/main" id="{5ADA7A18-65AF-44E3-B668-EFA3C8BCA747}"/>
                </a:ext>
              </a:extLst>
            </p:cNvPr>
            <p:cNvSpPr txBox="1"/>
            <p:nvPr/>
          </p:nvSpPr>
          <p:spPr>
            <a:xfrm>
              <a:off x="219011" y="231589"/>
              <a:ext cx="2403419" cy="646331"/>
            </a:xfrm>
            <a:prstGeom prst="rect">
              <a:avLst/>
            </a:prstGeom>
            <a:noFill/>
            <a:ln w="38100">
              <a:solidFill>
                <a:schemeClr val="tx1"/>
              </a:solidFill>
            </a:ln>
          </p:spPr>
          <p:txBody>
            <a:bodyPr wrap="square" rtlCol="0">
              <a:spAutoFit/>
            </a:bodyPr>
            <a:lstStyle/>
            <a:p>
              <a:pPr algn="ctr"/>
              <a:r>
                <a:rPr lang="es-MX" sz="3600" b="1" dirty="0"/>
                <a:t>ARTÍCULOS</a:t>
              </a:r>
              <a:endParaRPr lang="es-CU" sz="3600" b="1" dirty="0"/>
            </a:p>
          </p:txBody>
        </p:sp>
        <p:cxnSp>
          <p:nvCxnSpPr>
            <p:cNvPr id="13" name="Conector recto de flecha 12">
              <a:extLst>
                <a:ext uri="{FF2B5EF4-FFF2-40B4-BE49-F238E27FC236}">
                  <a16:creationId xmlns:a16="http://schemas.microsoft.com/office/drawing/2014/main" id="{DC2740A9-90B5-4104-9E95-F7FC26B67AC6}"/>
                </a:ext>
              </a:extLst>
            </p:cNvPr>
            <p:cNvCxnSpPr/>
            <p:nvPr/>
          </p:nvCxnSpPr>
          <p:spPr>
            <a:xfrm flipH="1">
              <a:off x="5313872" y="690113"/>
              <a:ext cx="983411" cy="82432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Conector recto de flecha 16">
              <a:extLst>
                <a:ext uri="{FF2B5EF4-FFF2-40B4-BE49-F238E27FC236}">
                  <a16:creationId xmlns:a16="http://schemas.microsoft.com/office/drawing/2014/main" id="{2274670E-6CCF-4BDF-96F1-28981978957D}"/>
                </a:ext>
              </a:extLst>
            </p:cNvPr>
            <p:cNvCxnSpPr>
              <a:cxnSpLocks/>
            </p:cNvCxnSpPr>
            <p:nvPr/>
          </p:nvCxnSpPr>
          <p:spPr>
            <a:xfrm>
              <a:off x="6691284" y="762153"/>
              <a:ext cx="419531" cy="192314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Conector recto de flecha 17">
              <a:extLst>
                <a:ext uri="{FF2B5EF4-FFF2-40B4-BE49-F238E27FC236}">
                  <a16:creationId xmlns:a16="http://schemas.microsoft.com/office/drawing/2014/main" id="{E86F7FB4-4B3D-4C95-B9E3-6EE75B66A594}"/>
                </a:ext>
              </a:extLst>
            </p:cNvPr>
            <p:cNvCxnSpPr>
              <a:cxnSpLocks/>
            </p:cNvCxnSpPr>
            <p:nvPr/>
          </p:nvCxnSpPr>
          <p:spPr>
            <a:xfrm>
              <a:off x="7406395" y="717063"/>
              <a:ext cx="4120528" cy="314555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pic>
        <p:nvPicPr>
          <p:cNvPr id="2" name="40 55">
            <a:hlinkClick r:id="" action="ppaction://media"/>
            <a:extLst>
              <a:ext uri="{FF2B5EF4-FFF2-40B4-BE49-F238E27FC236}">
                <a16:creationId xmlns:a16="http://schemas.microsoft.com/office/drawing/2014/main" id="{3415CA33-F3EF-4583-B61B-23B3DEB92149}"/>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2803801" y="3340100"/>
            <a:ext cx="609600" cy="609600"/>
          </a:xfrm>
          <a:prstGeom prst="rect">
            <a:avLst/>
          </a:prstGeom>
        </p:spPr>
      </p:pic>
    </p:spTree>
    <p:extLst>
      <p:ext uri="{BB962C8B-B14F-4D97-AF65-F5344CB8AC3E}">
        <p14:creationId xmlns:p14="http://schemas.microsoft.com/office/powerpoint/2010/main" val="1808031920"/>
      </p:ext>
    </p:extLst>
  </p:cSld>
  <p:clrMapOvr>
    <a:masterClrMapping/>
  </p:clrMapOvr>
  <mc:AlternateContent xmlns:mc="http://schemas.openxmlformats.org/markup-compatibility/2006" xmlns:p14="http://schemas.microsoft.com/office/powerpoint/2010/main">
    <mc:Choice Requires="p14">
      <p:transition spd="slow" p14:dur="2000" advClick="0" advTm="55000"/>
    </mc:Choice>
    <mc:Fallback xmlns="">
      <p:transition spd="slow" advClick="0" advTm="5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461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contenido 3">
            <a:extLst>
              <a:ext uri="{FF2B5EF4-FFF2-40B4-BE49-F238E27FC236}">
                <a16:creationId xmlns:a16="http://schemas.microsoft.com/office/drawing/2014/main" id="{71593BD3-D434-4F3A-8E92-66AC6E44DF03}"/>
              </a:ext>
            </a:extLst>
          </p:cNvPr>
          <p:cNvSpPr>
            <a:spLocks noGrp="1"/>
          </p:cNvSpPr>
          <p:nvPr>
            <p:ph sz="half" idx="4294967295"/>
          </p:nvPr>
        </p:nvSpPr>
        <p:spPr>
          <a:xfrm>
            <a:off x="379174" y="651954"/>
            <a:ext cx="11439016" cy="4730929"/>
          </a:xfrm>
          <a:solidFill>
            <a:schemeClr val="accent1">
              <a:lumMod val="60000"/>
              <a:lumOff val="40000"/>
            </a:schemeClr>
          </a:solidFill>
          <a:ln w="38100">
            <a:solidFill>
              <a:schemeClr val="tx1"/>
            </a:solidFill>
          </a:ln>
        </p:spPr>
        <p:txBody>
          <a:bodyPr>
            <a:normAutofit lnSpcReduction="10000"/>
          </a:bodyPr>
          <a:lstStyle/>
          <a:p>
            <a:pPr lvl="0" algn="just"/>
            <a:r>
              <a:rPr lang="es-ES" sz="6000" b="1" dirty="0"/>
              <a:t>Literatura Docente</a:t>
            </a:r>
            <a:r>
              <a:rPr lang="es-ES" sz="6000" dirty="0"/>
              <a:t>: es el conjunto de materiales que se utilizan en el proceso docente-educativo de forma organizada como medios de enseñanza de transmisión de la información.</a:t>
            </a:r>
            <a:endParaRPr lang="es-CU" sz="6000" dirty="0"/>
          </a:p>
        </p:txBody>
      </p:sp>
      <p:sp>
        <p:nvSpPr>
          <p:cNvPr id="9" name="Rectángulo 8">
            <a:extLst>
              <a:ext uri="{FF2B5EF4-FFF2-40B4-BE49-F238E27FC236}">
                <a16:creationId xmlns:a16="http://schemas.microsoft.com/office/drawing/2014/main" id="{19156D8C-0502-41ED-A977-55572E5DAF96}"/>
              </a:ext>
            </a:extLst>
          </p:cNvPr>
          <p:cNvSpPr/>
          <p:nvPr/>
        </p:nvSpPr>
        <p:spPr>
          <a:xfrm>
            <a:off x="204158" y="5621271"/>
            <a:ext cx="11783683" cy="584775"/>
          </a:xfrm>
          <a:prstGeom prst="rect">
            <a:avLst/>
          </a:prstGeom>
        </p:spPr>
        <p:txBody>
          <a:bodyPr wrap="square">
            <a:spAutoFit/>
          </a:bodyPr>
          <a:lstStyle/>
          <a:p>
            <a:pPr algn="ctr"/>
            <a:r>
              <a:rPr lang="es-CU" sz="3200" dirty="0">
                <a:hlinkClick r:id="rId5"/>
              </a:rPr>
              <a:t>http://www.bvscuba.sld.cu/clasificacion-de-libro/literatura-docente/</a:t>
            </a:r>
            <a:endParaRPr lang="es-MX" sz="3200" dirty="0"/>
          </a:p>
        </p:txBody>
      </p:sp>
      <p:pic>
        <p:nvPicPr>
          <p:cNvPr id="2" name="41 22">
            <a:hlinkClick r:id="" action="ppaction://media"/>
            <a:extLst>
              <a:ext uri="{FF2B5EF4-FFF2-40B4-BE49-F238E27FC236}">
                <a16:creationId xmlns:a16="http://schemas.microsoft.com/office/drawing/2014/main" id="{51BC9908-8572-435D-9522-5C23C21AEA4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2433540" y="3340100"/>
            <a:ext cx="609600" cy="609600"/>
          </a:xfrm>
          <a:prstGeom prst="rect">
            <a:avLst/>
          </a:prstGeom>
        </p:spPr>
      </p:pic>
    </p:spTree>
    <p:extLst>
      <p:ext uri="{BB962C8B-B14F-4D97-AF65-F5344CB8AC3E}">
        <p14:creationId xmlns:p14="http://schemas.microsoft.com/office/powerpoint/2010/main" val="694011650"/>
      </p:ext>
    </p:extLst>
  </p:cSld>
  <p:clrMapOvr>
    <a:masterClrMapping/>
  </p:clrMapOvr>
  <mc:AlternateContent xmlns:mc="http://schemas.openxmlformats.org/markup-compatibility/2006" xmlns:p14="http://schemas.microsoft.com/office/powerpoint/2010/main">
    <mc:Choice Requires="p14">
      <p:transition spd="slow" p14:dur="2000" advClick="0" advTm="22000"/>
    </mc:Choice>
    <mc:Fallback xmlns="">
      <p:transition spd="slow" advClick="0" advTm="2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50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upo 13">
            <a:extLst>
              <a:ext uri="{FF2B5EF4-FFF2-40B4-BE49-F238E27FC236}">
                <a16:creationId xmlns:a16="http://schemas.microsoft.com/office/drawing/2014/main" id="{EF32B868-598E-423E-86F8-05093D7682F4}"/>
              </a:ext>
            </a:extLst>
          </p:cNvPr>
          <p:cNvGrpSpPr/>
          <p:nvPr/>
        </p:nvGrpSpPr>
        <p:grpSpPr>
          <a:xfrm>
            <a:off x="0" y="0"/>
            <a:ext cx="12192000" cy="6314536"/>
            <a:chOff x="0" y="0"/>
            <a:chExt cx="12192000" cy="6314536"/>
          </a:xfrm>
        </p:grpSpPr>
        <p:pic>
          <p:nvPicPr>
            <p:cNvPr id="2" name="Imagen 1">
              <a:extLst>
                <a:ext uri="{FF2B5EF4-FFF2-40B4-BE49-F238E27FC236}">
                  <a16:creationId xmlns:a16="http://schemas.microsoft.com/office/drawing/2014/main" id="{E82C6CAC-C7E2-471F-9342-87A6DE844D82}"/>
                </a:ext>
              </a:extLst>
            </p:cNvPr>
            <p:cNvPicPr/>
            <p:nvPr/>
          </p:nvPicPr>
          <p:blipFill>
            <a:blip r:embed="rId4"/>
            <a:stretch>
              <a:fillRect/>
            </a:stretch>
          </p:blipFill>
          <p:spPr>
            <a:xfrm>
              <a:off x="0" y="0"/>
              <a:ext cx="12192000" cy="6314536"/>
            </a:xfrm>
            <a:prstGeom prst="rect">
              <a:avLst/>
            </a:prstGeom>
          </p:spPr>
        </p:pic>
        <p:sp>
          <p:nvSpPr>
            <p:cNvPr id="3" name="CuadroTexto 2">
              <a:extLst>
                <a:ext uri="{FF2B5EF4-FFF2-40B4-BE49-F238E27FC236}">
                  <a16:creationId xmlns:a16="http://schemas.microsoft.com/office/drawing/2014/main" id="{5614B64B-B97C-4F00-B1B4-4CA6E2D3525C}"/>
                </a:ext>
              </a:extLst>
            </p:cNvPr>
            <p:cNvSpPr txBox="1"/>
            <p:nvPr/>
          </p:nvSpPr>
          <p:spPr>
            <a:xfrm>
              <a:off x="4106174" y="1932317"/>
              <a:ext cx="2794958" cy="646331"/>
            </a:xfrm>
            <a:prstGeom prst="rect">
              <a:avLst/>
            </a:prstGeom>
            <a:solidFill>
              <a:schemeClr val="accent2"/>
            </a:solidFill>
          </p:spPr>
          <p:txBody>
            <a:bodyPr wrap="square" rtlCol="0">
              <a:spAutoFit/>
            </a:bodyPr>
            <a:lstStyle/>
            <a:p>
              <a:pPr algn="ctr"/>
              <a:r>
                <a:rPr lang="es-MX" b="1" dirty="0">
                  <a:solidFill>
                    <a:schemeClr val="bg1"/>
                  </a:solidFill>
                </a:rPr>
                <a:t>INSERTAR PALABRA CLAVE Y DAR EN BUSCAR</a:t>
              </a:r>
              <a:endParaRPr lang="es-CU" b="1" dirty="0">
                <a:solidFill>
                  <a:schemeClr val="bg1"/>
                </a:solidFill>
              </a:endParaRPr>
            </a:p>
          </p:txBody>
        </p:sp>
        <p:cxnSp>
          <p:nvCxnSpPr>
            <p:cNvPr id="5" name="Conector recto de flecha 4">
              <a:extLst>
                <a:ext uri="{FF2B5EF4-FFF2-40B4-BE49-F238E27FC236}">
                  <a16:creationId xmlns:a16="http://schemas.microsoft.com/office/drawing/2014/main" id="{1F598FB8-01D1-42CD-A8EE-2FB7FAE2970A}"/>
                </a:ext>
              </a:extLst>
            </p:cNvPr>
            <p:cNvCxnSpPr/>
            <p:nvPr/>
          </p:nvCxnSpPr>
          <p:spPr>
            <a:xfrm flipV="1">
              <a:off x="5434642" y="1604513"/>
              <a:ext cx="241539" cy="32780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 name="Conector recto de flecha 5">
              <a:extLst>
                <a:ext uri="{FF2B5EF4-FFF2-40B4-BE49-F238E27FC236}">
                  <a16:creationId xmlns:a16="http://schemas.microsoft.com/office/drawing/2014/main" id="{C32E3F1F-DBEC-4C58-9365-DB035279B6FA}"/>
                </a:ext>
              </a:extLst>
            </p:cNvPr>
            <p:cNvCxnSpPr>
              <a:cxnSpLocks/>
            </p:cNvCxnSpPr>
            <p:nvPr/>
          </p:nvCxnSpPr>
          <p:spPr>
            <a:xfrm flipH="1" flipV="1">
              <a:off x="8409317" y="4417854"/>
              <a:ext cx="677174" cy="13689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 name="Conector recto de flecha 6">
              <a:extLst>
                <a:ext uri="{FF2B5EF4-FFF2-40B4-BE49-F238E27FC236}">
                  <a16:creationId xmlns:a16="http://schemas.microsoft.com/office/drawing/2014/main" id="{BD910470-5B25-4274-8CEA-22E486FDA976}"/>
                </a:ext>
              </a:extLst>
            </p:cNvPr>
            <p:cNvCxnSpPr>
              <a:cxnSpLocks/>
            </p:cNvCxnSpPr>
            <p:nvPr/>
          </p:nvCxnSpPr>
          <p:spPr>
            <a:xfrm flipH="1">
              <a:off x="8333117" y="3877125"/>
              <a:ext cx="753374" cy="24630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 name="CuadroTexto 11">
              <a:extLst>
                <a:ext uri="{FF2B5EF4-FFF2-40B4-BE49-F238E27FC236}">
                  <a16:creationId xmlns:a16="http://schemas.microsoft.com/office/drawing/2014/main" id="{E70E3F81-212C-4CAA-A362-CA4C4923568D}"/>
                </a:ext>
              </a:extLst>
            </p:cNvPr>
            <p:cNvSpPr txBox="1"/>
            <p:nvPr/>
          </p:nvSpPr>
          <p:spPr>
            <a:xfrm>
              <a:off x="9086491" y="3672331"/>
              <a:ext cx="2886973" cy="369332"/>
            </a:xfrm>
            <a:prstGeom prst="rect">
              <a:avLst/>
            </a:prstGeom>
            <a:solidFill>
              <a:schemeClr val="accent2"/>
            </a:solidFill>
          </p:spPr>
          <p:txBody>
            <a:bodyPr wrap="square" rtlCol="0">
              <a:spAutoFit/>
            </a:bodyPr>
            <a:lstStyle/>
            <a:p>
              <a:pPr algn="ctr"/>
              <a:r>
                <a:rPr lang="es-MX" b="1" dirty="0">
                  <a:solidFill>
                    <a:schemeClr val="bg1"/>
                  </a:solidFill>
                </a:rPr>
                <a:t>LIBRO EN ADOBE ACROBAT</a:t>
              </a:r>
              <a:endParaRPr lang="es-CU" b="1" dirty="0">
                <a:solidFill>
                  <a:schemeClr val="bg1"/>
                </a:solidFill>
              </a:endParaRPr>
            </a:p>
          </p:txBody>
        </p:sp>
        <p:sp>
          <p:nvSpPr>
            <p:cNvPr id="13" name="CuadroTexto 12">
              <a:extLst>
                <a:ext uri="{FF2B5EF4-FFF2-40B4-BE49-F238E27FC236}">
                  <a16:creationId xmlns:a16="http://schemas.microsoft.com/office/drawing/2014/main" id="{3D342ADC-CF28-426A-A64F-11AB30937622}"/>
                </a:ext>
              </a:extLst>
            </p:cNvPr>
            <p:cNvSpPr txBox="1"/>
            <p:nvPr/>
          </p:nvSpPr>
          <p:spPr>
            <a:xfrm>
              <a:off x="9086491" y="4370081"/>
              <a:ext cx="2265871" cy="369332"/>
            </a:xfrm>
            <a:prstGeom prst="rect">
              <a:avLst/>
            </a:prstGeom>
            <a:solidFill>
              <a:schemeClr val="accent2"/>
            </a:solidFill>
          </p:spPr>
          <p:txBody>
            <a:bodyPr wrap="square" rtlCol="0">
              <a:spAutoFit/>
            </a:bodyPr>
            <a:lstStyle/>
            <a:p>
              <a:pPr algn="ctr"/>
              <a:r>
                <a:rPr lang="es-MX" b="1" dirty="0">
                  <a:solidFill>
                    <a:schemeClr val="bg1"/>
                  </a:solidFill>
                </a:rPr>
                <a:t>LIBRO ELECTRÓNICO</a:t>
              </a:r>
              <a:endParaRPr lang="es-CU" b="1" dirty="0">
                <a:solidFill>
                  <a:schemeClr val="bg1"/>
                </a:solidFill>
              </a:endParaRPr>
            </a:p>
          </p:txBody>
        </p:sp>
      </p:grpSp>
      <p:pic>
        <p:nvPicPr>
          <p:cNvPr id="4" name="42 35">
            <a:hlinkClick r:id="" action="ppaction://media"/>
            <a:extLst>
              <a:ext uri="{FF2B5EF4-FFF2-40B4-BE49-F238E27FC236}">
                <a16:creationId xmlns:a16="http://schemas.microsoft.com/office/drawing/2014/main" id="{C65A7B3E-045F-400D-AD91-5C85F06F111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830354" y="3351856"/>
            <a:ext cx="609600" cy="609600"/>
          </a:xfrm>
          <a:prstGeom prst="rect">
            <a:avLst/>
          </a:prstGeom>
        </p:spPr>
      </p:pic>
    </p:spTree>
    <p:extLst>
      <p:ext uri="{BB962C8B-B14F-4D97-AF65-F5344CB8AC3E}">
        <p14:creationId xmlns:p14="http://schemas.microsoft.com/office/powerpoint/2010/main" val="2296951646"/>
      </p:ext>
    </p:extLst>
  </p:cSld>
  <p:clrMapOvr>
    <a:masterClrMapping/>
  </p:clrMapOvr>
  <mc:AlternateContent xmlns:mc="http://schemas.openxmlformats.org/markup-compatibility/2006" xmlns:p14="http://schemas.microsoft.com/office/powerpoint/2010/main">
    <mc:Choice Requires="p14">
      <p:transition spd="slow" p14:dur="2000" advClick="0" advTm="34000"/>
    </mc:Choice>
    <mc:Fallback xmlns="">
      <p:transition spd="slow" advClick="0" advTm="34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27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contenido 3">
            <a:extLst>
              <a:ext uri="{FF2B5EF4-FFF2-40B4-BE49-F238E27FC236}">
                <a16:creationId xmlns:a16="http://schemas.microsoft.com/office/drawing/2014/main" id="{71593BD3-D434-4F3A-8E92-66AC6E44DF03}"/>
              </a:ext>
            </a:extLst>
          </p:cNvPr>
          <p:cNvSpPr>
            <a:spLocks noGrp="1"/>
          </p:cNvSpPr>
          <p:nvPr>
            <p:ph sz="half" idx="4294967295"/>
          </p:nvPr>
        </p:nvSpPr>
        <p:spPr>
          <a:xfrm>
            <a:off x="379174" y="258792"/>
            <a:ext cx="11439016" cy="5124091"/>
          </a:xfrm>
          <a:solidFill>
            <a:schemeClr val="accent1">
              <a:lumMod val="60000"/>
              <a:lumOff val="40000"/>
            </a:schemeClr>
          </a:solidFill>
          <a:ln w="38100">
            <a:solidFill>
              <a:schemeClr val="tx1"/>
            </a:solidFill>
          </a:ln>
        </p:spPr>
        <p:txBody>
          <a:bodyPr>
            <a:normAutofit lnSpcReduction="10000"/>
          </a:bodyPr>
          <a:lstStyle/>
          <a:p>
            <a:pPr lvl="0" algn="just"/>
            <a:r>
              <a:rPr lang="es-ES" sz="4400" b="1" dirty="0"/>
              <a:t>Recursos de información para pacientes</a:t>
            </a:r>
            <a:r>
              <a:rPr lang="es-ES" sz="4400" dirty="0"/>
              <a:t>: pretende ayudar a pacientes, familiares y cuidadores a comprender las recomendaciones de las Guías de Prácticas Clínicas y la Educación Basada en resultados y ofrecer información necesaria para facilitar la toma de decisiones por su parte. Esta información también puede servir para mejorar la comunicación entre médico y paciente. </a:t>
            </a:r>
            <a:endParaRPr lang="es-CU" sz="11500" dirty="0"/>
          </a:p>
        </p:txBody>
      </p:sp>
      <p:sp>
        <p:nvSpPr>
          <p:cNvPr id="9" name="Rectángulo 8">
            <a:extLst>
              <a:ext uri="{FF2B5EF4-FFF2-40B4-BE49-F238E27FC236}">
                <a16:creationId xmlns:a16="http://schemas.microsoft.com/office/drawing/2014/main" id="{19156D8C-0502-41ED-A977-55572E5DAF96}"/>
              </a:ext>
            </a:extLst>
          </p:cNvPr>
          <p:cNvSpPr/>
          <p:nvPr/>
        </p:nvSpPr>
        <p:spPr>
          <a:xfrm>
            <a:off x="204158" y="5621271"/>
            <a:ext cx="11783683" cy="584775"/>
          </a:xfrm>
          <a:prstGeom prst="rect">
            <a:avLst/>
          </a:prstGeom>
        </p:spPr>
        <p:txBody>
          <a:bodyPr wrap="square">
            <a:spAutoFit/>
          </a:bodyPr>
          <a:lstStyle/>
          <a:p>
            <a:pPr algn="ctr"/>
            <a:r>
              <a:rPr lang="es-MX" sz="3200" dirty="0"/>
              <a:t>http://www.bvscuba.sld.cu/recursos-de-informacion-para-pacientes/</a:t>
            </a:r>
          </a:p>
        </p:txBody>
      </p:sp>
      <p:pic>
        <p:nvPicPr>
          <p:cNvPr id="2" name="43 34">
            <a:hlinkClick r:id="" action="ppaction://media"/>
            <a:extLst>
              <a:ext uri="{FF2B5EF4-FFF2-40B4-BE49-F238E27FC236}">
                <a16:creationId xmlns:a16="http://schemas.microsoft.com/office/drawing/2014/main" id="{923D5BCA-CF65-4273-BABD-EFCD94EA7CE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3020136" y="3340100"/>
            <a:ext cx="609600" cy="609600"/>
          </a:xfrm>
          <a:prstGeom prst="rect">
            <a:avLst/>
          </a:prstGeom>
        </p:spPr>
      </p:pic>
    </p:spTree>
    <p:extLst>
      <p:ext uri="{BB962C8B-B14F-4D97-AF65-F5344CB8AC3E}">
        <p14:creationId xmlns:p14="http://schemas.microsoft.com/office/powerpoint/2010/main" val="1905277554"/>
      </p:ext>
    </p:extLst>
  </p:cSld>
  <p:clrMapOvr>
    <a:masterClrMapping/>
  </p:clrMapOvr>
  <mc:AlternateContent xmlns:mc="http://schemas.openxmlformats.org/markup-compatibility/2006" xmlns:p14="http://schemas.microsoft.com/office/powerpoint/2010/main">
    <mc:Choice Requires="p14">
      <p:transition spd="slow" p14:dur="2000" advClick="0" advTm="34000"/>
    </mc:Choice>
    <mc:Fallback xmlns="">
      <p:transition spd="slow" advClick="0" advTm="34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94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Imagen 18">
            <a:extLst>
              <a:ext uri="{FF2B5EF4-FFF2-40B4-BE49-F238E27FC236}">
                <a16:creationId xmlns:a16="http://schemas.microsoft.com/office/drawing/2014/main" id="{0335AD1C-F22D-4690-9FCA-1FC83FF1D1E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1999" cy="6857999"/>
          </a:xfrm>
          <a:prstGeom prst="rect">
            <a:avLst/>
          </a:prstGeom>
        </p:spPr>
      </p:pic>
      <p:pic>
        <p:nvPicPr>
          <p:cNvPr id="2" name="44 35">
            <a:hlinkClick r:id="" action="ppaction://media"/>
            <a:extLst>
              <a:ext uri="{FF2B5EF4-FFF2-40B4-BE49-F238E27FC236}">
                <a16:creationId xmlns:a16="http://schemas.microsoft.com/office/drawing/2014/main" id="{1A462DF3-1C3E-4CB1-9B19-004BDB64F8E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3089147" y="3340100"/>
            <a:ext cx="609600" cy="609600"/>
          </a:xfrm>
          <a:prstGeom prst="rect">
            <a:avLst/>
          </a:prstGeom>
        </p:spPr>
      </p:pic>
    </p:spTree>
    <p:extLst>
      <p:ext uri="{BB962C8B-B14F-4D97-AF65-F5344CB8AC3E}">
        <p14:creationId xmlns:p14="http://schemas.microsoft.com/office/powerpoint/2010/main" val="1186196630"/>
      </p:ext>
    </p:extLst>
  </p:cSld>
  <p:clrMapOvr>
    <a:masterClrMapping/>
  </p:clrMapOvr>
  <mc:AlternateContent xmlns:mc="http://schemas.openxmlformats.org/markup-compatibility/2006" xmlns:p14="http://schemas.microsoft.com/office/powerpoint/2010/main">
    <mc:Choice Requires="p14">
      <p:transition spd="slow" p14:dur="2000" advClick="0" advTm="34000"/>
    </mc:Choice>
    <mc:Fallback xmlns="">
      <p:transition spd="slow" advClick="0" advTm="34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14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contenido 3">
            <a:extLst>
              <a:ext uri="{FF2B5EF4-FFF2-40B4-BE49-F238E27FC236}">
                <a16:creationId xmlns:a16="http://schemas.microsoft.com/office/drawing/2014/main" id="{71593BD3-D434-4F3A-8E92-66AC6E44DF03}"/>
              </a:ext>
            </a:extLst>
          </p:cNvPr>
          <p:cNvSpPr>
            <a:spLocks noGrp="1"/>
          </p:cNvSpPr>
          <p:nvPr>
            <p:ph sz="half" idx="4294967295"/>
          </p:nvPr>
        </p:nvSpPr>
        <p:spPr>
          <a:xfrm>
            <a:off x="379174" y="258792"/>
            <a:ext cx="11439016" cy="5124091"/>
          </a:xfrm>
          <a:solidFill>
            <a:schemeClr val="accent1">
              <a:lumMod val="60000"/>
              <a:lumOff val="40000"/>
            </a:schemeClr>
          </a:solidFill>
          <a:ln w="38100">
            <a:solidFill>
              <a:schemeClr val="tx1"/>
            </a:solidFill>
          </a:ln>
        </p:spPr>
        <p:txBody>
          <a:bodyPr>
            <a:normAutofit lnSpcReduction="10000"/>
          </a:bodyPr>
          <a:lstStyle/>
          <a:p>
            <a:pPr lvl="0"/>
            <a:r>
              <a:rPr lang="es-ES" sz="4400" b="1" dirty="0"/>
              <a:t>Colección multimedia</a:t>
            </a:r>
            <a:r>
              <a:rPr lang="es-ES" sz="4400" dirty="0"/>
              <a:t>: El término multimedia se refiere a cualquier objeto o sistema que utiliza múltiples medios de expresión (físicos o digitales) para presentar o comunicar información generalmente a través del uso combinado de texto, sonido, imágenes, video y animación, permitiendo la interactividad con el usuario. Les mostramos las materias que Ud. puede encontrar en la colección multimedia.</a:t>
            </a:r>
            <a:endParaRPr lang="es-CU" sz="4400" dirty="0"/>
          </a:p>
        </p:txBody>
      </p:sp>
      <p:sp>
        <p:nvSpPr>
          <p:cNvPr id="9" name="Rectángulo 8">
            <a:extLst>
              <a:ext uri="{FF2B5EF4-FFF2-40B4-BE49-F238E27FC236}">
                <a16:creationId xmlns:a16="http://schemas.microsoft.com/office/drawing/2014/main" id="{19156D8C-0502-41ED-A977-55572E5DAF96}"/>
              </a:ext>
            </a:extLst>
          </p:cNvPr>
          <p:cNvSpPr/>
          <p:nvPr/>
        </p:nvSpPr>
        <p:spPr>
          <a:xfrm>
            <a:off x="204158" y="5517753"/>
            <a:ext cx="11783683" cy="769441"/>
          </a:xfrm>
          <a:prstGeom prst="rect">
            <a:avLst/>
          </a:prstGeom>
        </p:spPr>
        <p:txBody>
          <a:bodyPr wrap="square">
            <a:spAutoFit/>
          </a:bodyPr>
          <a:lstStyle/>
          <a:p>
            <a:pPr algn="ctr"/>
            <a:r>
              <a:rPr lang="es-MX" sz="4400" dirty="0"/>
              <a:t>http://www.bvscuba.sld.cu/coleccion-multimedia/</a:t>
            </a:r>
          </a:p>
        </p:txBody>
      </p:sp>
      <p:pic>
        <p:nvPicPr>
          <p:cNvPr id="2" name="45 35">
            <a:hlinkClick r:id="" action="ppaction://media"/>
            <a:extLst>
              <a:ext uri="{FF2B5EF4-FFF2-40B4-BE49-F238E27FC236}">
                <a16:creationId xmlns:a16="http://schemas.microsoft.com/office/drawing/2014/main" id="{37367171-DD74-43F5-8EA7-F9B7A8C21CC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588815" y="3340100"/>
            <a:ext cx="609600" cy="609600"/>
          </a:xfrm>
          <a:prstGeom prst="rect">
            <a:avLst/>
          </a:prstGeom>
        </p:spPr>
      </p:pic>
    </p:spTree>
    <p:extLst>
      <p:ext uri="{BB962C8B-B14F-4D97-AF65-F5344CB8AC3E}">
        <p14:creationId xmlns:p14="http://schemas.microsoft.com/office/powerpoint/2010/main" val="1201735055"/>
      </p:ext>
    </p:extLst>
  </p:cSld>
  <p:clrMapOvr>
    <a:masterClrMapping/>
  </p:clrMapOvr>
  <mc:AlternateContent xmlns:mc="http://schemas.openxmlformats.org/markup-compatibility/2006" xmlns:p14="http://schemas.microsoft.com/office/powerpoint/2010/main">
    <mc:Choice Requires="p14">
      <p:transition spd="slow" p14:dur="2000" advClick="0" advTm="35000"/>
    </mc:Choice>
    <mc:Fallback xmlns="">
      <p:transition spd="slow" advClick="0" advTm="3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83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56D27CE8-2566-4187-B6B4-E79A9FED8C7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2" name="46 11">
            <a:hlinkClick r:id="" action="ppaction://media"/>
            <a:extLst>
              <a:ext uri="{FF2B5EF4-FFF2-40B4-BE49-F238E27FC236}">
                <a16:creationId xmlns:a16="http://schemas.microsoft.com/office/drawing/2014/main" id="{134D3184-DEFE-4DF0-95D6-89BB24BF235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3623985" y="3340100"/>
            <a:ext cx="609600" cy="609600"/>
          </a:xfrm>
          <a:prstGeom prst="rect">
            <a:avLst/>
          </a:prstGeom>
        </p:spPr>
      </p:pic>
    </p:spTree>
    <p:extLst>
      <p:ext uri="{BB962C8B-B14F-4D97-AF65-F5344CB8AC3E}">
        <p14:creationId xmlns:p14="http://schemas.microsoft.com/office/powerpoint/2010/main" val="3803477963"/>
      </p:ext>
    </p:extLst>
  </p:cSld>
  <p:clrMapOvr>
    <a:masterClrMapping/>
  </p:clrMapOvr>
  <mc:AlternateContent xmlns:mc="http://schemas.openxmlformats.org/markup-compatibility/2006" xmlns:p14="http://schemas.microsoft.com/office/powerpoint/2010/main">
    <mc:Choice Requires="p14">
      <p:transition spd="slow" p14:dur="2000" advClick="0" advTm="11000"/>
    </mc:Choice>
    <mc:Fallback xmlns="">
      <p:transition spd="slow" advClick="0" advTm="1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65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contenido 3">
            <a:extLst>
              <a:ext uri="{FF2B5EF4-FFF2-40B4-BE49-F238E27FC236}">
                <a16:creationId xmlns:a16="http://schemas.microsoft.com/office/drawing/2014/main" id="{71593BD3-D434-4F3A-8E92-66AC6E44DF03}"/>
              </a:ext>
            </a:extLst>
          </p:cNvPr>
          <p:cNvSpPr>
            <a:spLocks noGrp="1"/>
          </p:cNvSpPr>
          <p:nvPr>
            <p:ph sz="half" idx="4294967295"/>
          </p:nvPr>
        </p:nvSpPr>
        <p:spPr>
          <a:xfrm>
            <a:off x="379174" y="258792"/>
            <a:ext cx="11439016" cy="5124091"/>
          </a:xfrm>
          <a:solidFill>
            <a:schemeClr val="accent1">
              <a:lumMod val="60000"/>
              <a:lumOff val="40000"/>
            </a:schemeClr>
          </a:solidFill>
          <a:ln w="38100">
            <a:solidFill>
              <a:schemeClr val="tx1"/>
            </a:solidFill>
          </a:ln>
        </p:spPr>
        <p:txBody>
          <a:bodyPr>
            <a:normAutofit/>
          </a:bodyPr>
          <a:lstStyle/>
          <a:p>
            <a:pPr lvl="0" algn="just"/>
            <a:r>
              <a:rPr lang="es-ES" sz="4400" b="1" dirty="0"/>
              <a:t>Colección de recursos para la toma de decisiones clínicas:</a:t>
            </a:r>
            <a:r>
              <a:rPr lang="es-ES" sz="4400" dirty="0"/>
              <a:t> son recursos de referencia diseñados para facilitar la toma de decisiones clínicas. Los profesionales sanitarios las utilizan para consultar rápidamente información sobre diagnóstico y tratamiento en el punto de atención del paciente. Les mostramos las materias y recursos de información sobre la toma de decisiones clínicas.</a:t>
            </a:r>
            <a:endParaRPr lang="es-CU" sz="4400" dirty="0"/>
          </a:p>
        </p:txBody>
      </p:sp>
      <p:sp>
        <p:nvSpPr>
          <p:cNvPr id="9" name="Rectángulo 8">
            <a:extLst>
              <a:ext uri="{FF2B5EF4-FFF2-40B4-BE49-F238E27FC236}">
                <a16:creationId xmlns:a16="http://schemas.microsoft.com/office/drawing/2014/main" id="{19156D8C-0502-41ED-A977-55572E5DAF96}"/>
              </a:ext>
            </a:extLst>
          </p:cNvPr>
          <p:cNvSpPr/>
          <p:nvPr/>
        </p:nvSpPr>
        <p:spPr>
          <a:xfrm>
            <a:off x="0" y="5517753"/>
            <a:ext cx="12192000" cy="954107"/>
          </a:xfrm>
          <a:prstGeom prst="rect">
            <a:avLst/>
          </a:prstGeom>
        </p:spPr>
        <p:txBody>
          <a:bodyPr wrap="square">
            <a:spAutoFit/>
          </a:bodyPr>
          <a:lstStyle/>
          <a:p>
            <a:pPr algn="ctr"/>
            <a:r>
              <a:rPr lang="es-MX" sz="2800" dirty="0"/>
              <a:t>http://www.bvscuba.sld.cu/coleccion-de-recursos-para-la-toma-de-decisiones-clinicas/</a:t>
            </a:r>
          </a:p>
        </p:txBody>
      </p:sp>
      <p:pic>
        <p:nvPicPr>
          <p:cNvPr id="2" name="47 37">
            <a:hlinkClick r:id="" action="ppaction://media"/>
            <a:extLst>
              <a:ext uri="{FF2B5EF4-FFF2-40B4-BE49-F238E27FC236}">
                <a16:creationId xmlns:a16="http://schemas.microsoft.com/office/drawing/2014/main" id="{10B9E501-158B-4F01-B8DC-592F988486A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485298" y="3441940"/>
            <a:ext cx="609600" cy="609600"/>
          </a:xfrm>
          <a:prstGeom prst="rect">
            <a:avLst/>
          </a:prstGeom>
        </p:spPr>
      </p:pic>
    </p:spTree>
    <p:extLst>
      <p:ext uri="{BB962C8B-B14F-4D97-AF65-F5344CB8AC3E}">
        <p14:creationId xmlns:p14="http://schemas.microsoft.com/office/powerpoint/2010/main" val="2077784698"/>
      </p:ext>
    </p:extLst>
  </p:cSld>
  <p:clrMapOvr>
    <a:masterClrMapping/>
  </p:clrMapOvr>
  <mc:AlternateContent xmlns:mc="http://schemas.openxmlformats.org/markup-compatibility/2006" xmlns:p14="http://schemas.microsoft.com/office/powerpoint/2010/main">
    <mc:Choice Requires="p14">
      <p:transition spd="slow" p14:dur="2000" advClick="0" advTm="37000"/>
    </mc:Choice>
    <mc:Fallback xmlns="">
      <p:transition spd="slow" advClick="0" advTm="37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98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FCC48784-BA20-4C17-B7B0-DF35CFC14889}"/>
              </a:ext>
            </a:extLst>
          </p:cNvPr>
          <p:cNvPicPr>
            <a:picLocks noChangeAspect="1"/>
          </p:cNvPicPr>
          <p:nvPr/>
        </p:nvPicPr>
        <p:blipFill>
          <a:blip r:embed="rId4"/>
          <a:stretch>
            <a:fillRect/>
          </a:stretch>
        </p:blipFill>
        <p:spPr>
          <a:xfrm>
            <a:off x="0" y="0"/>
            <a:ext cx="12191999" cy="6858000"/>
          </a:xfrm>
          <a:prstGeom prst="rect">
            <a:avLst/>
          </a:prstGeom>
        </p:spPr>
      </p:pic>
      <p:pic>
        <p:nvPicPr>
          <p:cNvPr id="3" name="48 10">
            <a:hlinkClick r:id="" action="ppaction://media"/>
            <a:extLst>
              <a:ext uri="{FF2B5EF4-FFF2-40B4-BE49-F238E27FC236}">
                <a16:creationId xmlns:a16="http://schemas.microsoft.com/office/drawing/2014/main" id="{19C8C164-B2B0-49FF-A90D-62712F9D6A4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3054641" y="3340100"/>
            <a:ext cx="609600" cy="609600"/>
          </a:xfrm>
          <a:prstGeom prst="rect">
            <a:avLst/>
          </a:prstGeom>
        </p:spPr>
      </p:pic>
    </p:spTree>
    <p:extLst>
      <p:ext uri="{BB962C8B-B14F-4D97-AF65-F5344CB8AC3E}">
        <p14:creationId xmlns:p14="http://schemas.microsoft.com/office/powerpoint/2010/main" val="3593572445"/>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84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contenido 3">
            <a:extLst>
              <a:ext uri="{FF2B5EF4-FFF2-40B4-BE49-F238E27FC236}">
                <a16:creationId xmlns:a16="http://schemas.microsoft.com/office/drawing/2014/main" id="{71593BD3-D434-4F3A-8E92-66AC6E44DF03}"/>
              </a:ext>
            </a:extLst>
          </p:cNvPr>
          <p:cNvSpPr>
            <a:spLocks noGrp="1"/>
          </p:cNvSpPr>
          <p:nvPr>
            <p:ph sz="half" idx="4294967295"/>
          </p:nvPr>
        </p:nvSpPr>
        <p:spPr>
          <a:xfrm>
            <a:off x="379174" y="258792"/>
            <a:ext cx="11439016" cy="5124091"/>
          </a:xfrm>
          <a:solidFill>
            <a:schemeClr val="accent1">
              <a:lumMod val="60000"/>
              <a:lumOff val="40000"/>
            </a:schemeClr>
          </a:solidFill>
          <a:ln w="38100">
            <a:solidFill>
              <a:schemeClr val="tx1"/>
            </a:solidFill>
          </a:ln>
        </p:spPr>
        <p:txBody>
          <a:bodyPr>
            <a:normAutofit fontScale="92500"/>
          </a:bodyPr>
          <a:lstStyle/>
          <a:p>
            <a:pPr lvl="0" algn="just"/>
            <a:r>
              <a:rPr lang="es-ES" sz="5400" b="1" dirty="0"/>
              <a:t>Colección de recursos sobre medicamentos</a:t>
            </a:r>
            <a:r>
              <a:rPr lang="es-ES" sz="5400" dirty="0"/>
              <a:t>: Ofrece información farmacéutica detallada y actualizada sobre medicamentos de marca y genéricos, así como vitaminas y suplementos populares. Les mostramos las colecciones de recursos de información sobre medicamentos.</a:t>
            </a:r>
            <a:endParaRPr lang="es-CU" sz="5400" dirty="0"/>
          </a:p>
        </p:txBody>
      </p:sp>
      <p:sp>
        <p:nvSpPr>
          <p:cNvPr id="9" name="Rectángulo 8">
            <a:extLst>
              <a:ext uri="{FF2B5EF4-FFF2-40B4-BE49-F238E27FC236}">
                <a16:creationId xmlns:a16="http://schemas.microsoft.com/office/drawing/2014/main" id="{19156D8C-0502-41ED-A977-55572E5DAF96}"/>
              </a:ext>
            </a:extLst>
          </p:cNvPr>
          <p:cNvSpPr/>
          <p:nvPr/>
        </p:nvSpPr>
        <p:spPr>
          <a:xfrm>
            <a:off x="0" y="5517753"/>
            <a:ext cx="12192000" cy="584775"/>
          </a:xfrm>
          <a:prstGeom prst="rect">
            <a:avLst/>
          </a:prstGeom>
        </p:spPr>
        <p:txBody>
          <a:bodyPr wrap="square">
            <a:spAutoFit/>
          </a:bodyPr>
          <a:lstStyle/>
          <a:p>
            <a:pPr algn="ctr"/>
            <a:r>
              <a:rPr lang="es-MX" sz="3200" dirty="0"/>
              <a:t>http://www.bvscuba.sld.cu/coleccion-de-recursos-sobre-medicamentos/</a:t>
            </a:r>
          </a:p>
        </p:txBody>
      </p:sp>
      <p:pic>
        <p:nvPicPr>
          <p:cNvPr id="2" name="49 30">
            <a:hlinkClick r:id="" action="ppaction://media"/>
            <a:extLst>
              <a:ext uri="{FF2B5EF4-FFF2-40B4-BE49-F238E27FC236}">
                <a16:creationId xmlns:a16="http://schemas.microsoft.com/office/drawing/2014/main" id="{859B3D9D-72D4-4B5E-A8AC-5D70A0DDB2D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623321" y="3340100"/>
            <a:ext cx="609600" cy="609600"/>
          </a:xfrm>
          <a:prstGeom prst="rect">
            <a:avLst/>
          </a:prstGeom>
        </p:spPr>
      </p:pic>
    </p:spTree>
    <p:extLst>
      <p:ext uri="{BB962C8B-B14F-4D97-AF65-F5344CB8AC3E}">
        <p14:creationId xmlns:p14="http://schemas.microsoft.com/office/powerpoint/2010/main" val="1453858475"/>
      </p:ext>
    </p:extLst>
  </p:cSld>
  <p:clrMapOvr>
    <a:masterClrMapping/>
  </p:clrMapOvr>
  <mc:AlternateContent xmlns:mc="http://schemas.openxmlformats.org/markup-compatibility/2006" xmlns:p14="http://schemas.microsoft.com/office/powerpoint/2010/main">
    <mc:Choice Requires="p14">
      <p:transition spd="slow" p14:dur="2000" advClick="0" advTm="30000"/>
    </mc:Choice>
    <mc:Fallback xmlns="">
      <p:transition spd="slow" advClick="0" advTm="3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44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6F5E069-07FB-459F-8753-F367B02D5340}"/>
              </a:ext>
            </a:extLst>
          </p:cNvPr>
          <p:cNvSpPr>
            <a:spLocks noGrp="1"/>
          </p:cNvSpPr>
          <p:nvPr>
            <p:ph type="title" idx="4294967295"/>
          </p:nvPr>
        </p:nvSpPr>
        <p:spPr>
          <a:xfrm>
            <a:off x="1046673" y="11290"/>
            <a:ext cx="10058400" cy="1449387"/>
          </a:xfrm>
        </p:spPr>
        <p:txBody>
          <a:bodyPr/>
          <a:lstStyle/>
          <a:p>
            <a:pPr algn="ctr"/>
            <a:r>
              <a:rPr lang="es-MX" dirty="0">
                <a:latin typeface="Arial" panose="020B0604020202020204" pitchFamily="34" charset="0"/>
                <a:cs typeface="Arial" panose="020B0604020202020204" pitchFamily="34" charset="0"/>
              </a:rPr>
              <a:t>Desarrollo del modelo de la BVS se basa en los siguientes principios</a:t>
            </a:r>
            <a:r>
              <a:rPr lang="es-MX" dirty="0"/>
              <a:t>:</a:t>
            </a:r>
          </a:p>
        </p:txBody>
      </p:sp>
      <p:grpSp>
        <p:nvGrpSpPr>
          <p:cNvPr id="5" name="Grupo 4">
            <a:extLst>
              <a:ext uri="{FF2B5EF4-FFF2-40B4-BE49-F238E27FC236}">
                <a16:creationId xmlns:a16="http://schemas.microsoft.com/office/drawing/2014/main" id="{CB35BFF2-56AD-4C13-86E2-3B9B780CFE16}"/>
              </a:ext>
            </a:extLst>
          </p:cNvPr>
          <p:cNvGrpSpPr/>
          <p:nvPr/>
        </p:nvGrpSpPr>
        <p:grpSpPr>
          <a:xfrm>
            <a:off x="708515" y="1693250"/>
            <a:ext cx="10447166" cy="4541875"/>
            <a:chOff x="708515" y="1693250"/>
            <a:chExt cx="10447166" cy="4541875"/>
          </a:xfrm>
        </p:grpSpPr>
        <p:pic>
          <p:nvPicPr>
            <p:cNvPr id="4" name="Imagen 3">
              <a:extLst>
                <a:ext uri="{FF2B5EF4-FFF2-40B4-BE49-F238E27FC236}">
                  <a16:creationId xmlns:a16="http://schemas.microsoft.com/office/drawing/2014/main" id="{658CFF96-E69D-4674-972B-634D4DEA751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5740" y="1693250"/>
              <a:ext cx="2091838" cy="1450757"/>
            </a:xfrm>
            <a:prstGeom prst="rect">
              <a:avLst/>
            </a:prstGeom>
            <a:ln w="38100">
              <a:solidFill>
                <a:schemeClr val="tx1"/>
              </a:solidFill>
            </a:ln>
          </p:spPr>
        </p:pic>
        <p:pic>
          <p:nvPicPr>
            <p:cNvPr id="6" name="Imagen 5">
              <a:extLst>
                <a:ext uri="{FF2B5EF4-FFF2-40B4-BE49-F238E27FC236}">
                  <a16:creationId xmlns:a16="http://schemas.microsoft.com/office/drawing/2014/main" id="{675FE7E9-874E-4C8E-8D93-11AC0B11B49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02061" y="1736052"/>
              <a:ext cx="2091839" cy="1450757"/>
            </a:xfrm>
            <a:prstGeom prst="rect">
              <a:avLst/>
            </a:prstGeom>
            <a:ln w="38100">
              <a:solidFill>
                <a:schemeClr val="tx1"/>
              </a:solidFill>
            </a:ln>
          </p:spPr>
        </p:pic>
        <p:pic>
          <p:nvPicPr>
            <p:cNvPr id="8" name="Imagen 7">
              <a:extLst>
                <a:ext uri="{FF2B5EF4-FFF2-40B4-BE49-F238E27FC236}">
                  <a16:creationId xmlns:a16="http://schemas.microsoft.com/office/drawing/2014/main" id="{834A254B-F564-4532-8003-2F5AC4F2D23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641081" y="1694620"/>
              <a:ext cx="2091839" cy="1449387"/>
            </a:xfrm>
            <a:prstGeom prst="rect">
              <a:avLst/>
            </a:prstGeom>
            <a:ln w="38100">
              <a:solidFill>
                <a:schemeClr val="tx1"/>
              </a:solidFill>
            </a:ln>
          </p:spPr>
        </p:pic>
        <p:pic>
          <p:nvPicPr>
            <p:cNvPr id="10" name="Imagen 9">
              <a:extLst>
                <a:ext uri="{FF2B5EF4-FFF2-40B4-BE49-F238E27FC236}">
                  <a16:creationId xmlns:a16="http://schemas.microsoft.com/office/drawing/2014/main" id="{618128C7-548A-453A-AF11-8CCC6EF6880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11500" y="4249104"/>
              <a:ext cx="2269631" cy="1462581"/>
            </a:xfrm>
            <a:prstGeom prst="rect">
              <a:avLst/>
            </a:prstGeom>
            <a:ln w="38100">
              <a:solidFill>
                <a:schemeClr val="tx1"/>
              </a:solidFill>
            </a:ln>
          </p:spPr>
        </p:pic>
        <p:pic>
          <p:nvPicPr>
            <p:cNvPr id="12" name="Imagen 11">
              <a:extLst>
                <a:ext uri="{FF2B5EF4-FFF2-40B4-BE49-F238E27FC236}">
                  <a16:creationId xmlns:a16="http://schemas.microsoft.com/office/drawing/2014/main" id="{0B974BC6-D4F5-44F6-B53E-FB1C12B61A5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002061" y="4165685"/>
              <a:ext cx="2269631" cy="1491973"/>
            </a:xfrm>
            <a:prstGeom prst="rect">
              <a:avLst/>
            </a:prstGeom>
            <a:ln w="38100">
              <a:solidFill>
                <a:schemeClr val="tx1"/>
              </a:solidFill>
            </a:ln>
          </p:spPr>
        </p:pic>
        <p:pic>
          <p:nvPicPr>
            <p:cNvPr id="14" name="Imagen 13">
              <a:extLst>
                <a:ext uri="{FF2B5EF4-FFF2-40B4-BE49-F238E27FC236}">
                  <a16:creationId xmlns:a16="http://schemas.microsoft.com/office/drawing/2014/main" id="{592ED4BA-6689-47B5-A70C-946B1F5F57C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641081" y="4165685"/>
              <a:ext cx="2091839" cy="1494780"/>
            </a:xfrm>
            <a:prstGeom prst="rect">
              <a:avLst/>
            </a:prstGeom>
            <a:ln w="38100">
              <a:solidFill>
                <a:schemeClr val="tx1"/>
              </a:solidFill>
            </a:ln>
          </p:spPr>
        </p:pic>
        <p:sp>
          <p:nvSpPr>
            <p:cNvPr id="15" name="CuadroTexto 14">
              <a:extLst>
                <a:ext uri="{FF2B5EF4-FFF2-40B4-BE49-F238E27FC236}">
                  <a16:creationId xmlns:a16="http://schemas.microsoft.com/office/drawing/2014/main" id="{CE4FD822-E8F5-4D0D-889F-02E064974502}"/>
                </a:ext>
              </a:extLst>
            </p:cNvPr>
            <p:cNvSpPr txBox="1"/>
            <p:nvPr/>
          </p:nvSpPr>
          <p:spPr>
            <a:xfrm>
              <a:off x="777525" y="3186809"/>
              <a:ext cx="2906288" cy="369332"/>
            </a:xfrm>
            <a:prstGeom prst="rect">
              <a:avLst/>
            </a:prstGeom>
            <a:noFill/>
          </p:spPr>
          <p:txBody>
            <a:bodyPr wrap="square" rtlCol="0">
              <a:spAutoFit/>
            </a:bodyPr>
            <a:lstStyle/>
            <a:p>
              <a:pPr algn="ctr"/>
              <a:r>
                <a:rPr lang="es-MX" dirty="0">
                  <a:latin typeface="Arial" pitchFamily="34" charset="0"/>
                  <a:cs typeface="Arial" pitchFamily="34" charset="0"/>
                </a:rPr>
                <a:t>Acceso a la información </a:t>
              </a:r>
            </a:p>
          </p:txBody>
        </p:sp>
        <p:sp>
          <p:nvSpPr>
            <p:cNvPr id="16" name="CuadroTexto 15">
              <a:extLst>
                <a:ext uri="{FF2B5EF4-FFF2-40B4-BE49-F238E27FC236}">
                  <a16:creationId xmlns:a16="http://schemas.microsoft.com/office/drawing/2014/main" id="{5FD5C1C9-E120-4D79-AFA6-53F95209E91C}"/>
                </a:ext>
              </a:extLst>
            </p:cNvPr>
            <p:cNvSpPr txBox="1"/>
            <p:nvPr/>
          </p:nvSpPr>
          <p:spPr>
            <a:xfrm>
              <a:off x="4777772" y="3186809"/>
              <a:ext cx="2677966" cy="369332"/>
            </a:xfrm>
            <a:prstGeom prst="rect">
              <a:avLst/>
            </a:prstGeom>
            <a:noFill/>
          </p:spPr>
          <p:txBody>
            <a:bodyPr wrap="square" rtlCol="0">
              <a:spAutoFit/>
            </a:bodyPr>
            <a:lstStyle/>
            <a:p>
              <a:pPr algn="ctr"/>
              <a:r>
                <a:rPr lang="es-MX" dirty="0">
                  <a:latin typeface="Arial" pitchFamily="34" charset="0"/>
                  <a:cs typeface="Arial" pitchFamily="34" charset="0"/>
                </a:rPr>
                <a:t>Alianzas y consorcios</a:t>
              </a:r>
            </a:p>
          </p:txBody>
        </p:sp>
        <p:sp>
          <p:nvSpPr>
            <p:cNvPr id="17" name="CuadroTexto 16">
              <a:extLst>
                <a:ext uri="{FF2B5EF4-FFF2-40B4-BE49-F238E27FC236}">
                  <a16:creationId xmlns:a16="http://schemas.microsoft.com/office/drawing/2014/main" id="{F7CAF88B-1629-4E84-BED9-8BDE883D0A97}"/>
                </a:ext>
              </a:extLst>
            </p:cNvPr>
            <p:cNvSpPr txBox="1"/>
            <p:nvPr/>
          </p:nvSpPr>
          <p:spPr>
            <a:xfrm>
              <a:off x="8641081" y="3186809"/>
              <a:ext cx="2514600" cy="369332"/>
            </a:xfrm>
            <a:prstGeom prst="rect">
              <a:avLst/>
            </a:prstGeom>
            <a:noFill/>
          </p:spPr>
          <p:txBody>
            <a:bodyPr wrap="square" rtlCol="0">
              <a:spAutoFit/>
            </a:bodyPr>
            <a:lstStyle/>
            <a:p>
              <a:r>
                <a:rPr lang="es-MX" dirty="0">
                  <a:latin typeface="Arial" pitchFamily="34" charset="0"/>
                  <a:cs typeface="Arial" pitchFamily="34" charset="0"/>
                </a:rPr>
                <a:t>Trabajo cooperativo</a:t>
              </a:r>
            </a:p>
          </p:txBody>
        </p:sp>
        <p:sp>
          <p:nvSpPr>
            <p:cNvPr id="18" name="CuadroTexto 17">
              <a:extLst>
                <a:ext uri="{FF2B5EF4-FFF2-40B4-BE49-F238E27FC236}">
                  <a16:creationId xmlns:a16="http://schemas.microsoft.com/office/drawing/2014/main" id="{01EC1E98-0D3F-48B4-B9DF-FFA83F63EFB7}"/>
                </a:ext>
              </a:extLst>
            </p:cNvPr>
            <p:cNvSpPr txBox="1"/>
            <p:nvPr/>
          </p:nvSpPr>
          <p:spPr>
            <a:xfrm>
              <a:off x="708515" y="5727710"/>
              <a:ext cx="2906288" cy="369332"/>
            </a:xfrm>
            <a:prstGeom prst="rect">
              <a:avLst/>
            </a:prstGeom>
            <a:noFill/>
          </p:spPr>
          <p:txBody>
            <a:bodyPr wrap="square" rtlCol="0">
              <a:spAutoFit/>
            </a:bodyPr>
            <a:lstStyle/>
            <a:p>
              <a:r>
                <a:rPr lang="es-MX" dirty="0">
                  <a:latin typeface="Arial" pitchFamily="34" charset="0"/>
                  <a:cs typeface="Arial" pitchFamily="34" charset="0"/>
                </a:rPr>
                <a:t>Operación descentralizada</a:t>
              </a:r>
            </a:p>
          </p:txBody>
        </p:sp>
        <p:sp>
          <p:nvSpPr>
            <p:cNvPr id="19" name="CuadroTexto 18">
              <a:extLst>
                <a:ext uri="{FF2B5EF4-FFF2-40B4-BE49-F238E27FC236}">
                  <a16:creationId xmlns:a16="http://schemas.microsoft.com/office/drawing/2014/main" id="{9FA1161E-832E-480C-8092-CB1B68FE1252}"/>
                </a:ext>
              </a:extLst>
            </p:cNvPr>
            <p:cNvSpPr txBox="1"/>
            <p:nvPr/>
          </p:nvSpPr>
          <p:spPr>
            <a:xfrm>
              <a:off x="4663535" y="5711685"/>
              <a:ext cx="2824676" cy="369332"/>
            </a:xfrm>
            <a:prstGeom prst="rect">
              <a:avLst/>
            </a:prstGeom>
            <a:noFill/>
          </p:spPr>
          <p:txBody>
            <a:bodyPr wrap="square" rtlCol="0">
              <a:spAutoFit/>
            </a:bodyPr>
            <a:lstStyle/>
            <a:p>
              <a:pPr algn="ctr"/>
              <a:r>
                <a:rPr lang="es-MX" dirty="0">
                  <a:latin typeface="Arial" pitchFamily="34" charset="0"/>
                  <a:cs typeface="Arial" pitchFamily="34" charset="0"/>
                </a:rPr>
                <a:t>Condiciones locales</a:t>
              </a:r>
            </a:p>
          </p:txBody>
        </p:sp>
        <p:sp>
          <p:nvSpPr>
            <p:cNvPr id="20" name="CuadroTexto 19">
              <a:extLst>
                <a:ext uri="{FF2B5EF4-FFF2-40B4-BE49-F238E27FC236}">
                  <a16:creationId xmlns:a16="http://schemas.microsoft.com/office/drawing/2014/main" id="{D0E23BB6-9303-4EEB-9DDA-0A63144556E9}"/>
                </a:ext>
              </a:extLst>
            </p:cNvPr>
            <p:cNvSpPr txBox="1"/>
            <p:nvPr/>
          </p:nvSpPr>
          <p:spPr>
            <a:xfrm>
              <a:off x="8396100" y="5588794"/>
              <a:ext cx="2498323" cy="646331"/>
            </a:xfrm>
            <a:prstGeom prst="rect">
              <a:avLst/>
            </a:prstGeom>
            <a:noFill/>
          </p:spPr>
          <p:txBody>
            <a:bodyPr wrap="square" rtlCol="0">
              <a:spAutoFit/>
            </a:bodyPr>
            <a:lstStyle/>
            <a:p>
              <a:pPr algn="ctr"/>
              <a:r>
                <a:rPr lang="es-MX" dirty="0">
                  <a:latin typeface="Arial" pitchFamily="34" charset="0"/>
                  <a:cs typeface="Arial" pitchFamily="34" charset="0"/>
                </a:rPr>
                <a:t>Evaluación y control de calidad</a:t>
              </a:r>
            </a:p>
          </p:txBody>
        </p:sp>
      </p:grpSp>
      <p:pic>
        <p:nvPicPr>
          <p:cNvPr id="3" name="5 34">
            <a:hlinkClick r:id="" action="ppaction://media"/>
            <a:extLst>
              <a:ext uri="{FF2B5EF4-FFF2-40B4-BE49-F238E27FC236}">
                <a16:creationId xmlns:a16="http://schemas.microsoft.com/office/drawing/2014/main" id="{437FAB8B-7628-4890-A60B-7FF10279A528}"/>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3002883" y="3332656"/>
            <a:ext cx="609600" cy="609600"/>
          </a:xfrm>
          <a:prstGeom prst="rect">
            <a:avLst/>
          </a:prstGeom>
        </p:spPr>
      </p:pic>
    </p:spTree>
    <p:extLst>
      <p:ext uri="{BB962C8B-B14F-4D97-AF65-F5344CB8AC3E}">
        <p14:creationId xmlns:p14="http://schemas.microsoft.com/office/powerpoint/2010/main" val="638062557"/>
      </p:ext>
    </p:extLst>
  </p:cSld>
  <p:clrMapOvr>
    <a:masterClrMapping/>
  </p:clrMapOvr>
  <mc:AlternateContent xmlns:mc="http://schemas.openxmlformats.org/markup-compatibility/2006" xmlns:p14="http://schemas.microsoft.com/office/powerpoint/2010/main">
    <mc:Choice Requires="p14">
      <p:transition spd="slow" p14:dur="2000" advClick="0" advTm="34000"/>
    </mc:Choice>
    <mc:Fallback xmlns="">
      <p:transition spd="slow" advClick="0" advTm="34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06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D3B9014F-B36F-4C5B-AC40-7B284EE2B2BD}"/>
              </a:ext>
            </a:extLst>
          </p:cNvPr>
          <p:cNvPicPr>
            <a:picLocks noChangeAspect="1"/>
          </p:cNvPicPr>
          <p:nvPr/>
        </p:nvPicPr>
        <p:blipFill>
          <a:blip r:embed="rId4"/>
          <a:stretch>
            <a:fillRect/>
          </a:stretch>
        </p:blipFill>
        <p:spPr>
          <a:xfrm>
            <a:off x="0" y="0"/>
            <a:ext cx="12192000" cy="6858000"/>
          </a:xfrm>
          <a:prstGeom prst="rect">
            <a:avLst/>
          </a:prstGeom>
        </p:spPr>
      </p:pic>
      <p:pic>
        <p:nvPicPr>
          <p:cNvPr id="2" name="50 18">
            <a:hlinkClick r:id="" action="ppaction://media"/>
            <a:extLst>
              <a:ext uri="{FF2B5EF4-FFF2-40B4-BE49-F238E27FC236}">
                <a16:creationId xmlns:a16="http://schemas.microsoft.com/office/drawing/2014/main" id="{B9C8A99C-FAEA-4D03-92B1-289CBB2934B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3209917" y="3340100"/>
            <a:ext cx="609600" cy="609600"/>
          </a:xfrm>
          <a:prstGeom prst="rect">
            <a:avLst/>
          </a:prstGeom>
        </p:spPr>
      </p:pic>
    </p:spTree>
    <p:extLst>
      <p:ext uri="{BB962C8B-B14F-4D97-AF65-F5344CB8AC3E}">
        <p14:creationId xmlns:p14="http://schemas.microsoft.com/office/powerpoint/2010/main" val="2332751560"/>
      </p:ext>
    </p:extLst>
  </p:cSld>
  <p:clrMapOvr>
    <a:masterClrMapping/>
  </p:clrMapOvr>
  <mc:AlternateContent xmlns:mc="http://schemas.openxmlformats.org/markup-compatibility/2006" xmlns:p14="http://schemas.microsoft.com/office/powerpoint/2010/main">
    <mc:Choice Requires="p14">
      <p:transition spd="slow" p14:dur="2000" advClick="0" advTm="18000"/>
    </mc:Choice>
    <mc:Fallback xmlns="">
      <p:transition spd="slow" advClick="0" advTm="18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18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53129B3-9B35-414E-9FF2-D4C674DB97CF}"/>
              </a:ext>
            </a:extLst>
          </p:cNvPr>
          <p:cNvSpPr>
            <a:spLocks noGrp="1"/>
          </p:cNvSpPr>
          <p:nvPr>
            <p:ph type="ctrTitle" idx="4294967295"/>
          </p:nvPr>
        </p:nvSpPr>
        <p:spPr>
          <a:xfrm>
            <a:off x="1066800" y="1380138"/>
            <a:ext cx="10058400" cy="1143000"/>
          </a:xfrm>
        </p:spPr>
        <p:txBody>
          <a:bodyPr>
            <a:noAutofit/>
          </a:bodyPr>
          <a:lstStyle/>
          <a:p>
            <a:pPr algn="ctr"/>
            <a:r>
              <a:rPr lang="es-MX" sz="4400" b="1" dirty="0"/>
              <a:t>Sección Colecciones Agrupadas por:</a:t>
            </a:r>
            <a:br>
              <a:rPr lang="es-MX" sz="3600" dirty="0"/>
            </a:br>
            <a:br>
              <a:rPr lang="es-MX" sz="3600" dirty="0"/>
            </a:br>
            <a:br>
              <a:rPr lang="es-MX" sz="3600" dirty="0"/>
            </a:br>
            <a:br>
              <a:rPr lang="es-MX" sz="3600" dirty="0"/>
            </a:br>
            <a:endParaRPr lang="es-CU" sz="3600" dirty="0"/>
          </a:p>
        </p:txBody>
      </p:sp>
      <p:pic>
        <p:nvPicPr>
          <p:cNvPr id="8" name="Imagen 7">
            <a:extLst>
              <a:ext uri="{FF2B5EF4-FFF2-40B4-BE49-F238E27FC236}">
                <a16:creationId xmlns:a16="http://schemas.microsoft.com/office/drawing/2014/main" id="{6F915A3D-1F64-4BFE-BA86-A29EDC6CE2C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29773" y="682356"/>
            <a:ext cx="7332453" cy="5230123"/>
          </a:xfrm>
          <a:prstGeom prst="rect">
            <a:avLst/>
          </a:prstGeom>
          <a:ln w="38100">
            <a:solidFill>
              <a:schemeClr val="tx1"/>
            </a:solidFill>
          </a:ln>
        </p:spPr>
      </p:pic>
      <p:pic>
        <p:nvPicPr>
          <p:cNvPr id="3" name="51 15">
            <a:hlinkClick r:id="" action="ppaction://media"/>
            <a:extLst>
              <a:ext uri="{FF2B5EF4-FFF2-40B4-BE49-F238E27FC236}">
                <a16:creationId xmlns:a16="http://schemas.microsoft.com/office/drawing/2014/main" id="{4199C136-3078-4B68-872A-4E272E7B64C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968378" y="3429000"/>
            <a:ext cx="609600" cy="609600"/>
          </a:xfrm>
          <a:prstGeom prst="rect">
            <a:avLst/>
          </a:prstGeom>
        </p:spPr>
      </p:pic>
    </p:spTree>
    <p:extLst>
      <p:ext uri="{BB962C8B-B14F-4D97-AF65-F5344CB8AC3E}">
        <p14:creationId xmlns:p14="http://schemas.microsoft.com/office/powerpoint/2010/main" val="2479173534"/>
      </p:ext>
    </p:extLst>
  </p:cSld>
  <p:clrMapOvr>
    <a:masterClrMapping/>
  </p:clrMapOvr>
  <mc:AlternateContent xmlns:mc="http://schemas.openxmlformats.org/markup-compatibility/2006" xmlns:p14="http://schemas.microsoft.com/office/powerpoint/2010/main">
    <mc:Choice Requires="p14">
      <p:transition spd="slow" p14:dur="2000" advClick="0" advTm="15000"/>
    </mc:Choice>
    <mc:Fallback xmlns="">
      <p:transition spd="slow" advClick="0" advTm="1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69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upo 9">
            <a:extLst>
              <a:ext uri="{FF2B5EF4-FFF2-40B4-BE49-F238E27FC236}">
                <a16:creationId xmlns:a16="http://schemas.microsoft.com/office/drawing/2014/main" id="{04287C16-E720-47A8-986A-81DE235CC65B}"/>
              </a:ext>
            </a:extLst>
          </p:cNvPr>
          <p:cNvGrpSpPr/>
          <p:nvPr/>
        </p:nvGrpSpPr>
        <p:grpSpPr>
          <a:xfrm>
            <a:off x="625761" y="569343"/>
            <a:ext cx="10674843" cy="5555412"/>
            <a:chOff x="625761" y="569343"/>
            <a:chExt cx="10674843" cy="5555412"/>
          </a:xfrm>
        </p:grpSpPr>
        <p:pic>
          <p:nvPicPr>
            <p:cNvPr id="3" name="Imagen 2">
              <a:extLst>
                <a:ext uri="{FF2B5EF4-FFF2-40B4-BE49-F238E27FC236}">
                  <a16:creationId xmlns:a16="http://schemas.microsoft.com/office/drawing/2014/main" id="{D031D2BD-F0F2-4C8B-A1BD-F6F98E74DB7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5761" y="1753966"/>
              <a:ext cx="2762636" cy="2314898"/>
            </a:xfrm>
            <a:prstGeom prst="rect">
              <a:avLst/>
            </a:prstGeom>
            <a:ln w="38100">
              <a:solidFill>
                <a:schemeClr val="tx1"/>
              </a:solidFill>
            </a:ln>
          </p:spPr>
        </p:pic>
        <p:pic>
          <p:nvPicPr>
            <p:cNvPr id="6" name="Imagen 5">
              <a:extLst>
                <a:ext uri="{FF2B5EF4-FFF2-40B4-BE49-F238E27FC236}">
                  <a16:creationId xmlns:a16="http://schemas.microsoft.com/office/drawing/2014/main" id="{97BD5EFD-3FE0-41A7-B648-05C8C48BB60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57550" y="569343"/>
              <a:ext cx="6543054" cy="5555412"/>
            </a:xfrm>
            <a:prstGeom prst="rect">
              <a:avLst/>
            </a:prstGeom>
            <a:ln w="38100">
              <a:solidFill>
                <a:schemeClr val="tx1"/>
              </a:solidFill>
            </a:ln>
          </p:spPr>
        </p:pic>
        <p:sp>
          <p:nvSpPr>
            <p:cNvPr id="9" name="Flecha: a la derecha 8">
              <a:extLst>
                <a:ext uri="{FF2B5EF4-FFF2-40B4-BE49-F238E27FC236}">
                  <a16:creationId xmlns:a16="http://schemas.microsoft.com/office/drawing/2014/main" id="{263C18EA-FC3B-4C06-AF27-760D1F1AA99E}"/>
                </a:ext>
              </a:extLst>
            </p:cNvPr>
            <p:cNvSpPr/>
            <p:nvPr/>
          </p:nvSpPr>
          <p:spPr>
            <a:xfrm>
              <a:off x="3605841" y="2605177"/>
              <a:ext cx="966159" cy="569344"/>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U" dirty="0"/>
            </a:p>
          </p:txBody>
        </p:sp>
      </p:grpSp>
      <p:pic>
        <p:nvPicPr>
          <p:cNvPr id="2" name="52 27">
            <a:hlinkClick r:id="" action="ppaction://media"/>
            <a:extLst>
              <a:ext uri="{FF2B5EF4-FFF2-40B4-BE49-F238E27FC236}">
                <a16:creationId xmlns:a16="http://schemas.microsoft.com/office/drawing/2014/main" id="{744EEA94-24E4-4421-A4BB-228633C45C7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3002883" y="3340100"/>
            <a:ext cx="609600" cy="609600"/>
          </a:xfrm>
          <a:prstGeom prst="rect">
            <a:avLst/>
          </a:prstGeom>
        </p:spPr>
      </p:pic>
    </p:spTree>
    <p:extLst>
      <p:ext uri="{BB962C8B-B14F-4D97-AF65-F5344CB8AC3E}">
        <p14:creationId xmlns:p14="http://schemas.microsoft.com/office/powerpoint/2010/main" val="2207759604"/>
      </p:ext>
    </p:extLst>
  </p:cSld>
  <p:clrMapOvr>
    <a:masterClrMapping/>
  </p:clrMapOvr>
  <mc:AlternateContent xmlns:mc="http://schemas.openxmlformats.org/markup-compatibility/2006" xmlns:p14="http://schemas.microsoft.com/office/powerpoint/2010/main">
    <mc:Choice Requires="p14">
      <p:transition spd="slow" p14:dur="2000" advClick="0" advTm="27000"/>
    </mc:Choice>
    <mc:Fallback xmlns="">
      <p:transition spd="slow" advClick="0" advTm="27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37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Grupo 31">
            <a:extLst>
              <a:ext uri="{FF2B5EF4-FFF2-40B4-BE49-F238E27FC236}">
                <a16:creationId xmlns:a16="http://schemas.microsoft.com/office/drawing/2014/main" id="{253D0532-730B-4BA1-911B-DC550C6DFCE1}"/>
              </a:ext>
            </a:extLst>
          </p:cNvPr>
          <p:cNvGrpSpPr/>
          <p:nvPr/>
        </p:nvGrpSpPr>
        <p:grpSpPr>
          <a:xfrm>
            <a:off x="494886" y="385989"/>
            <a:ext cx="11206947" cy="5698608"/>
            <a:chOff x="494886" y="385989"/>
            <a:chExt cx="11206947" cy="5698608"/>
          </a:xfrm>
        </p:grpSpPr>
        <p:pic>
          <p:nvPicPr>
            <p:cNvPr id="12" name="Imagen 11">
              <a:extLst>
                <a:ext uri="{FF2B5EF4-FFF2-40B4-BE49-F238E27FC236}">
                  <a16:creationId xmlns:a16="http://schemas.microsoft.com/office/drawing/2014/main" id="{3682C0A4-15B8-4B44-8996-558ABB509AC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67156" y="385989"/>
              <a:ext cx="2057687" cy="992660"/>
            </a:xfrm>
            <a:prstGeom prst="rect">
              <a:avLst/>
            </a:prstGeom>
            <a:ln w="38100">
              <a:solidFill>
                <a:schemeClr val="tx1"/>
              </a:solidFill>
            </a:ln>
          </p:spPr>
        </p:pic>
        <p:pic>
          <p:nvPicPr>
            <p:cNvPr id="21" name="Imagen 20">
              <a:extLst>
                <a:ext uri="{FF2B5EF4-FFF2-40B4-BE49-F238E27FC236}">
                  <a16:creationId xmlns:a16="http://schemas.microsoft.com/office/drawing/2014/main" id="{C5E843BA-C060-4DBF-B20A-A0745CFCF76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4886" y="1750117"/>
              <a:ext cx="2057687" cy="4267796"/>
            </a:xfrm>
            <a:prstGeom prst="rect">
              <a:avLst/>
            </a:prstGeom>
            <a:ln w="38100">
              <a:solidFill>
                <a:schemeClr val="tx1"/>
              </a:solidFill>
            </a:ln>
          </p:spPr>
        </p:pic>
        <p:pic>
          <p:nvPicPr>
            <p:cNvPr id="23" name="Imagen 22">
              <a:extLst>
                <a:ext uri="{FF2B5EF4-FFF2-40B4-BE49-F238E27FC236}">
                  <a16:creationId xmlns:a16="http://schemas.microsoft.com/office/drawing/2014/main" id="{75498D6F-2EC5-41BC-AEAE-9E5537CA999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96489" y="1750117"/>
              <a:ext cx="2019582" cy="4277322"/>
            </a:xfrm>
            <a:prstGeom prst="rect">
              <a:avLst/>
            </a:prstGeom>
            <a:ln w="38100">
              <a:solidFill>
                <a:schemeClr val="tx1"/>
              </a:solidFill>
            </a:ln>
          </p:spPr>
        </p:pic>
        <p:pic>
          <p:nvPicPr>
            <p:cNvPr id="25" name="Imagen 24">
              <a:extLst>
                <a:ext uri="{FF2B5EF4-FFF2-40B4-BE49-F238E27FC236}">
                  <a16:creationId xmlns:a16="http://schemas.microsoft.com/office/drawing/2014/main" id="{2EEBC371-13B1-4280-B242-49CE77EA26F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17496" y="1750117"/>
              <a:ext cx="2572109" cy="4296375"/>
            </a:xfrm>
            <a:prstGeom prst="rect">
              <a:avLst/>
            </a:prstGeom>
            <a:ln w="38100">
              <a:solidFill>
                <a:schemeClr val="tx1"/>
              </a:solidFill>
            </a:ln>
          </p:spPr>
        </p:pic>
        <p:pic>
          <p:nvPicPr>
            <p:cNvPr id="27" name="Imagen 26">
              <a:extLst>
                <a:ext uri="{FF2B5EF4-FFF2-40B4-BE49-F238E27FC236}">
                  <a16:creationId xmlns:a16="http://schemas.microsoft.com/office/drawing/2014/main" id="{DEBA2DCE-C1D5-4F42-801A-BE8EAC29D1E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228638" y="1750117"/>
              <a:ext cx="1914792" cy="4334480"/>
            </a:xfrm>
            <a:prstGeom prst="rect">
              <a:avLst/>
            </a:prstGeom>
            <a:ln w="38100">
              <a:solidFill>
                <a:schemeClr val="tx1"/>
              </a:solidFill>
            </a:ln>
          </p:spPr>
        </p:pic>
        <p:pic>
          <p:nvPicPr>
            <p:cNvPr id="29" name="Imagen 28">
              <a:extLst>
                <a:ext uri="{FF2B5EF4-FFF2-40B4-BE49-F238E27FC236}">
                  <a16:creationId xmlns:a16="http://schemas.microsoft.com/office/drawing/2014/main" id="{DAEDC2B2-123E-4C1A-81CB-FE0EF5236BE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482463" y="2674171"/>
              <a:ext cx="1219370" cy="1209844"/>
            </a:xfrm>
            <a:prstGeom prst="rect">
              <a:avLst/>
            </a:prstGeom>
            <a:ln w="38100">
              <a:solidFill>
                <a:schemeClr val="tx1"/>
              </a:solidFill>
            </a:ln>
          </p:spPr>
        </p:pic>
      </p:grpSp>
      <p:pic>
        <p:nvPicPr>
          <p:cNvPr id="2" name="53 1 50">
            <a:hlinkClick r:id="" action="ppaction://media"/>
            <a:extLst>
              <a:ext uri="{FF2B5EF4-FFF2-40B4-BE49-F238E27FC236}">
                <a16:creationId xmlns:a16="http://schemas.microsoft.com/office/drawing/2014/main" id="{7160E0F9-9408-4FD0-9D83-2335FA7378C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3278929" y="3338423"/>
            <a:ext cx="609600" cy="609600"/>
          </a:xfrm>
          <a:prstGeom prst="rect">
            <a:avLst/>
          </a:prstGeom>
        </p:spPr>
      </p:pic>
    </p:spTree>
    <p:extLst>
      <p:ext uri="{BB962C8B-B14F-4D97-AF65-F5344CB8AC3E}">
        <p14:creationId xmlns:p14="http://schemas.microsoft.com/office/powerpoint/2010/main" val="133043870"/>
      </p:ext>
    </p:extLst>
  </p:cSld>
  <p:clrMapOvr>
    <a:masterClrMapping/>
  </p:clrMapOvr>
  <mc:AlternateContent xmlns:mc="http://schemas.openxmlformats.org/markup-compatibility/2006" xmlns:p14="http://schemas.microsoft.com/office/powerpoint/2010/main">
    <mc:Choice Requires="p14">
      <p:transition spd="slow" p14:dur="2000" advClick="0" advTm="110000"/>
    </mc:Choice>
    <mc:Fallback xmlns="">
      <p:transition spd="slow" advClick="0" advTm="11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952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o 1">
            <a:extLst>
              <a:ext uri="{FF2B5EF4-FFF2-40B4-BE49-F238E27FC236}">
                <a16:creationId xmlns:a16="http://schemas.microsoft.com/office/drawing/2014/main" id="{C2C9AA24-07AE-42AB-BA0F-670E19B43415}"/>
              </a:ext>
            </a:extLst>
          </p:cNvPr>
          <p:cNvGrpSpPr/>
          <p:nvPr/>
        </p:nvGrpSpPr>
        <p:grpSpPr>
          <a:xfrm>
            <a:off x="724949" y="315178"/>
            <a:ext cx="10783986" cy="5727076"/>
            <a:chOff x="724949" y="315178"/>
            <a:chExt cx="10783986" cy="5727076"/>
          </a:xfrm>
        </p:grpSpPr>
        <p:pic>
          <p:nvPicPr>
            <p:cNvPr id="9" name="Imagen 8">
              <a:extLst>
                <a:ext uri="{FF2B5EF4-FFF2-40B4-BE49-F238E27FC236}">
                  <a16:creationId xmlns:a16="http://schemas.microsoft.com/office/drawing/2014/main" id="{14C1B4C9-184A-456B-9B32-C8F4974D04D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67156" y="315178"/>
              <a:ext cx="2057687" cy="992660"/>
            </a:xfrm>
            <a:prstGeom prst="rect">
              <a:avLst/>
            </a:prstGeom>
            <a:noFill/>
            <a:ln w="38100">
              <a:solidFill>
                <a:schemeClr val="tx1"/>
              </a:solidFill>
            </a:ln>
          </p:spPr>
        </p:pic>
        <p:pic>
          <p:nvPicPr>
            <p:cNvPr id="10" name="Imagen 9">
              <a:extLst>
                <a:ext uri="{FF2B5EF4-FFF2-40B4-BE49-F238E27FC236}">
                  <a16:creationId xmlns:a16="http://schemas.microsoft.com/office/drawing/2014/main" id="{DF878D3E-2C15-4138-AAE7-B2A978E523C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4949" y="1693484"/>
              <a:ext cx="1943371" cy="4286848"/>
            </a:xfrm>
            <a:prstGeom prst="rect">
              <a:avLst/>
            </a:prstGeom>
            <a:ln w="38100">
              <a:solidFill>
                <a:schemeClr val="tx1"/>
              </a:solidFill>
            </a:ln>
          </p:spPr>
        </p:pic>
        <p:pic>
          <p:nvPicPr>
            <p:cNvPr id="11" name="Imagen 10">
              <a:extLst>
                <a:ext uri="{FF2B5EF4-FFF2-40B4-BE49-F238E27FC236}">
                  <a16:creationId xmlns:a16="http://schemas.microsoft.com/office/drawing/2014/main" id="{414AF471-A42F-4A46-8B10-FCD3DC0E871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47872" y="1726827"/>
              <a:ext cx="2476846" cy="4315427"/>
            </a:xfrm>
            <a:prstGeom prst="rect">
              <a:avLst/>
            </a:prstGeom>
            <a:ln w="38100">
              <a:solidFill>
                <a:schemeClr val="tx1"/>
              </a:solidFill>
            </a:ln>
          </p:spPr>
        </p:pic>
        <p:pic>
          <p:nvPicPr>
            <p:cNvPr id="13" name="Imagen 12">
              <a:extLst>
                <a:ext uri="{FF2B5EF4-FFF2-40B4-BE49-F238E27FC236}">
                  <a16:creationId xmlns:a16="http://schemas.microsoft.com/office/drawing/2014/main" id="{F4274E21-B65D-4100-95A8-92181FB8A24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104270" y="1631563"/>
              <a:ext cx="2476846" cy="4410691"/>
            </a:xfrm>
            <a:prstGeom prst="rect">
              <a:avLst/>
            </a:prstGeom>
            <a:ln w="38100">
              <a:solidFill>
                <a:schemeClr val="tx1"/>
              </a:solidFill>
            </a:ln>
          </p:spPr>
        </p:pic>
        <p:pic>
          <p:nvPicPr>
            <p:cNvPr id="14" name="Imagen 13">
              <a:extLst>
                <a:ext uri="{FF2B5EF4-FFF2-40B4-BE49-F238E27FC236}">
                  <a16:creationId xmlns:a16="http://schemas.microsoft.com/office/drawing/2014/main" id="{2C8D2225-8256-43FB-8221-60E52ACB0D5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060668" y="1826854"/>
              <a:ext cx="2448267" cy="4020111"/>
            </a:xfrm>
            <a:prstGeom prst="rect">
              <a:avLst/>
            </a:prstGeom>
            <a:ln w="38100">
              <a:solidFill>
                <a:schemeClr val="tx1"/>
              </a:solidFill>
            </a:ln>
          </p:spPr>
        </p:pic>
      </p:grpSp>
      <p:pic>
        <p:nvPicPr>
          <p:cNvPr id="3" name="54 16">
            <a:hlinkClick r:id="" action="ppaction://media"/>
            <a:extLst>
              <a:ext uri="{FF2B5EF4-FFF2-40B4-BE49-F238E27FC236}">
                <a16:creationId xmlns:a16="http://schemas.microsoft.com/office/drawing/2014/main" id="{462BF2C6-799D-4BBA-96F2-C8441DA0D6C1}"/>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2985630" y="3407434"/>
            <a:ext cx="609600" cy="609600"/>
          </a:xfrm>
          <a:prstGeom prst="rect">
            <a:avLst/>
          </a:prstGeom>
        </p:spPr>
      </p:pic>
    </p:spTree>
    <p:extLst>
      <p:ext uri="{BB962C8B-B14F-4D97-AF65-F5344CB8AC3E}">
        <p14:creationId xmlns:p14="http://schemas.microsoft.com/office/powerpoint/2010/main" val="2523765257"/>
      </p:ext>
    </p:extLst>
  </p:cSld>
  <p:clrMapOvr>
    <a:masterClrMapping/>
  </p:clrMapOvr>
  <mc:AlternateContent xmlns:mc="http://schemas.openxmlformats.org/markup-compatibility/2006" xmlns:p14="http://schemas.microsoft.com/office/powerpoint/2010/main">
    <mc:Choice Requires="p14">
      <p:transition spd="slow" p14:dur="2000" advClick="0" advTm="16000"/>
    </mc:Choice>
    <mc:Fallback xmlns="">
      <p:transition spd="slow" advClick="0" advTm="16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69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F6ECC2F7-6418-4A93-8D9A-54C62DDB98A0}"/>
              </a:ext>
            </a:extLst>
          </p:cNvPr>
          <p:cNvPicPr>
            <a:picLocks noChangeAspect="1"/>
          </p:cNvPicPr>
          <p:nvPr/>
        </p:nvPicPr>
        <p:blipFill>
          <a:blip r:embed="rId4"/>
          <a:stretch>
            <a:fillRect/>
          </a:stretch>
        </p:blipFill>
        <p:spPr>
          <a:xfrm>
            <a:off x="0" y="1673"/>
            <a:ext cx="12192000" cy="6854653"/>
          </a:xfrm>
          <a:prstGeom prst="rect">
            <a:avLst/>
          </a:prstGeom>
        </p:spPr>
      </p:pic>
      <p:pic>
        <p:nvPicPr>
          <p:cNvPr id="3" name="55 26">
            <a:hlinkClick r:id="" action="ppaction://media"/>
            <a:extLst>
              <a:ext uri="{FF2B5EF4-FFF2-40B4-BE49-F238E27FC236}">
                <a16:creationId xmlns:a16="http://schemas.microsoft.com/office/drawing/2014/main" id="{70ABDB90-5204-45AB-8F2D-8A72F469B84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3399698" y="3340100"/>
            <a:ext cx="609600" cy="609600"/>
          </a:xfrm>
          <a:prstGeom prst="rect">
            <a:avLst/>
          </a:prstGeom>
        </p:spPr>
      </p:pic>
    </p:spTree>
    <p:extLst>
      <p:ext uri="{BB962C8B-B14F-4D97-AF65-F5344CB8AC3E}">
        <p14:creationId xmlns:p14="http://schemas.microsoft.com/office/powerpoint/2010/main" val="2062832029"/>
      </p:ext>
    </p:extLst>
  </p:cSld>
  <p:clrMapOvr>
    <a:masterClrMapping/>
  </p:clrMapOvr>
  <mc:AlternateContent xmlns:mc="http://schemas.openxmlformats.org/markup-compatibility/2006" xmlns:p14="http://schemas.microsoft.com/office/powerpoint/2010/main">
    <mc:Choice Requires="p14">
      <p:transition spd="slow" p14:dur="2000" advClick="0" advTm="26000"/>
    </mc:Choice>
    <mc:Fallback xmlns="">
      <p:transition spd="slow" advClick="0" advTm="26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70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D02B8199-F6D1-41DA-8307-2EF7414B26D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5169" y="517585"/>
            <a:ext cx="10282687" cy="5382883"/>
          </a:xfrm>
          <a:prstGeom prst="rect">
            <a:avLst/>
          </a:prstGeom>
        </p:spPr>
      </p:pic>
      <p:pic>
        <p:nvPicPr>
          <p:cNvPr id="2" name="56 58">
            <a:hlinkClick r:id="" action="ppaction://media"/>
            <a:extLst>
              <a:ext uri="{FF2B5EF4-FFF2-40B4-BE49-F238E27FC236}">
                <a16:creationId xmlns:a16="http://schemas.microsoft.com/office/drawing/2014/main" id="{656F16CD-D199-4622-9A29-0C104C132B7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2709585" y="3340100"/>
            <a:ext cx="609600" cy="609600"/>
          </a:xfrm>
          <a:prstGeom prst="rect">
            <a:avLst/>
          </a:prstGeom>
        </p:spPr>
      </p:pic>
    </p:spTree>
    <p:extLst>
      <p:ext uri="{BB962C8B-B14F-4D97-AF65-F5344CB8AC3E}">
        <p14:creationId xmlns:p14="http://schemas.microsoft.com/office/powerpoint/2010/main" val="578626281"/>
      </p:ext>
    </p:extLst>
  </p:cSld>
  <p:clrMapOvr>
    <a:masterClrMapping/>
  </p:clrMapOvr>
  <mc:AlternateContent xmlns:mc="http://schemas.openxmlformats.org/markup-compatibility/2006" xmlns:p14="http://schemas.microsoft.com/office/powerpoint/2010/main">
    <mc:Choice Requires="p14">
      <p:transition spd="slow" p14:dur="2000" advClick="0" advTm="58000"/>
    </mc:Choice>
    <mc:Fallback xmlns="">
      <p:transition spd="slow" advClick="0" advTm="58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702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09C0614A-51AA-4AF2-A200-6613F660A38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74855" y="113819"/>
            <a:ext cx="4830792" cy="457682"/>
          </a:xfrm>
          <a:prstGeom prst="rect">
            <a:avLst/>
          </a:prstGeom>
          <a:ln w="38100">
            <a:solidFill>
              <a:schemeClr val="tx1"/>
            </a:solidFill>
          </a:ln>
        </p:spPr>
      </p:pic>
      <p:sp>
        <p:nvSpPr>
          <p:cNvPr id="6" name="Marcador de contenido 5">
            <a:extLst>
              <a:ext uri="{FF2B5EF4-FFF2-40B4-BE49-F238E27FC236}">
                <a16:creationId xmlns:a16="http://schemas.microsoft.com/office/drawing/2014/main" id="{A4DDECD1-4C55-4B73-922F-F48C9E2EA335}"/>
              </a:ext>
            </a:extLst>
          </p:cNvPr>
          <p:cNvSpPr>
            <a:spLocks noGrp="1"/>
          </p:cNvSpPr>
          <p:nvPr>
            <p:ph sz="half" idx="4294967295"/>
          </p:nvPr>
        </p:nvSpPr>
        <p:spPr>
          <a:xfrm>
            <a:off x="8368702" y="846135"/>
            <a:ext cx="3329798" cy="5459415"/>
          </a:xfrm>
          <a:ln w="38100">
            <a:solidFill>
              <a:schemeClr val="tx1"/>
            </a:solidFill>
          </a:ln>
        </p:spPr>
        <p:txBody>
          <a:bodyPr>
            <a:noAutofit/>
          </a:bodyPr>
          <a:lstStyle/>
          <a:p>
            <a:pPr lvl="0"/>
            <a:r>
              <a:rPr lang="es-ES" sz="1800" dirty="0"/>
              <a:t>Centro Internacional de Restauración Neurológica (CIREN)</a:t>
            </a:r>
            <a:endParaRPr lang="es-CU" sz="1800" dirty="0"/>
          </a:p>
          <a:p>
            <a:pPr lvl="0"/>
            <a:r>
              <a:rPr lang="es-ES" sz="1800" dirty="0"/>
              <a:t>Centro de Investigación sobre Longevidad, Envejecimiento y Salud (CITED)</a:t>
            </a:r>
            <a:endParaRPr lang="es-CU" sz="1800" dirty="0"/>
          </a:p>
          <a:p>
            <a:pPr lvl="0"/>
            <a:r>
              <a:rPr lang="es-ES" sz="1800" dirty="0"/>
              <a:t>Centro Nacional de Educación Sexual (CENESEX)</a:t>
            </a:r>
            <a:endParaRPr lang="es-CU" sz="1800" dirty="0"/>
          </a:p>
          <a:p>
            <a:pPr lvl="0"/>
            <a:r>
              <a:rPr lang="es-ES" sz="1800" dirty="0"/>
              <a:t>Instituto Nacional de Higiene, Epidemiología y Microbiología (INHEM)</a:t>
            </a:r>
            <a:endParaRPr lang="es-CU" sz="1800" dirty="0"/>
          </a:p>
          <a:p>
            <a:pPr lvl="0"/>
            <a:r>
              <a:rPr lang="es-ES" sz="1800" dirty="0"/>
              <a:t>Instituto Nacional de Salud de los Trabajadores (INSAT)</a:t>
            </a:r>
            <a:endParaRPr lang="es-CU" sz="1800" dirty="0"/>
          </a:p>
          <a:p>
            <a:pPr lvl="0"/>
            <a:r>
              <a:rPr lang="es-ES" sz="1800" dirty="0"/>
              <a:t>Instituto de Medicina Tropical Pedro Kouri (IPK)</a:t>
            </a:r>
            <a:endParaRPr lang="es-CU" sz="1800" dirty="0"/>
          </a:p>
          <a:p>
            <a:pPr lvl="0"/>
            <a:r>
              <a:rPr lang="es-ES" sz="1800" dirty="0"/>
              <a:t>Centro Nacional Coordinador de Ensayos Clínicos (CENCEC).</a:t>
            </a:r>
            <a:endParaRPr lang="es-CU" sz="1800" dirty="0"/>
          </a:p>
          <a:p>
            <a:endParaRPr lang="es-CU" sz="1800" dirty="0"/>
          </a:p>
        </p:txBody>
      </p:sp>
      <p:sp>
        <p:nvSpPr>
          <p:cNvPr id="5" name="Marcador de contenido 4">
            <a:extLst>
              <a:ext uri="{FF2B5EF4-FFF2-40B4-BE49-F238E27FC236}">
                <a16:creationId xmlns:a16="http://schemas.microsoft.com/office/drawing/2014/main" id="{06F0E330-F2EA-4F6E-9A53-89C499328E0E}"/>
              </a:ext>
            </a:extLst>
          </p:cNvPr>
          <p:cNvSpPr>
            <a:spLocks noGrp="1"/>
          </p:cNvSpPr>
          <p:nvPr>
            <p:ph sz="half" idx="4294967295"/>
          </p:nvPr>
        </p:nvSpPr>
        <p:spPr>
          <a:xfrm>
            <a:off x="345057" y="846135"/>
            <a:ext cx="3102993" cy="5459415"/>
          </a:xfrm>
          <a:ln w="38100">
            <a:solidFill>
              <a:schemeClr val="tx1"/>
            </a:solidFill>
          </a:ln>
        </p:spPr>
        <p:txBody>
          <a:bodyPr>
            <a:noAutofit/>
          </a:bodyPr>
          <a:lstStyle/>
          <a:p>
            <a:pPr lvl="0"/>
            <a:r>
              <a:rPr lang="es-ES" sz="1800" dirty="0"/>
              <a:t>CPICM de Pinar del Río.</a:t>
            </a:r>
            <a:endParaRPr lang="es-CU" sz="1800" dirty="0"/>
          </a:p>
          <a:p>
            <a:pPr lvl="0"/>
            <a:r>
              <a:rPr lang="es-ES" sz="1800" dirty="0"/>
              <a:t>CPICM de La Habana.</a:t>
            </a:r>
            <a:endParaRPr lang="es-CU" sz="1800" dirty="0"/>
          </a:p>
          <a:p>
            <a:pPr lvl="0"/>
            <a:r>
              <a:rPr lang="es-ES" sz="1800" dirty="0"/>
              <a:t>CPICM de Artemisa.</a:t>
            </a:r>
            <a:endParaRPr lang="es-CU" sz="1800" dirty="0"/>
          </a:p>
          <a:p>
            <a:pPr lvl="0"/>
            <a:r>
              <a:rPr lang="es-ES" sz="1800" dirty="0"/>
              <a:t>CPICM de Mayabeque.</a:t>
            </a:r>
            <a:endParaRPr lang="es-CU" sz="1800" dirty="0"/>
          </a:p>
          <a:p>
            <a:pPr lvl="0"/>
            <a:r>
              <a:rPr lang="es-ES" sz="1800" dirty="0"/>
              <a:t>CPICM de Matanzas.</a:t>
            </a:r>
            <a:endParaRPr lang="es-CU" sz="1800" dirty="0"/>
          </a:p>
          <a:p>
            <a:pPr lvl="0"/>
            <a:r>
              <a:rPr lang="es-ES" sz="1800" dirty="0"/>
              <a:t>CPICM de Villa Clara.</a:t>
            </a:r>
            <a:endParaRPr lang="es-CU" sz="1800" dirty="0"/>
          </a:p>
          <a:p>
            <a:pPr lvl="0"/>
            <a:r>
              <a:rPr lang="es-ES" sz="1800" dirty="0"/>
              <a:t>CPICM de Cienfuegos.</a:t>
            </a:r>
            <a:endParaRPr lang="es-CU" sz="1800" dirty="0"/>
          </a:p>
          <a:p>
            <a:pPr lvl="0"/>
            <a:r>
              <a:rPr lang="es-ES" sz="1800" dirty="0"/>
              <a:t>CPICM de Sancti Spíritus.</a:t>
            </a:r>
            <a:endParaRPr lang="es-CU" sz="1800" dirty="0"/>
          </a:p>
          <a:p>
            <a:pPr lvl="0"/>
            <a:r>
              <a:rPr lang="es-ES" sz="1800" dirty="0"/>
              <a:t>CPICM de Camagüey.</a:t>
            </a:r>
            <a:endParaRPr lang="es-CU" sz="1800" dirty="0"/>
          </a:p>
          <a:p>
            <a:r>
              <a:rPr lang="es-ES" sz="1800" dirty="0"/>
              <a:t>CPICM de Las Tunas.</a:t>
            </a:r>
            <a:endParaRPr lang="es-CU" sz="1800" dirty="0"/>
          </a:p>
          <a:p>
            <a:r>
              <a:rPr lang="es-ES" sz="1800" dirty="0"/>
              <a:t>CPICM de Ciego de Ávila.</a:t>
            </a:r>
            <a:endParaRPr lang="es-CU" sz="1800" dirty="0"/>
          </a:p>
          <a:p>
            <a:r>
              <a:rPr lang="es-ES" sz="1800" dirty="0"/>
              <a:t>CPICM de Holguín. </a:t>
            </a:r>
          </a:p>
          <a:p>
            <a:r>
              <a:rPr lang="es-ES" sz="1800" dirty="0"/>
              <a:t>CPICM de Santiago de Cuba.</a:t>
            </a:r>
            <a:endParaRPr lang="es-CU" sz="1800" dirty="0"/>
          </a:p>
          <a:p>
            <a:endParaRPr lang="es-CU" sz="1800" dirty="0"/>
          </a:p>
        </p:txBody>
      </p:sp>
      <p:sp>
        <p:nvSpPr>
          <p:cNvPr id="7" name="Marcador de contenido 4">
            <a:extLst>
              <a:ext uri="{FF2B5EF4-FFF2-40B4-BE49-F238E27FC236}">
                <a16:creationId xmlns:a16="http://schemas.microsoft.com/office/drawing/2014/main" id="{4F6F641F-FC3F-46C6-8193-B3F918778BD3}"/>
              </a:ext>
            </a:extLst>
          </p:cNvPr>
          <p:cNvSpPr txBox="1">
            <a:spLocks/>
          </p:cNvSpPr>
          <p:nvPr/>
        </p:nvSpPr>
        <p:spPr>
          <a:xfrm>
            <a:off x="4425352" y="846135"/>
            <a:ext cx="3329798" cy="5459415"/>
          </a:xfrm>
          <a:prstGeom prst="rect">
            <a:avLst/>
          </a:prstGeom>
          <a:ln w="38100">
            <a:solidFill>
              <a:schemeClr val="tx1"/>
            </a:solidFill>
          </a:ln>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s-ES" sz="1800" dirty="0"/>
              <a:t>CPICM de Guantánamo.</a:t>
            </a:r>
            <a:endParaRPr lang="es-CU" sz="1800" dirty="0"/>
          </a:p>
          <a:p>
            <a:pPr lvl="0"/>
            <a:r>
              <a:rPr lang="es-ES" sz="1800" dirty="0"/>
              <a:t>Centro Municipal de Información de Ciencias Médicas de la Isla de la Juventud.</a:t>
            </a:r>
            <a:endParaRPr lang="es-CU" sz="1800" dirty="0"/>
          </a:p>
          <a:p>
            <a:pPr lvl="0"/>
            <a:r>
              <a:rPr lang="es-ES" sz="1800" dirty="0"/>
              <a:t>Escuela Nacional de Salud Púbica (ENSAP).</a:t>
            </a:r>
            <a:endParaRPr lang="es-CU" sz="1800" dirty="0"/>
          </a:p>
          <a:p>
            <a:pPr lvl="0"/>
            <a:r>
              <a:rPr lang="es-ES" sz="1800" dirty="0"/>
              <a:t>Centro para el Control Estatal de Medicamentos, Equipos y Dispositivos Médicos (CECMED).</a:t>
            </a:r>
            <a:endParaRPr lang="es-CU" sz="1800" dirty="0"/>
          </a:p>
          <a:p>
            <a:pPr lvl="0"/>
            <a:r>
              <a:rPr lang="es-ES" sz="1800" dirty="0"/>
              <a:t>Instituto Nacional de Oncología y Radiobiología (INOR).</a:t>
            </a:r>
          </a:p>
          <a:p>
            <a:pPr lvl="0"/>
            <a:r>
              <a:rPr lang="es-ES" sz="1800" dirty="0"/>
              <a:t>Instituto de Endocrinología.</a:t>
            </a:r>
            <a:endParaRPr lang="es-CU" sz="1800" dirty="0"/>
          </a:p>
          <a:p>
            <a:pPr lvl="0"/>
            <a:r>
              <a:rPr lang="es-ES" sz="1800" dirty="0"/>
              <a:t>Instituto de Hematología e Inmunología.</a:t>
            </a:r>
            <a:endParaRPr lang="es-CU" sz="1800" dirty="0"/>
          </a:p>
          <a:p>
            <a:r>
              <a:rPr lang="es-ES" sz="1800" dirty="0"/>
              <a:t>Instituto Cubano de Oftalmología 'Pando Ferrer'.</a:t>
            </a:r>
            <a:endParaRPr lang="es-CU" sz="1800" dirty="0"/>
          </a:p>
          <a:p>
            <a:pPr lvl="0"/>
            <a:endParaRPr lang="es-CU" sz="1800" dirty="0"/>
          </a:p>
          <a:p>
            <a:endParaRPr lang="es-CU" sz="1800" dirty="0"/>
          </a:p>
        </p:txBody>
      </p:sp>
      <p:pic>
        <p:nvPicPr>
          <p:cNvPr id="2" name="57 1 13">
            <a:hlinkClick r:id="" action="ppaction://media"/>
            <a:extLst>
              <a:ext uri="{FF2B5EF4-FFF2-40B4-BE49-F238E27FC236}">
                <a16:creationId xmlns:a16="http://schemas.microsoft.com/office/drawing/2014/main" id="{0AFBD420-E101-40CA-882D-FD167ED3F52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3589479" y="3271042"/>
            <a:ext cx="609600" cy="609600"/>
          </a:xfrm>
          <a:prstGeom prst="rect">
            <a:avLst/>
          </a:prstGeom>
        </p:spPr>
      </p:pic>
    </p:spTree>
    <p:extLst>
      <p:ext uri="{BB962C8B-B14F-4D97-AF65-F5344CB8AC3E}">
        <p14:creationId xmlns:p14="http://schemas.microsoft.com/office/powerpoint/2010/main" val="2084098303"/>
      </p:ext>
    </p:extLst>
  </p:cSld>
  <p:clrMapOvr>
    <a:masterClrMapping/>
  </p:clrMapOvr>
  <mc:AlternateContent xmlns:mc="http://schemas.openxmlformats.org/markup-compatibility/2006" xmlns:p14="http://schemas.microsoft.com/office/powerpoint/2010/main">
    <mc:Choice Requires="p14">
      <p:transition spd="slow" p14:dur="2000" advClick="0" advTm="73000"/>
    </mc:Choice>
    <mc:Fallback xmlns="">
      <p:transition spd="slow" advClick="0" advTm="7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253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3A552A4-ADDB-4250-8E88-14FF71F10BC9}"/>
              </a:ext>
            </a:extLst>
          </p:cNvPr>
          <p:cNvSpPr>
            <a:spLocks noGrp="1"/>
          </p:cNvSpPr>
          <p:nvPr>
            <p:ph type="title"/>
          </p:nvPr>
        </p:nvSpPr>
        <p:spPr>
          <a:xfrm>
            <a:off x="1097280" y="286604"/>
            <a:ext cx="10058400" cy="710924"/>
          </a:xfrm>
        </p:spPr>
        <p:txBody>
          <a:bodyPr>
            <a:noAutofit/>
          </a:bodyPr>
          <a:lstStyle/>
          <a:p>
            <a:pPr algn="ctr"/>
            <a:r>
              <a:rPr lang="es-MX" dirty="0">
                <a:latin typeface="Arial" panose="020B0604020202020204" pitchFamily="34" charset="0"/>
                <a:cs typeface="Arial" panose="020B0604020202020204" pitchFamily="34" charset="0"/>
              </a:rPr>
              <a:t>BIBLIOGRAFÍA BÁSICA:</a:t>
            </a:r>
          </a:p>
        </p:txBody>
      </p:sp>
      <p:sp>
        <p:nvSpPr>
          <p:cNvPr id="3" name="Marcador de contenido 2">
            <a:extLst>
              <a:ext uri="{FF2B5EF4-FFF2-40B4-BE49-F238E27FC236}">
                <a16:creationId xmlns:a16="http://schemas.microsoft.com/office/drawing/2014/main" id="{A6646364-320F-4E26-A01B-FB46934F939C}"/>
              </a:ext>
            </a:extLst>
          </p:cNvPr>
          <p:cNvSpPr>
            <a:spLocks noGrp="1"/>
          </p:cNvSpPr>
          <p:nvPr>
            <p:ph idx="1"/>
          </p:nvPr>
        </p:nvSpPr>
        <p:spPr>
          <a:xfrm>
            <a:off x="320635" y="1116281"/>
            <a:ext cx="11625942" cy="5082637"/>
          </a:xfrm>
          <a:solidFill>
            <a:schemeClr val="accent1">
              <a:lumMod val="60000"/>
              <a:lumOff val="40000"/>
            </a:schemeClr>
          </a:solidFill>
        </p:spPr>
        <p:txBody>
          <a:bodyPr>
            <a:normAutofit fontScale="70000" lnSpcReduction="20000"/>
          </a:bodyPr>
          <a:lstStyle/>
          <a:p>
            <a:r>
              <a:rPr lang="es-MX" dirty="0">
                <a:latin typeface="Arial" panose="020B0604020202020204" pitchFamily="34" charset="0"/>
                <a:cs typeface="Arial" panose="020B0604020202020204" pitchFamily="34" charset="0"/>
              </a:rPr>
              <a:t>1. Armenteros Vera I, Alfonso Sánchez IR. Indización Biomédica. ECIMED: Habana. 2008.</a:t>
            </a:r>
          </a:p>
          <a:p>
            <a:r>
              <a:rPr lang="es-MX" dirty="0">
                <a:latin typeface="Arial" panose="020B0604020202020204" pitchFamily="34" charset="0"/>
                <a:cs typeface="Arial" panose="020B0604020202020204" pitchFamily="34" charset="0"/>
              </a:rPr>
              <a:t>2. Mayor Guerra E, Castillo Asencio I, </a:t>
            </a:r>
            <a:r>
              <a:rPr lang="es-MX" dirty="0" err="1">
                <a:latin typeface="Arial" panose="020B0604020202020204" pitchFamily="34" charset="0"/>
                <a:cs typeface="Arial" panose="020B0604020202020204" pitchFamily="34" charset="0"/>
              </a:rPr>
              <a:t>Joa</a:t>
            </a:r>
            <a:r>
              <a:rPr lang="es-MX" dirty="0">
                <a:latin typeface="Arial" panose="020B0604020202020204" pitchFamily="34" charset="0"/>
                <a:cs typeface="Arial" panose="020B0604020202020204" pitchFamily="34" charset="0"/>
              </a:rPr>
              <a:t> Ramos C.  Fuentes de Información en las Ciencias Médicas. ECIMED: Habana. 2009.</a:t>
            </a:r>
          </a:p>
          <a:p>
            <a:r>
              <a:rPr lang="es-MX" dirty="0">
                <a:latin typeface="Arial" panose="020B0604020202020204" pitchFamily="34" charset="0"/>
                <a:cs typeface="Arial" panose="020B0604020202020204" pitchFamily="34" charset="0"/>
              </a:rPr>
              <a:t>3. BIREME. Centro Latinoamericano y del Caribe de Información en Ciencias de la Salud.  </a:t>
            </a:r>
            <a:r>
              <a:rPr lang="es-MX" dirty="0" err="1">
                <a:latin typeface="Arial" panose="020B0604020202020204" pitchFamily="34" charset="0"/>
                <a:cs typeface="Arial" panose="020B0604020202020204" pitchFamily="34" charset="0"/>
              </a:rPr>
              <a:t>DeCS</a:t>
            </a:r>
            <a:r>
              <a:rPr lang="es-MX" dirty="0">
                <a:latin typeface="Arial" panose="020B0604020202020204" pitchFamily="34" charset="0"/>
                <a:cs typeface="Arial" panose="020B0604020202020204" pitchFamily="34" charset="0"/>
              </a:rPr>
              <a:t>/</a:t>
            </a:r>
            <a:r>
              <a:rPr lang="es-MX" dirty="0" err="1">
                <a:latin typeface="Arial" panose="020B0604020202020204" pitchFamily="34" charset="0"/>
                <a:cs typeface="Arial" panose="020B0604020202020204" pitchFamily="34" charset="0"/>
              </a:rPr>
              <a:t>MeSH</a:t>
            </a:r>
            <a:r>
              <a:rPr lang="es-MX" dirty="0">
                <a:latin typeface="Arial" panose="020B0604020202020204" pitchFamily="34" charset="0"/>
                <a:cs typeface="Arial" panose="020B0604020202020204" pitchFamily="34" charset="0"/>
              </a:rPr>
              <a:t>: Descriptores en Ciencias de la Salud. OPS : Sao Paulo. 2020.</a:t>
            </a:r>
          </a:p>
          <a:p>
            <a:r>
              <a:rPr lang="es-MX" dirty="0">
                <a:latin typeface="Arial" panose="020B0604020202020204" pitchFamily="34" charset="0"/>
                <a:cs typeface="Arial" panose="020B0604020202020204" pitchFamily="34" charset="0"/>
              </a:rPr>
              <a:t>4. BIREME. Centro Latinoamericano y del Caribe de Información en Ciencias de la Salud. Manual de Indización de Documentos. 2ª ed. Sao Paulo – Brasil. 2005.</a:t>
            </a:r>
          </a:p>
          <a:p>
            <a:r>
              <a:rPr lang="en-US" dirty="0">
                <a:latin typeface="Arial" panose="020B0604020202020204" pitchFamily="34" charset="0"/>
                <a:cs typeface="Arial" panose="020B0604020202020204" pitchFamily="34" charset="0"/>
              </a:rPr>
              <a:t>5. National Library of Medicine. PubMed subject search: How it works [audiovisual]. </a:t>
            </a:r>
            <a:r>
              <a:rPr lang="es-MX" dirty="0">
                <a:latin typeface="Arial" panose="020B0604020202020204" pitchFamily="34" charset="0"/>
                <a:cs typeface="Arial" panose="020B0604020202020204" pitchFamily="34" charset="0"/>
              </a:rPr>
              <a:t>2021. Disponible en: </a:t>
            </a:r>
            <a:r>
              <a:rPr lang="es-MX" u="sng" dirty="0">
                <a:latin typeface="Arial" panose="020B0604020202020204" pitchFamily="34" charset="0"/>
                <a:cs typeface="Arial" panose="020B0604020202020204" pitchFamily="34" charset="0"/>
                <a:hlinkClick r:id="rId2"/>
              </a:rPr>
              <a:t>https://www.nlm.nih.gov/oet/ed/pubmed/quicktours/topic_how_i </a:t>
            </a:r>
            <a:r>
              <a:rPr lang="es-MX" u="sng" dirty="0" err="1">
                <a:latin typeface="Arial" panose="020B0604020202020204" pitchFamily="34" charset="0"/>
                <a:cs typeface="Arial" panose="020B0604020202020204" pitchFamily="34" charset="0"/>
                <a:hlinkClick r:id="rId2"/>
              </a:rPr>
              <a:t>t_works</a:t>
            </a:r>
            <a:r>
              <a:rPr lang="es-MX" u="sng" dirty="0">
                <a:latin typeface="Arial" panose="020B0604020202020204" pitchFamily="34" charset="0"/>
                <a:cs typeface="Arial" panose="020B0604020202020204" pitchFamily="34" charset="0"/>
                <a:hlinkClick r:id="rId2"/>
              </a:rPr>
              <a:t>/index.html</a:t>
            </a:r>
            <a:r>
              <a:rPr lang="es-MX" dirty="0">
                <a:latin typeface="Arial" panose="020B0604020202020204" pitchFamily="34" charset="0"/>
                <a:cs typeface="Arial" panose="020B0604020202020204" pitchFamily="34" charset="0"/>
              </a:rPr>
              <a:t> </a:t>
            </a:r>
          </a:p>
          <a:p>
            <a:r>
              <a:rPr lang="en-US" dirty="0">
                <a:latin typeface="Arial" panose="020B0604020202020204" pitchFamily="34" charset="0"/>
                <a:cs typeface="Arial" panose="020B0604020202020204" pitchFamily="34" charset="0"/>
              </a:rPr>
              <a:t>6. National Library of Medicine. </a:t>
            </a:r>
            <a:r>
              <a:rPr lang="en-US" dirty="0" err="1">
                <a:latin typeface="Arial" panose="020B0604020202020204" pitchFamily="34" charset="0"/>
                <a:cs typeface="Arial" panose="020B0604020202020204" pitchFamily="34" charset="0"/>
              </a:rPr>
              <a:t>MeSH</a:t>
            </a:r>
            <a:r>
              <a:rPr lang="en-US" dirty="0">
                <a:latin typeface="Arial" panose="020B0604020202020204" pitchFamily="34" charset="0"/>
                <a:cs typeface="Arial" panose="020B0604020202020204" pitchFamily="34" charset="0"/>
              </a:rPr>
              <a:t> Changes and PubMed Searching [audiovisual]. 2021. Disponible </a:t>
            </a:r>
            <a:r>
              <a:rPr lang="en-US" dirty="0" err="1">
                <a:latin typeface="Arial" panose="020B0604020202020204" pitchFamily="34" charset="0"/>
                <a:cs typeface="Arial" panose="020B0604020202020204" pitchFamily="34" charset="0"/>
              </a:rPr>
              <a:t>en</a:t>
            </a:r>
            <a:r>
              <a:rPr lang="en-US" dirty="0">
                <a:latin typeface="Arial" panose="020B0604020202020204" pitchFamily="34" charset="0"/>
                <a:cs typeface="Arial" panose="020B0604020202020204" pitchFamily="34" charset="0"/>
              </a:rPr>
              <a:t>: </a:t>
            </a:r>
            <a:r>
              <a:rPr lang="en-US" u="sng" dirty="0">
                <a:latin typeface="Arial" panose="020B0604020202020204" pitchFamily="34" charset="0"/>
                <a:cs typeface="Arial" panose="020B0604020202020204" pitchFamily="34" charset="0"/>
                <a:hlinkClick r:id="rId3"/>
              </a:rPr>
              <a:t>https://youtu.be/Mz-dEAQ5iW0</a:t>
            </a:r>
            <a:r>
              <a:rPr lang="en-US" dirty="0">
                <a:latin typeface="Arial" panose="020B0604020202020204" pitchFamily="34" charset="0"/>
                <a:cs typeface="Arial" panose="020B0604020202020204" pitchFamily="34" charset="0"/>
              </a:rPr>
              <a:t>.</a:t>
            </a:r>
            <a:endParaRPr lang="es-MX"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7. National Library of Medicine. What do the Dates in </a:t>
            </a:r>
            <a:r>
              <a:rPr lang="en-US" dirty="0" err="1">
                <a:latin typeface="Arial" panose="020B0604020202020204" pitchFamily="34" charset="0"/>
                <a:cs typeface="Arial" panose="020B0604020202020204" pitchFamily="34" charset="0"/>
              </a:rPr>
              <a:t>MeSH</a:t>
            </a:r>
            <a:r>
              <a:rPr lang="en-US" dirty="0">
                <a:latin typeface="Arial" panose="020B0604020202020204" pitchFamily="34" charset="0"/>
                <a:cs typeface="Arial" panose="020B0604020202020204" pitchFamily="34" charset="0"/>
              </a:rPr>
              <a:t> Mean? [audiovisual]. 2021. Disponible </a:t>
            </a:r>
            <a:r>
              <a:rPr lang="en-US" dirty="0" err="1">
                <a:latin typeface="Arial" panose="020B0604020202020204" pitchFamily="34" charset="0"/>
                <a:cs typeface="Arial" panose="020B0604020202020204" pitchFamily="34" charset="0"/>
              </a:rPr>
              <a:t>en</a:t>
            </a:r>
            <a:r>
              <a:rPr lang="en-US" dirty="0">
                <a:latin typeface="Arial" panose="020B0604020202020204" pitchFamily="34" charset="0"/>
                <a:cs typeface="Arial" panose="020B0604020202020204" pitchFamily="34" charset="0"/>
              </a:rPr>
              <a:t>: </a:t>
            </a:r>
            <a:r>
              <a:rPr lang="en-US" u="sng" dirty="0">
                <a:latin typeface="Arial" panose="020B0604020202020204" pitchFamily="34" charset="0"/>
                <a:cs typeface="Arial" panose="020B0604020202020204" pitchFamily="34" charset="0"/>
                <a:hlinkClick r:id="rId4"/>
              </a:rPr>
              <a:t>https://www.youtube.com/watch?v=CBU7FYJ5Hnk</a:t>
            </a:r>
            <a:endParaRPr lang="en-US" u="sng"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8. National Library of Medicine. 2021 </a:t>
            </a:r>
            <a:r>
              <a:rPr lang="en-US" dirty="0" err="1">
                <a:latin typeface="Arial" panose="020B0604020202020204" pitchFamily="34" charset="0"/>
                <a:cs typeface="Arial" panose="020B0604020202020204" pitchFamily="34" charset="0"/>
              </a:rPr>
              <a:t>MeSH</a:t>
            </a:r>
            <a:r>
              <a:rPr lang="en-US" dirty="0">
                <a:latin typeface="Arial" panose="020B0604020202020204" pitchFamily="34" charset="0"/>
                <a:cs typeface="Arial" panose="020B0604020202020204" pitchFamily="34" charset="0"/>
              </a:rPr>
              <a:t> Highlights [audiovisual]. </a:t>
            </a:r>
            <a:r>
              <a:rPr lang="es-MX" dirty="0">
                <a:latin typeface="Arial" panose="020B0604020202020204" pitchFamily="34" charset="0"/>
                <a:cs typeface="Arial" panose="020B0604020202020204" pitchFamily="34" charset="0"/>
              </a:rPr>
              <a:t>2021. Disponible en: </a:t>
            </a:r>
            <a:r>
              <a:rPr lang="es-MX" u="sng" dirty="0">
                <a:latin typeface="Arial" panose="020B0604020202020204" pitchFamily="34" charset="0"/>
                <a:cs typeface="Arial" panose="020B0604020202020204" pitchFamily="34" charset="0"/>
                <a:hlinkClick r:id="rId5"/>
              </a:rPr>
              <a:t>https://www.nlm.nih.gov/oet/ed/mesh/2021_mesh_highlights.html</a:t>
            </a:r>
            <a:r>
              <a:rPr lang="es-MX" dirty="0">
                <a:latin typeface="Arial" panose="020B0604020202020204" pitchFamily="34" charset="0"/>
                <a:cs typeface="Arial" panose="020B0604020202020204" pitchFamily="34" charset="0"/>
              </a:rPr>
              <a:t> </a:t>
            </a:r>
          </a:p>
          <a:p>
            <a:r>
              <a:rPr lang="en-US" dirty="0">
                <a:latin typeface="Arial" panose="020B0604020202020204" pitchFamily="34" charset="0"/>
                <a:cs typeface="Arial" panose="020B0604020202020204" pitchFamily="34" charset="0"/>
              </a:rPr>
              <a:t>9. National Library of Medicine. </a:t>
            </a:r>
            <a:r>
              <a:rPr lang="en-US" dirty="0" err="1">
                <a:latin typeface="Arial" panose="020B0604020202020204" pitchFamily="34" charset="0"/>
                <a:cs typeface="Arial" panose="020B0604020202020204" pitchFamily="34" charset="0"/>
              </a:rPr>
              <a:t>MeSH</a:t>
            </a:r>
            <a:r>
              <a:rPr lang="en-US" dirty="0">
                <a:latin typeface="Arial" panose="020B0604020202020204" pitchFamily="34" charset="0"/>
                <a:cs typeface="Arial" panose="020B0604020202020204" pitchFamily="34" charset="0"/>
              </a:rPr>
              <a:t> on Demand: Finding </a:t>
            </a:r>
            <a:r>
              <a:rPr lang="en-US" dirty="0" err="1">
                <a:latin typeface="Arial" panose="020B0604020202020204" pitchFamily="34" charset="0"/>
                <a:cs typeface="Arial" panose="020B0604020202020204" pitchFamily="34" charset="0"/>
              </a:rPr>
              <a:t>MeSH</a:t>
            </a:r>
            <a:r>
              <a:rPr lang="en-US" dirty="0">
                <a:latin typeface="Arial" panose="020B0604020202020204" pitchFamily="34" charset="0"/>
                <a:cs typeface="Arial" panose="020B0604020202020204" pitchFamily="34" charset="0"/>
              </a:rPr>
              <a:t> Terms in Your Text (</a:t>
            </a:r>
            <a:r>
              <a:rPr lang="en-US" dirty="0" err="1">
                <a:latin typeface="Arial" panose="020B0604020202020204" pitchFamily="34" charset="0"/>
                <a:cs typeface="Arial" panose="020B0604020202020204" pitchFamily="34" charset="0"/>
              </a:rPr>
              <a:t>MeSH</a:t>
            </a:r>
            <a:r>
              <a:rPr lang="en-US" dirty="0">
                <a:latin typeface="Arial" panose="020B0604020202020204" pitchFamily="34" charset="0"/>
                <a:cs typeface="Arial" panose="020B0604020202020204" pitchFamily="34" charset="0"/>
              </a:rPr>
              <a:t> on Demand. </a:t>
            </a:r>
            <a:r>
              <a:rPr lang="es-MX" dirty="0">
                <a:latin typeface="Arial" panose="020B0604020202020204" pitchFamily="34" charset="0"/>
                <a:cs typeface="Arial" panose="020B0604020202020204" pitchFamily="34" charset="0"/>
              </a:rPr>
              <a:t>2021. Disponible en: </a:t>
            </a:r>
            <a:r>
              <a:rPr lang="es-MX" u="sng" dirty="0">
                <a:latin typeface="Arial" panose="020B0604020202020204" pitchFamily="34" charset="0"/>
                <a:cs typeface="Arial" panose="020B0604020202020204" pitchFamily="34" charset="0"/>
                <a:hlinkClick r:id="rId6"/>
              </a:rPr>
              <a:t>https://www.nlm.nih.gov/research/umls/user_education/quick_tours/MoD/MoD1.html</a:t>
            </a:r>
            <a:r>
              <a:rPr lang="es-MX" dirty="0">
                <a:latin typeface="Arial" panose="020B0604020202020204" pitchFamily="34" charset="0"/>
                <a:cs typeface="Arial" panose="020B0604020202020204" pitchFamily="34" charset="0"/>
              </a:rPr>
              <a:t> </a:t>
            </a:r>
          </a:p>
          <a:p>
            <a:r>
              <a:rPr lang="en-US" dirty="0">
                <a:latin typeface="Arial" panose="020B0604020202020204" pitchFamily="34" charset="0"/>
                <a:cs typeface="Arial" panose="020B0604020202020204" pitchFamily="34" charset="0"/>
              </a:rPr>
              <a:t>10. National Library of Medicine. Semantic MEDLINE: An Advanced Information Management Application for Biomedicine. </a:t>
            </a:r>
            <a:r>
              <a:rPr lang="es-MX" dirty="0">
                <a:latin typeface="Arial" panose="020B0604020202020204" pitchFamily="34" charset="0"/>
                <a:cs typeface="Arial" panose="020B0604020202020204" pitchFamily="34" charset="0"/>
              </a:rPr>
              <a:t>2021. Disponible en: </a:t>
            </a:r>
            <a:r>
              <a:rPr lang="es-MX" u="sng" dirty="0">
                <a:latin typeface="Arial" panose="020B0604020202020204" pitchFamily="34" charset="0"/>
                <a:cs typeface="Arial" panose="020B0604020202020204" pitchFamily="34" charset="0"/>
                <a:hlinkClick r:id="rId7"/>
              </a:rPr>
              <a:t>https://www.nlm.nih.gov/oet/ed/mesh/semantic_medline.html</a:t>
            </a:r>
            <a:r>
              <a:rPr lang="es-MX" dirty="0">
                <a:latin typeface="Arial" panose="020B0604020202020204" pitchFamily="34" charset="0"/>
                <a:cs typeface="Arial" panose="020B0604020202020204" pitchFamily="34" charset="0"/>
              </a:rPr>
              <a:t> </a:t>
            </a:r>
          </a:p>
          <a:p>
            <a:r>
              <a:rPr lang="es-MX" dirty="0">
                <a:latin typeface="Arial" panose="020B0604020202020204" pitchFamily="34" charset="0"/>
                <a:cs typeface="Arial" panose="020B0604020202020204" pitchFamily="34" charset="0"/>
              </a:rPr>
              <a:t>11.  España. Biblioteca de la Universidad de Alicante. Cómo evaluar la información encontrada. Universidad de Alicante. 2023. Disponible en </a:t>
            </a:r>
            <a:r>
              <a:rPr lang="es-MX" u="sng" dirty="0">
                <a:latin typeface="Arial" panose="020B0604020202020204" pitchFamily="34" charset="0"/>
                <a:cs typeface="Arial" panose="020B0604020202020204" pitchFamily="34" charset="0"/>
                <a:hlinkClick r:id="rId8"/>
              </a:rPr>
              <a:t>https://rua.ua.es/dspace/bitstream/10045/104307/34/Como_evaluar_informacion_TFG_2019_2020.pdf</a:t>
            </a:r>
            <a:r>
              <a:rPr lang="es-MX" dirty="0">
                <a:latin typeface="Arial" panose="020B0604020202020204" pitchFamily="34" charset="0"/>
                <a:cs typeface="Arial" panose="020B0604020202020204" pitchFamily="34" charset="0"/>
              </a:rPr>
              <a:t> </a:t>
            </a:r>
          </a:p>
          <a:p>
            <a:pPr marL="0" indent="0">
              <a:buNone/>
            </a:pPr>
            <a:endParaRPr lang="es-MX" sz="1900" dirty="0">
              <a:latin typeface="Arial" panose="020B0604020202020204" pitchFamily="34" charset="0"/>
              <a:cs typeface="Arial" panose="020B0604020202020204" pitchFamily="34" charset="0"/>
            </a:endParaRPr>
          </a:p>
          <a:p>
            <a:endParaRPr lang="es-MX" dirty="0"/>
          </a:p>
        </p:txBody>
      </p:sp>
    </p:spTree>
    <p:extLst>
      <p:ext uri="{BB962C8B-B14F-4D97-AF65-F5344CB8AC3E}">
        <p14:creationId xmlns:p14="http://schemas.microsoft.com/office/powerpoint/2010/main" val="2318696479"/>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761E3CF-17B3-4DF9-BC07-3F83EEA920CF}"/>
              </a:ext>
            </a:extLst>
          </p:cNvPr>
          <p:cNvSpPr>
            <a:spLocks noGrp="1"/>
          </p:cNvSpPr>
          <p:nvPr>
            <p:ph type="title"/>
          </p:nvPr>
        </p:nvSpPr>
        <p:spPr>
          <a:xfrm>
            <a:off x="736270" y="286603"/>
            <a:ext cx="10419410" cy="702303"/>
          </a:xfrm>
        </p:spPr>
        <p:txBody>
          <a:bodyPr>
            <a:noAutofit/>
          </a:bodyPr>
          <a:lstStyle/>
          <a:p>
            <a:r>
              <a:rPr lang="es-MX" dirty="0">
                <a:latin typeface="Arial" panose="020B0604020202020204" pitchFamily="34" charset="0"/>
                <a:cs typeface="Arial" panose="020B0604020202020204" pitchFamily="34" charset="0"/>
              </a:rPr>
              <a:t>BIBLIOGRAFÍA COMPLEMENTARIA</a:t>
            </a:r>
          </a:p>
        </p:txBody>
      </p:sp>
      <p:sp>
        <p:nvSpPr>
          <p:cNvPr id="3" name="Marcador de contenido 2">
            <a:extLst>
              <a:ext uri="{FF2B5EF4-FFF2-40B4-BE49-F238E27FC236}">
                <a16:creationId xmlns:a16="http://schemas.microsoft.com/office/drawing/2014/main" id="{A9525677-394B-4C0A-9BE0-EC30D1FEB90C}"/>
              </a:ext>
            </a:extLst>
          </p:cNvPr>
          <p:cNvSpPr>
            <a:spLocks noGrp="1"/>
          </p:cNvSpPr>
          <p:nvPr>
            <p:ph idx="1"/>
          </p:nvPr>
        </p:nvSpPr>
        <p:spPr>
          <a:xfrm>
            <a:off x="304800" y="988905"/>
            <a:ext cx="11544300" cy="5150637"/>
          </a:xfrm>
          <a:solidFill>
            <a:schemeClr val="accent1">
              <a:lumMod val="60000"/>
              <a:lumOff val="40000"/>
            </a:schemeClr>
          </a:solidFill>
        </p:spPr>
        <p:txBody>
          <a:bodyPr>
            <a:normAutofit fontScale="70000" lnSpcReduction="20000"/>
          </a:bodyPr>
          <a:lstStyle/>
          <a:p>
            <a:r>
              <a:rPr lang="es-MX" dirty="0">
                <a:latin typeface="Arial" panose="020B0604020202020204" pitchFamily="34" charset="0"/>
                <a:cs typeface="Arial" panose="020B0604020202020204" pitchFamily="34" charset="0"/>
              </a:rPr>
              <a:t>1. Macías Vicente LM. Fuentes de información en humanidades digitales [Tesis de Fin de Grado] [Internet]. Salamanca: Universidad de Salamanca. 2020. 182 p. Disponible en: https://gredos.usal.es/bitstream/handle/10366/147109/TFG_InfyDoc_MaciasVicente_LuisMiguel_SI_10_2019-2020.pdf?sequence=1&amp;isAllowed=y</a:t>
            </a:r>
          </a:p>
          <a:p>
            <a:r>
              <a:rPr lang="es-MX" dirty="0">
                <a:latin typeface="Arial" panose="020B0604020202020204" pitchFamily="34" charset="0"/>
                <a:cs typeface="Arial" panose="020B0604020202020204" pitchFamily="34" charset="0"/>
              </a:rPr>
              <a:t>2. Rodríguez Deza N. Las fuentes de información en diarios españoles: análisis y usabilidad [Tesis de Fin de Grado] [Internet]. Salamanca. 2020. 60 p. Disponible en: https://gredos.usal.es/bitstream/handle/10366/147112/TFG_InfyDoc_RodriguezDeza_Nekane_SI_90_2019-2020.pdf?sequence=1&amp;isAllowed=y </a:t>
            </a:r>
          </a:p>
          <a:p>
            <a:r>
              <a:rPr lang="es-MX" dirty="0">
                <a:latin typeface="Arial" panose="020B0604020202020204" pitchFamily="34" charset="0"/>
                <a:cs typeface="Arial" panose="020B0604020202020204" pitchFamily="34" charset="0"/>
              </a:rPr>
              <a:t>3. Villafuerte Holguín JS, </a:t>
            </a:r>
            <a:r>
              <a:rPr lang="es-MX" dirty="0" err="1">
                <a:latin typeface="Arial" panose="020B0604020202020204" pitchFamily="34" charset="0"/>
                <a:cs typeface="Arial" panose="020B0604020202020204" pitchFamily="34" charset="0"/>
              </a:rPr>
              <a:t>Achilie</a:t>
            </a:r>
            <a:r>
              <a:rPr lang="es-MX" dirty="0">
                <a:latin typeface="Arial" panose="020B0604020202020204" pitchFamily="34" charset="0"/>
                <a:cs typeface="Arial" panose="020B0604020202020204" pitchFamily="34" charset="0"/>
              </a:rPr>
              <a:t> Valencia T, Rodríguez Zambrano AD, Hormaza Villafuerte SL. Lectura y escritura académica y creativa: instrumentos que aportan al desarrollo humano. Manta, Ecuador: Ediciones </a:t>
            </a:r>
            <a:r>
              <a:rPr lang="es-MX" dirty="0" err="1">
                <a:latin typeface="Arial" panose="020B0604020202020204" pitchFamily="34" charset="0"/>
                <a:cs typeface="Arial" panose="020B0604020202020204" pitchFamily="34" charset="0"/>
              </a:rPr>
              <a:t>Mawil</a:t>
            </a:r>
            <a:r>
              <a:rPr lang="es-MX" dirty="0">
                <a:latin typeface="Arial" panose="020B0604020202020204" pitchFamily="34" charset="0"/>
                <a:cs typeface="Arial" panose="020B0604020202020204" pitchFamily="34" charset="0"/>
              </a:rPr>
              <a:t>. 2022. 280 p. Disponible en: https://doi.org/10.26820/978-9942-602-31-2 </a:t>
            </a:r>
          </a:p>
          <a:p>
            <a:r>
              <a:rPr lang="es-MX" dirty="0">
                <a:latin typeface="Arial" panose="020B0604020202020204" pitchFamily="34" charset="0"/>
                <a:cs typeface="Arial" panose="020B0604020202020204" pitchFamily="34" charset="0"/>
              </a:rPr>
              <a:t>4. </a:t>
            </a:r>
            <a:r>
              <a:rPr lang="es-MX" dirty="0" err="1">
                <a:latin typeface="Arial" panose="020B0604020202020204" pitchFamily="34" charset="0"/>
                <a:cs typeface="Arial" panose="020B0604020202020204" pitchFamily="34" charset="0"/>
              </a:rPr>
              <a:t>Carlino</a:t>
            </a:r>
            <a:r>
              <a:rPr lang="es-MX" dirty="0">
                <a:latin typeface="Arial" panose="020B0604020202020204" pitchFamily="34" charset="0"/>
                <a:cs typeface="Arial" panose="020B0604020202020204" pitchFamily="34" charset="0"/>
              </a:rPr>
              <a:t> P. Antecedentes y marco teórico en los proyectos de investigación: aportes para construir este apartado. Material de cátedra para uso del Taller de escritura de  proyecto de investigación de la Maestría en Formación Docente de la Universidad Pedagógica Nacional  de Argentina. 2021. Disponible en https://www.aacademica.org/paula.carlino/274.pdf </a:t>
            </a:r>
          </a:p>
          <a:p>
            <a:r>
              <a:rPr lang="es-MX" dirty="0">
                <a:latin typeface="Arial" panose="020B0604020202020204" pitchFamily="34" charset="0"/>
                <a:cs typeface="Arial" panose="020B0604020202020204" pitchFamily="34" charset="0"/>
              </a:rPr>
              <a:t>5. Gallego Ramos JR. ¿Cómo se construye el Marco Teórico de la investigación? </a:t>
            </a:r>
            <a:r>
              <a:rPr lang="es-MX" dirty="0" err="1">
                <a:latin typeface="Arial" panose="020B0604020202020204" pitchFamily="34" charset="0"/>
                <a:cs typeface="Arial" panose="020B0604020202020204" pitchFamily="34" charset="0"/>
              </a:rPr>
              <a:t>Cadernos</a:t>
            </a:r>
            <a:r>
              <a:rPr lang="es-MX" dirty="0">
                <a:latin typeface="Arial" panose="020B0604020202020204" pitchFamily="34" charset="0"/>
                <a:cs typeface="Arial" panose="020B0604020202020204" pitchFamily="34" charset="0"/>
              </a:rPr>
              <a:t> de Pesquisa. 2018. 48(169): 830-54. Disponible en https://www.scielo.br/j/cp/a/xpbhxtDHLrGHfLPthJHQNwK/?format=pdf&amp;lang=es </a:t>
            </a:r>
          </a:p>
          <a:p>
            <a:r>
              <a:rPr lang="es-MX" dirty="0">
                <a:latin typeface="Arial" panose="020B0604020202020204" pitchFamily="34" charset="0"/>
                <a:cs typeface="Arial" panose="020B0604020202020204" pitchFamily="34" charset="0"/>
              </a:rPr>
              <a:t>6. Universidad de Alicante. ¿Cómo evaluar la información encontrada? CID Competencias en Información Digital. 2022. Disponible en https://rua.ua.es/dspace/bitstream/10045/46567/1/ci2_avanzado_2014-15_Como-evaluar-informacion.pdf </a:t>
            </a:r>
          </a:p>
          <a:p>
            <a:r>
              <a:rPr lang="es-MX" dirty="0">
                <a:latin typeface="Arial" panose="020B0604020202020204" pitchFamily="34" charset="0"/>
                <a:cs typeface="Arial" panose="020B0604020202020204" pitchFamily="34" charset="0"/>
              </a:rPr>
              <a:t>7. Pérez Águila R, Montes de Oca Montano JL, Home Martínez A. Indización biomédica: sus tesauros, bases de datos y representación del contenido temático de la bibliografía especializada. Biblioteca Universitaria. 2023 Ene-Jun, 26(1): 35–46. DOI: http://dx.doi.org/10.22201/ dgbsdi.0187750xp.2023.1.1483    </a:t>
            </a:r>
          </a:p>
          <a:p>
            <a:r>
              <a:rPr lang="es-MX" dirty="0">
                <a:latin typeface="Arial" panose="020B0604020202020204" pitchFamily="34" charset="0"/>
                <a:cs typeface="Arial" panose="020B0604020202020204" pitchFamily="34" charset="0"/>
              </a:rPr>
              <a:t>8. </a:t>
            </a:r>
            <a:r>
              <a:rPr lang="es-MX" dirty="0" err="1">
                <a:latin typeface="Arial" panose="020B0604020202020204" pitchFamily="34" charset="0"/>
                <a:cs typeface="Arial" panose="020B0604020202020204" pitchFamily="34" charset="0"/>
              </a:rPr>
              <a:t>Chbab</a:t>
            </a:r>
            <a:r>
              <a:rPr lang="es-MX" dirty="0">
                <a:latin typeface="Arial" panose="020B0604020202020204" pitchFamily="34" charset="0"/>
                <a:cs typeface="Arial" panose="020B0604020202020204" pitchFamily="34" charset="0"/>
              </a:rPr>
              <a:t> H. Principales tecnologías de indización en las ciencias de la salud que se emplean en Occidente. </a:t>
            </a:r>
            <a:r>
              <a:rPr lang="es-MX" dirty="0" err="1">
                <a:latin typeface="Arial" panose="020B0604020202020204" pitchFamily="34" charset="0"/>
                <a:cs typeface="Arial" panose="020B0604020202020204" pitchFamily="34" charset="0"/>
              </a:rPr>
              <a:t>Hosp</a:t>
            </a:r>
            <a:r>
              <a:rPr lang="es-MX" dirty="0">
                <a:latin typeface="Arial" panose="020B0604020202020204" pitchFamily="34" charset="0"/>
                <a:cs typeface="Arial" panose="020B0604020202020204" pitchFamily="34" charset="0"/>
              </a:rPr>
              <a:t> </a:t>
            </a:r>
            <a:r>
              <a:rPr lang="es-MX" dirty="0" err="1">
                <a:latin typeface="Arial" panose="020B0604020202020204" pitchFamily="34" charset="0"/>
                <a:cs typeface="Arial" panose="020B0604020202020204" pitchFamily="34" charset="0"/>
              </a:rPr>
              <a:t>Domic</a:t>
            </a:r>
            <a:r>
              <a:rPr lang="es-MX" dirty="0">
                <a:latin typeface="Arial" panose="020B0604020202020204" pitchFamily="34" charset="0"/>
                <a:cs typeface="Arial" panose="020B0604020202020204" pitchFamily="34" charset="0"/>
              </a:rPr>
              <a:t>. 2023;7(1):51-61. DOI: http://doi.org/10.22585/hospdomic.v7i1.185 </a:t>
            </a:r>
          </a:p>
          <a:p>
            <a:endParaRPr lang="es-MX" dirty="0"/>
          </a:p>
        </p:txBody>
      </p:sp>
    </p:spTree>
    <p:extLst>
      <p:ext uri="{BB962C8B-B14F-4D97-AF65-F5344CB8AC3E}">
        <p14:creationId xmlns:p14="http://schemas.microsoft.com/office/powerpoint/2010/main" val="3027715683"/>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BADE596-41F1-4111-9C3F-5CBFD116056D}"/>
              </a:ext>
            </a:extLst>
          </p:cNvPr>
          <p:cNvSpPr>
            <a:spLocks noGrp="1"/>
          </p:cNvSpPr>
          <p:nvPr>
            <p:ph type="title" idx="4294967295"/>
          </p:nvPr>
        </p:nvSpPr>
        <p:spPr>
          <a:xfrm>
            <a:off x="1066800" y="-111273"/>
            <a:ext cx="10058400" cy="1131137"/>
          </a:xfrm>
        </p:spPr>
        <p:txBody>
          <a:bodyPr/>
          <a:lstStyle/>
          <a:p>
            <a:pPr algn="ctr"/>
            <a:r>
              <a:rPr lang="es-MX" dirty="0">
                <a:latin typeface="Arial" pitchFamily="34" charset="0"/>
                <a:cs typeface="Arial" pitchFamily="34" charset="0"/>
              </a:rPr>
              <a:t>Nuevo paradigma de información </a:t>
            </a:r>
          </a:p>
        </p:txBody>
      </p:sp>
      <p:grpSp>
        <p:nvGrpSpPr>
          <p:cNvPr id="19" name="Grupo 18">
            <a:extLst>
              <a:ext uri="{FF2B5EF4-FFF2-40B4-BE49-F238E27FC236}">
                <a16:creationId xmlns:a16="http://schemas.microsoft.com/office/drawing/2014/main" id="{DAADA1CA-3D9B-4E8B-9ED9-F507BE349645}"/>
              </a:ext>
            </a:extLst>
          </p:cNvPr>
          <p:cNvGrpSpPr/>
          <p:nvPr/>
        </p:nvGrpSpPr>
        <p:grpSpPr>
          <a:xfrm>
            <a:off x="607738" y="1304354"/>
            <a:ext cx="11193767" cy="4568288"/>
            <a:chOff x="607738" y="1304354"/>
            <a:chExt cx="11193767" cy="4568288"/>
          </a:xfrm>
        </p:grpSpPr>
        <p:pic>
          <p:nvPicPr>
            <p:cNvPr id="8" name="Imagen 7">
              <a:extLst>
                <a:ext uri="{FF2B5EF4-FFF2-40B4-BE49-F238E27FC236}">
                  <a16:creationId xmlns:a16="http://schemas.microsoft.com/office/drawing/2014/main" id="{1C405261-9D61-47DE-8F85-F6ED13646B3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6801" y="1332482"/>
              <a:ext cx="1442231" cy="1355568"/>
            </a:xfrm>
            <a:prstGeom prst="rect">
              <a:avLst/>
            </a:prstGeom>
            <a:ln w="38100">
              <a:solidFill>
                <a:schemeClr val="tx1"/>
              </a:solidFill>
            </a:ln>
          </p:spPr>
        </p:pic>
        <p:pic>
          <p:nvPicPr>
            <p:cNvPr id="10" name="Imagen 9">
              <a:extLst>
                <a:ext uri="{FF2B5EF4-FFF2-40B4-BE49-F238E27FC236}">
                  <a16:creationId xmlns:a16="http://schemas.microsoft.com/office/drawing/2014/main" id="{89889331-EA4C-41BE-9CBF-99D58481804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01969" y="1304354"/>
              <a:ext cx="1445349" cy="1383695"/>
            </a:xfrm>
            <a:prstGeom prst="rect">
              <a:avLst/>
            </a:prstGeom>
            <a:ln w="38100">
              <a:solidFill>
                <a:schemeClr val="tx1"/>
              </a:solidFill>
            </a:ln>
          </p:spPr>
        </p:pic>
        <p:pic>
          <p:nvPicPr>
            <p:cNvPr id="16" name="Imagen 15">
              <a:extLst>
                <a:ext uri="{FF2B5EF4-FFF2-40B4-BE49-F238E27FC236}">
                  <a16:creationId xmlns:a16="http://schemas.microsoft.com/office/drawing/2014/main" id="{531D8F21-48D1-4804-A294-A6644C39907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838124" y="1317350"/>
              <a:ext cx="1445349" cy="1370699"/>
            </a:xfrm>
            <a:prstGeom prst="rect">
              <a:avLst/>
            </a:prstGeom>
            <a:ln w="38100">
              <a:solidFill>
                <a:schemeClr val="tx1"/>
              </a:solidFill>
            </a:ln>
          </p:spPr>
        </p:pic>
        <p:pic>
          <p:nvPicPr>
            <p:cNvPr id="18" name="Imagen 17">
              <a:extLst>
                <a:ext uri="{FF2B5EF4-FFF2-40B4-BE49-F238E27FC236}">
                  <a16:creationId xmlns:a16="http://schemas.microsoft.com/office/drawing/2014/main" id="{0A09FC23-BC03-49A4-BF54-D61085BFD7B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865027" y="3683376"/>
              <a:ext cx="1418445" cy="1479791"/>
            </a:xfrm>
            <a:prstGeom prst="rect">
              <a:avLst/>
            </a:prstGeom>
            <a:ln w="38100">
              <a:solidFill>
                <a:schemeClr val="tx1"/>
              </a:solidFill>
            </a:ln>
          </p:spPr>
        </p:pic>
        <p:pic>
          <p:nvPicPr>
            <p:cNvPr id="20" name="Imagen 19">
              <a:extLst>
                <a:ext uri="{FF2B5EF4-FFF2-40B4-BE49-F238E27FC236}">
                  <a16:creationId xmlns:a16="http://schemas.microsoft.com/office/drawing/2014/main" id="{8D7CFEE5-11AE-40F1-8A9B-C847F85C5D8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751466" y="1317350"/>
              <a:ext cx="1373733" cy="1370699"/>
            </a:xfrm>
            <a:prstGeom prst="rect">
              <a:avLst/>
            </a:prstGeom>
            <a:ln w="38100">
              <a:solidFill>
                <a:schemeClr val="tx1"/>
              </a:solidFill>
            </a:ln>
          </p:spPr>
        </p:pic>
        <p:pic>
          <p:nvPicPr>
            <p:cNvPr id="28" name="Imagen 27">
              <a:extLst>
                <a:ext uri="{FF2B5EF4-FFF2-40B4-BE49-F238E27FC236}">
                  <a16:creationId xmlns:a16="http://schemas.microsoft.com/office/drawing/2014/main" id="{C8AF0148-2D50-4D54-898C-DFB755B90E4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00234" y="3694981"/>
              <a:ext cx="1408798" cy="1468188"/>
            </a:xfrm>
            <a:prstGeom prst="rect">
              <a:avLst/>
            </a:prstGeom>
            <a:ln w="38100">
              <a:solidFill>
                <a:schemeClr val="tx1"/>
              </a:solidFill>
            </a:ln>
          </p:spPr>
        </p:pic>
        <p:pic>
          <p:nvPicPr>
            <p:cNvPr id="4" name="Imagen 3">
              <a:extLst>
                <a:ext uri="{FF2B5EF4-FFF2-40B4-BE49-F238E27FC236}">
                  <a16:creationId xmlns:a16="http://schemas.microsoft.com/office/drawing/2014/main" id="{3DFBAD84-57C9-46BB-897C-453C356C6FE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946536" y="3683377"/>
              <a:ext cx="1424128" cy="1479792"/>
            </a:xfrm>
            <a:prstGeom prst="rect">
              <a:avLst/>
            </a:prstGeom>
            <a:ln w="38100">
              <a:solidFill>
                <a:schemeClr val="tx1"/>
              </a:solidFill>
            </a:ln>
          </p:spPr>
        </p:pic>
        <p:pic>
          <p:nvPicPr>
            <p:cNvPr id="6" name="Imagen 5">
              <a:extLst>
                <a:ext uri="{FF2B5EF4-FFF2-40B4-BE49-F238E27FC236}">
                  <a16:creationId xmlns:a16="http://schemas.microsoft.com/office/drawing/2014/main" id="{BE5ED4CC-045B-4958-99AD-5A00D7B0091A}"/>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743328" y="3663077"/>
              <a:ext cx="1405169" cy="1513133"/>
            </a:xfrm>
            <a:prstGeom prst="rect">
              <a:avLst/>
            </a:prstGeom>
            <a:ln w="38100">
              <a:solidFill>
                <a:schemeClr val="tx1"/>
              </a:solidFill>
            </a:ln>
          </p:spPr>
        </p:pic>
        <p:sp>
          <p:nvSpPr>
            <p:cNvPr id="7" name="CuadroTexto 6">
              <a:extLst>
                <a:ext uri="{FF2B5EF4-FFF2-40B4-BE49-F238E27FC236}">
                  <a16:creationId xmlns:a16="http://schemas.microsoft.com/office/drawing/2014/main" id="{01DF63DE-8FAA-48D9-B574-B44FBF6A842F}"/>
                </a:ext>
              </a:extLst>
            </p:cNvPr>
            <p:cNvSpPr txBox="1"/>
            <p:nvPr/>
          </p:nvSpPr>
          <p:spPr>
            <a:xfrm>
              <a:off x="896103" y="2744190"/>
              <a:ext cx="1695744" cy="646331"/>
            </a:xfrm>
            <a:prstGeom prst="rect">
              <a:avLst/>
            </a:prstGeom>
            <a:noFill/>
          </p:spPr>
          <p:txBody>
            <a:bodyPr wrap="square" rtlCol="0">
              <a:spAutoFit/>
            </a:bodyPr>
            <a:lstStyle/>
            <a:p>
              <a:pPr algn="ctr"/>
              <a:r>
                <a:rPr lang="es-MX" dirty="0">
                  <a:latin typeface="Arial" panose="020B0604020202020204" pitchFamily="34" charset="0"/>
                  <a:cs typeface="Arial" panose="020B0604020202020204" pitchFamily="34" charset="0"/>
                </a:rPr>
                <a:t>Fuentes de información</a:t>
              </a:r>
            </a:p>
          </p:txBody>
        </p:sp>
        <p:sp>
          <p:nvSpPr>
            <p:cNvPr id="9" name="CuadroTexto 8">
              <a:extLst>
                <a:ext uri="{FF2B5EF4-FFF2-40B4-BE49-F238E27FC236}">
                  <a16:creationId xmlns:a16="http://schemas.microsoft.com/office/drawing/2014/main" id="{9652CE89-708E-42D4-A094-4DDAC73DD086}"/>
                </a:ext>
              </a:extLst>
            </p:cNvPr>
            <p:cNvSpPr txBox="1"/>
            <p:nvPr/>
          </p:nvSpPr>
          <p:spPr>
            <a:xfrm>
              <a:off x="3772355" y="2748074"/>
              <a:ext cx="1586612" cy="646331"/>
            </a:xfrm>
            <a:prstGeom prst="rect">
              <a:avLst/>
            </a:prstGeom>
            <a:noFill/>
          </p:spPr>
          <p:txBody>
            <a:bodyPr wrap="square" rtlCol="0">
              <a:spAutoFit/>
            </a:bodyPr>
            <a:lstStyle/>
            <a:p>
              <a:pPr algn="ctr"/>
              <a:r>
                <a:rPr lang="es-MX" dirty="0">
                  <a:latin typeface="Arial" panose="020B0604020202020204" pitchFamily="34" charset="0"/>
                  <a:cs typeface="Arial" panose="020B0604020202020204" pitchFamily="34" charset="0"/>
                </a:rPr>
                <a:t>Localización geográfica </a:t>
              </a:r>
            </a:p>
          </p:txBody>
        </p:sp>
        <p:sp>
          <p:nvSpPr>
            <p:cNvPr id="11" name="CuadroTexto 10">
              <a:extLst>
                <a:ext uri="{FF2B5EF4-FFF2-40B4-BE49-F238E27FC236}">
                  <a16:creationId xmlns:a16="http://schemas.microsoft.com/office/drawing/2014/main" id="{845FB2DE-0436-4664-BAD1-E1A6E765C63C}"/>
                </a:ext>
              </a:extLst>
            </p:cNvPr>
            <p:cNvSpPr txBox="1"/>
            <p:nvPr/>
          </p:nvSpPr>
          <p:spPr>
            <a:xfrm>
              <a:off x="9195295" y="5226311"/>
              <a:ext cx="2606210" cy="646331"/>
            </a:xfrm>
            <a:prstGeom prst="rect">
              <a:avLst/>
            </a:prstGeom>
            <a:noFill/>
          </p:spPr>
          <p:txBody>
            <a:bodyPr wrap="square" rtlCol="0">
              <a:spAutoFit/>
            </a:bodyPr>
            <a:lstStyle/>
            <a:p>
              <a:pPr algn="ctr"/>
              <a:r>
                <a:rPr lang="es-MX" dirty="0">
                  <a:latin typeface="Arial" panose="020B0604020202020204" pitchFamily="34" charset="0"/>
                  <a:cs typeface="Arial" panose="020B0604020202020204" pitchFamily="34" charset="0"/>
                </a:rPr>
                <a:t>Instituciones y usuarios sin acceso</a:t>
              </a:r>
            </a:p>
          </p:txBody>
        </p:sp>
        <p:sp>
          <p:nvSpPr>
            <p:cNvPr id="12" name="CuadroTexto 11">
              <a:extLst>
                <a:ext uri="{FF2B5EF4-FFF2-40B4-BE49-F238E27FC236}">
                  <a16:creationId xmlns:a16="http://schemas.microsoft.com/office/drawing/2014/main" id="{CEE5EA91-747D-4DBD-85CF-F2CC7A8254AF}"/>
                </a:ext>
              </a:extLst>
            </p:cNvPr>
            <p:cNvSpPr txBox="1"/>
            <p:nvPr/>
          </p:nvSpPr>
          <p:spPr>
            <a:xfrm>
              <a:off x="9699708" y="2726268"/>
              <a:ext cx="1448790" cy="646331"/>
            </a:xfrm>
            <a:prstGeom prst="rect">
              <a:avLst/>
            </a:prstGeom>
            <a:noFill/>
          </p:spPr>
          <p:txBody>
            <a:bodyPr wrap="square" rtlCol="0">
              <a:spAutoFit/>
            </a:bodyPr>
            <a:lstStyle/>
            <a:p>
              <a:pPr algn="ctr"/>
              <a:r>
                <a:rPr lang="es-MX" dirty="0">
                  <a:latin typeface="Arial" panose="020B0604020202020204" pitchFamily="34" charset="0"/>
                  <a:cs typeface="Arial" panose="020B0604020202020204" pitchFamily="34" charset="0"/>
                </a:rPr>
                <a:t>Control de la calidad</a:t>
              </a:r>
            </a:p>
          </p:txBody>
        </p:sp>
        <p:sp>
          <p:nvSpPr>
            <p:cNvPr id="13" name="CuadroTexto 12">
              <a:extLst>
                <a:ext uri="{FF2B5EF4-FFF2-40B4-BE49-F238E27FC236}">
                  <a16:creationId xmlns:a16="http://schemas.microsoft.com/office/drawing/2014/main" id="{C6D42F6E-9CE7-48A8-BC13-AE0B513CD168}"/>
                </a:ext>
              </a:extLst>
            </p:cNvPr>
            <p:cNvSpPr txBox="1"/>
            <p:nvPr/>
          </p:nvSpPr>
          <p:spPr>
            <a:xfrm>
              <a:off x="6677246" y="2761070"/>
              <a:ext cx="1776548" cy="646331"/>
            </a:xfrm>
            <a:prstGeom prst="rect">
              <a:avLst/>
            </a:prstGeom>
            <a:noFill/>
          </p:spPr>
          <p:txBody>
            <a:bodyPr wrap="square" rtlCol="0">
              <a:spAutoFit/>
            </a:bodyPr>
            <a:lstStyle/>
            <a:p>
              <a:pPr algn="ctr"/>
              <a:r>
                <a:rPr lang="es-MX" dirty="0">
                  <a:latin typeface="Arial" panose="020B0604020202020204" pitchFamily="34" charset="0"/>
                  <a:cs typeface="Arial" panose="020B0604020202020204" pitchFamily="34" charset="0"/>
                </a:rPr>
                <a:t>Integración de las funciones</a:t>
              </a:r>
            </a:p>
          </p:txBody>
        </p:sp>
        <p:sp>
          <p:nvSpPr>
            <p:cNvPr id="14" name="CuadroTexto 13">
              <a:extLst>
                <a:ext uri="{FF2B5EF4-FFF2-40B4-BE49-F238E27FC236}">
                  <a16:creationId xmlns:a16="http://schemas.microsoft.com/office/drawing/2014/main" id="{EB497448-96F6-4F7F-B798-BC4E12DEE615}"/>
                </a:ext>
              </a:extLst>
            </p:cNvPr>
            <p:cNvSpPr txBox="1"/>
            <p:nvPr/>
          </p:nvSpPr>
          <p:spPr>
            <a:xfrm>
              <a:off x="6763505" y="5191804"/>
              <a:ext cx="1630159" cy="646331"/>
            </a:xfrm>
            <a:prstGeom prst="rect">
              <a:avLst/>
            </a:prstGeom>
            <a:noFill/>
          </p:spPr>
          <p:txBody>
            <a:bodyPr wrap="square" rtlCol="0">
              <a:spAutoFit/>
            </a:bodyPr>
            <a:lstStyle/>
            <a:p>
              <a:pPr algn="ctr"/>
              <a:r>
                <a:rPr lang="es-MX" dirty="0">
                  <a:latin typeface="Arial" panose="020B0604020202020204" pitchFamily="34" charset="0"/>
                  <a:cs typeface="Arial" panose="020B0604020202020204" pitchFamily="34" charset="0"/>
                </a:rPr>
                <a:t>Integración de disciplinas</a:t>
              </a:r>
            </a:p>
          </p:txBody>
        </p:sp>
        <p:sp>
          <p:nvSpPr>
            <p:cNvPr id="15" name="CuadroTexto 14">
              <a:extLst>
                <a:ext uri="{FF2B5EF4-FFF2-40B4-BE49-F238E27FC236}">
                  <a16:creationId xmlns:a16="http://schemas.microsoft.com/office/drawing/2014/main" id="{FA42DB8B-50CB-4539-838D-69EFC3DC7A29}"/>
                </a:ext>
              </a:extLst>
            </p:cNvPr>
            <p:cNvSpPr txBox="1"/>
            <p:nvPr/>
          </p:nvSpPr>
          <p:spPr>
            <a:xfrm>
              <a:off x="607738" y="5194604"/>
              <a:ext cx="2351315" cy="646331"/>
            </a:xfrm>
            <a:prstGeom prst="rect">
              <a:avLst/>
            </a:prstGeom>
            <a:noFill/>
          </p:spPr>
          <p:txBody>
            <a:bodyPr wrap="square" rtlCol="0">
              <a:spAutoFit/>
            </a:bodyPr>
            <a:lstStyle/>
            <a:p>
              <a:pPr algn="ctr"/>
              <a:r>
                <a:rPr lang="es-MX" dirty="0">
                  <a:latin typeface="Arial" panose="020B0604020202020204" pitchFamily="34" charset="0"/>
                  <a:cs typeface="Arial" panose="020B0604020202020204" pitchFamily="34" charset="0"/>
                </a:rPr>
                <a:t>Mecanismos integrados en las FI</a:t>
              </a:r>
            </a:p>
          </p:txBody>
        </p:sp>
        <p:sp>
          <p:nvSpPr>
            <p:cNvPr id="17" name="CuadroTexto 16">
              <a:extLst>
                <a:ext uri="{FF2B5EF4-FFF2-40B4-BE49-F238E27FC236}">
                  <a16:creationId xmlns:a16="http://schemas.microsoft.com/office/drawing/2014/main" id="{9A680F22-69C9-4C2E-8C88-5D76BCD2F748}"/>
                </a:ext>
              </a:extLst>
            </p:cNvPr>
            <p:cNvSpPr txBox="1"/>
            <p:nvPr/>
          </p:nvSpPr>
          <p:spPr>
            <a:xfrm>
              <a:off x="3594766" y="5176210"/>
              <a:ext cx="2045307" cy="646331"/>
            </a:xfrm>
            <a:prstGeom prst="rect">
              <a:avLst/>
            </a:prstGeom>
            <a:noFill/>
          </p:spPr>
          <p:txBody>
            <a:bodyPr wrap="square" rtlCol="0">
              <a:spAutoFit/>
            </a:bodyPr>
            <a:lstStyle/>
            <a:p>
              <a:pPr algn="ctr"/>
              <a:r>
                <a:rPr lang="es-MX" dirty="0">
                  <a:latin typeface="Arial" panose="020B0604020202020204" pitchFamily="34" charset="0"/>
                  <a:cs typeface="Arial" panose="020B0604020202020204" pitchFamily="34" charset="0"/>
                </a:rPr>
                <a:t>Actualización de las FI</a:t>
              </a:r>
            </a:p>
          </p:txBody>
        </p:sp>
      </p:grpSp>
      <p:pic>
        <p:nvPicPr>
          <p:cNvPr id="3" name="6 1 58">
            <a:hlinkClick r:id="" action="ppaction://media"/>
            <a:extLst>
              <a:ext uri="{FF2B5EF4-FFF2-40B4-BE49-F238E27FC236}">
                <a16:creationId xmlns:a16="http://schemas.microsoft.com/office/drawing/2014/main" id="{F126BB34-3F9F-4033-B029-6034ABB826AC}"/>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2809790" y="3407434"/>
            <a:ext cx="609600" cy="609600"/>
          </a:xfrm>
          <a:prstGeom prst="rect">
            <a:avLst/>
          </a:prstGeom>
        </p:spPr>
      </p:pic>
    </p:spTree>
    <p:extLst>
      <p:ext uri="{BB962C8B-B14F-4D97-AF65-F5344CB8AC3E}">
        <p14:creationId xmlns:p14="http://schemas.microsoft.com/office/powerpoint/2010/main" val="1793542779"/>
      </p:ext>
    </p:extLst>
  </p:cSld>
  <p:clrMapOvr>
    <a:masterClrMapping/>
  </p:clrMapOvr>
  <mc:AlternateContent xmlns:mc="http://schemas.openxmlformats.org/markup-compatibility/2006" xmlns:p14="http://schemas.microsoft.com/office/powerpoint/2010/main">
    <mc:Choice Requires="p14">
      <p:transition spd="slow" p14:dur="2000" advClick="0" advTm="1580"/>
    </mc:Choice>
    <mc:Fallback xmlns="">
      <p:transition spd="slow" advClick="0" advTm="15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712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CD485993-A83F-4AF9-9FCA-6CE811D0A145}"/>
              </a:ext>
            </a:extLst>
          </p:cNvPr>
          <p:cNvPicPr>
            <a:picLocks noChangeAspect="1"/>
          </p:cNvPicPr>
          <p:nvPr/>
        </p:nvPicPr>
        <p:blipFill rotWithShape="1">
          <a:blip r:embed="rId5"/>
          <a:srcRect t="6580"/>
          <a:stretch/>
        </p:blipFill>
        <p:spPr>
          <a:xfrm>
            <a:off x="29205" y="95003"/>
            <a:ext cx="12076529" cy="6210794"/>
          </a:xfrm>
          <a:prstGeom prst="rect">
            <a:avLst/>
          </a:prstGeom>
        </p:spPr>
      </p:pic>
      <p:sp>
        <p:nvSpPr>
          <p:cNvPr id="3" name="CuadroTexto 2">
            <a:extLst>
              <a:ext uri="{FF2B5EF4-FFF2-40B4-BE49-F238E27FC236}">
                <a16:creationId xmlns:a16="http://schemas.microsoft.com/office/drawing/2014/main" id="{0F5A02CC-E96E-4EDE-B672-90ADD33B096D}"/>
              </a:ext>
            </a:extLst>
          </p:cNvPr>
          <p:cNvSpPr txBox="1"/>
          <p:nvPr/>
        </p:nvSpPr>
        <p:spPr>
          <a:xfrm>
            <a:off x="3800104" y="1235034"/>
            <a:ext cx="4037610" cy="369332"/>
          </a:xfrm>
          <a:prstGeom prst="rect">
            <a:avLst/>
          </a:prstGeom>
          <a:solidFill>
            <a:schemeClr val="accent1">
              <a:lumMod val="60000"/>
              <a:lumOff val="40000"/>
            </a:schemeClr>
          </a:solidFill>
        </p:spPr>
        <p:txBody>
          <a:bodyPr wrap="square" rtlCol="0">
            <a:spAutoFit/>
          </a:bodyPr>
          <a:lstStyle/>
          <a:p>
            <a:r>
              <a:rPr lang="es-MX" b="1" dirty="0">
                <a:latin typeface="Arial" panose="020B0604020202020204" pitchFamily="34" charset="0"/>
                <a:cs typeface="Arial" panose="020B0604020202020204" pitchFamily="34" charset="0"/>
              </a:rPr>
              <a:t>http://www.bvscuba.sld.cu/</a:t>
            </a:r>
          </a:p>
        </p:txBody>
      </p:sp>
      <p:pic>
        <p:nvPicPr>
          <p:cNvPr id="4" name="7 23">
            <a:hlinkClick r:id="" action="ppaction://media"/>
            <a:extLst>
              <a:ext uri="{FF2B5EF4-FFF2-40B4-BE49-F238E27FC236}">
                <a16:creationId xmlns:a16="http://schemas.microsoft.com/office/drawing/2014/main" id="{BD756156-99A8-48FE-893E-4B22BA70C56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3037388" y="3340100"/>
            <a:ext cx="609600" cy="609600"/>
          </a:xfrm>
          <a:prstGeom prst="rect">
            <a:avLst/>
          </a:prstGeom>
        </p:spPr>
      </p:pic>
    </p:spTree>
    <p:extLst>
      <p:ext uri="{BB962C8B-B14F-4D97-AF65-F5344CB8AC3E}">
        <p14:creationId xmlns:p14="http://schemas.microsoft.com/office/powerpoint/2010/main" val="1186681809"/>
      </p:ext>
    </p:extLst>
  </p:cSld>
  <p:clrMapOvr>
    <a:masterClrMapping/>
  </p:clrMapOvr>
  <mc:AlternateContent xmlns:mc="http://schemas.openxmlformats.org/markup-compatibility/2006" xmlns:p14="http://schemas.microsoft.com/office/powerpoint/2010/main">
    <mc:Choice Requires="p14">
      <p:transition spd="slow" p14:dur="2000" advClick="0" advTm="23000"/>
    </mc:Choice>
    <mc:Fallback xmlns="">
      <p:transition spd="slow" advClick="0" advTm="2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47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a:extLst>
              <a:ext uri="{FF2B5EF4-FFF2-40B4-BE49-F238E27FC236}">
                <a16:creationId xmlns:a16="http://schemas.microsoft.com/office/drawing/2014/main" id="{E3A1F1DD-3DC7-4857-8233-409B74655CB0}"/>
              </a:ext>
            </a:extLst>
          </p:cNvPr>
          <p:cNvSpPr/>
          <p:nvPr/>
        </p:nvSpPr>
        <p:spPr>
          <a:xfrm>
            <a:off x="566109" y="554249"/>
            <a:ext cx="11018520" cy="3785652"/>
          </a:xfrm>
          <a:prstGeom prst="rect">
            <a:avLst/>
          </a:prstGeom>
          <a:ln w="38100">
            <a:solidFill>
              <a:schemeClr val="tx1"/>
            </a:solidFill>
          </a:ln>
        </p:spPr>
        <p:txBody>
          <a:bodyPr wrap="square">
            <a:spAutoFit/>
          </a:bodyPr>
          <a:lstStyle/>
          <a:p>
            <a:pPr algn="just"/>
            <a:r>
              <a:rPr lang="es-ES" sz="4000" dirty="0">
                <a:latin typeface="Arial" panose="020B0604020202020204" pitchFamily="34" charset="0"/>
              </a:rPr>
              <a:t>En la parte superior de la página principal de la Biblioteca Virtual de Salud verás la disponibilidad de iconos a los que, además de los dos tipos de búsqueda, puedes ir accionando y que te iremos explicando a donde puedes llegar con cada uno de ellos.</a:t>
            </a:r>
          </a:p>
        </p:txBody>
      </p:sp>
      <p:pic>
        <p:nvPicPr>
          <p:cNvPr id="5" name="Imagen 4">
            <a:extLst>
              <a:ext uri="{FF2B5EF4-FFF2-40B4-BE49-F238E27FC236}">
                <a16:creationId xmlns:a16="http://schemas.microsoft.com/office/drawing/2014/main" id="{B41E7ECD-E283-46A8-A895-4C7566153B39}"/>
              </a:ext>
            </a:extLst>
          </p:cNvPr>
          <p:cNvPicPr>
            <a:picLocks noChangeAspect="1"/>
          </p:cNvPicPr>
          <p:nvPr/>
        </p:nvPicPr>
        <p:blipFill>
          <a:blip r:embed="rId5"/>
          <a:stretch>
            <a:fillRect/>
          </a:stretch>
        </p:blipFill>
        <p:spPr>
          <a:xfrm>
            <a:off x="707366" y="5010167"/>
            <a:ext cx="10810195" cy="708660"/>
          </a:xfrm>
          <a:prstGeom prst="rect">
            <a:avLst/>
          </a:prstGeom>
          <a:solidFill>
            <a:schemeClr val="accent1">
              <a:lumMod val="60000"/>
              <a:lumOff val="40000"/>
            </a:schemeClr>
          </a:solidFill>
          <a:ln w="38100">
            <a:solidFill>
              <a:schemeClr val="tx1"/>
            </a:solidFill>
          </a:ln>
        </p:spPr>
      </p:pic>
      <p:pic>
        <p:nvPicPr>
          <p:cNvPr id="2" name="8 24">
            <a:hlinkClick r:id="" action="ppaction://media"/>
            <a:extLst>
              <a:ext uri="{FF2B5EF4-FFF2-40B4-BE49-F238E27FC236}">
                <a16:creationId xmlns:a16="http://schemas.microsoft.com/office/drawing/2014/main" id="{C6A0A5D7-FCE5-41D8-A57C-D9EBEF7ADB4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2933871" y="3340100"/>
            <a:ext cx="609600" cy="609600"/>
          </a:xfrm>
          <a:prstGeom prst="rect">
            <a:avLst/>
          </a:prstGeom>
        </p:spPr>
      </p:pic>
    </p:spTree>
    <p:extLst>
      <p:ext uri="{BB962C8B-B14F-4D97-AF65-F5344CB8AC3E}">
        <p14:creationId xmlns:p14="http://schemas.microsoft.com/office/powerpoint/2010/main" val="2778042713"/>
      </p:ext>
    </p:extLst>
  </p:cSld>
  <p:clrMapOvr>
    <a:masterClrMapping/>
  </p:clrMapOvr>
  <mc:AlternateContent xmlns:mc="http://schemas.openxmlformats.org/markup-compatibility/2006" xmlns:p14="http://schemas.microsoft.com/office/powerpoint/2010/main">
    <mc:Choice Requires="p14">
      <p:transition spd="slow" p14:dur="2000" advClick="0" advTm="24000"/>
    </mc:Choice>
    <mc:Fallback xmlns="">
      <p:transition spd="slow" advClick="0" advTm="24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21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Marcador de contenido 4">
            <a:extLst>
              <a:ext uri="{FF2B5EF4-FFF2-40B4-BE49-F238E27FC236}">
                <a16:creationId xmlns:a16="http://schemas.microsoft.com/office/drawing/2014/main" id="{A7D43635-1C34-43FD-9044-C3CAC033793C}"/>
              </a:ext>
            </a:extLst>
          </p:cNvPr>
          <p:cNvPicPr>
            <a:picLocks noGrp="1" noChangeAspect="1"/>
          </p:cNvPicPr>
          <p:nvPr>
            <p:ph sz="half" idx="4294967295"/>
          </p:nvPr>
        </p:nvPicPr>
        <p:blipFill rotWithShape="1">
          <a:blip r:embed="rId5"/>
          <a:srcRect t="12819"/>
          <a:stretch/>
        </p:blipFill>
        <p:spPr>
          <a:xfrm>
            <a:off x="155277" y="200025"/>
            <a:ext cx="7696200" cy="5959475"/>
          </a:xfrm>
          <a:prstGeom prst="rect">
            <a:avLst/>
          </a:prstGeom>
          <a:ln w="38100">
            <a:solidFill>
              <a:schemeClr val="tx1"/>
            </a:solidFill>
          </a:ln>
        </p:spPr>
      </p:pic>
      <p:sp>
        <p:nvSpPr>
          <p:cNvPr id="4" name="Marcador de contenido 3">
            <a:extLst>
              <a:ext uri="{FF2B5EF4-FFF2-40B4-BE49-F238E27FC236}">
                <a16:creationId xmlns:a16="http://schemas.microsoft.com/office/drawing/2014/main" id="{7C12E7FB-C655-497F-A1C4-25C19334A8F7}"/>
              </a:ext>
            </a:extLst>
          </p:cNvPr>
          <p:cNvSpPr>
            <a:spLocks noGrp="1"/>
          </p:cNvSpPr>
          <p:nvPr>
            <p:ph sz="half" idx="4294967295"/>
          </p:nvPr>
        </p:nvSpPr>
        <p:spPr>
          <a:xfrm>
            <a:off x="8123418" y="1507061"/>
            <a:ext cx="3792537" cy="4173537"/>
          </a:xfrm>
          <a:solidFill>
            <a:schemeClr val="accent1">
              <a:lumMod val="60000"/>
              <a:lumOff val="40000"/>
            </a:schemeClr>
          </a:solidFill>
          <a:ln w="38100">
            <a:solidFill>
              <a:schemeClr val="tx1"/>
            </a:solidFill>
          </a:ln>
        </p:spPr>
        <p:txBody>
          <a:bodyPr>
            <a:normAutofit/>
          </a:bodyPr>
          <a:lstStyle/>
          <a:p>
            <a:pPr algn="ctr"/>
            <a:r>
              <a:rPr lang="es-MX" sz="4800" dirty="0">
                <a:latin typeface="Arial" panose="020B0604020202020204" pitchFamily="34" charset="0"/>
                <a:cs typeface="Arial" panose="020B0604020202020204" pitchFamily="34" charset="0"/>
              </a:rPr>
              <a:t>Presentación del Sitio de la </a:t>
            </a:r>
            <a:r>
              <a:rPr lang="es-MX" sz="4800" dirty="0">
                <a:latin typeface="Arial" panose="020B0604020202020204" pitchFamily="34" charset="0"/>
                <a:cs typeface="Arial" panose="020B0604020202020204" pitchFamily="34" charset="0"/>
                <a:hlinkClick r:id="rId6"/>
              </a:rPr>
              <a:t>Biblioteca Virtual en Salud de Cuba </a:t>
            </a:r>
            <a:endParaRPr lang="es-MX" sz="4800" dirty="0">
              <a:latin typeface="Arial" panose="020B0604020202020204" pitchFamily="34" charset="0"/>
              <a:cs typeface="Arial" panose="020B0604020202020204" pitchFamily="34" charset="0"/>
            </a:endParaRPr>
          </a:p>
          <a:p>
            <a:pPr algn="ctr"/>
            <a:endParaRPr lang="es-MX" sz="4800" dirty="0">
              <a:latin typeface="Arial" panose="020B0604020202020204" pitchFamily="34" charset="0"/>
              <a:cs typeface="Arial" panose="020B0604020202020204" pitchFamily="34" charset="0"/>
            </a:endParaRPr>
          </a:p>
        </p:txBody>
      </p:sp>
      <p:pic>
        <p:nvPicPr>
          <p:cNvPr id="2" name="9 7">
            <a:hlinkClick r:id="" action="ppaction://media"/>
            <a:extLst>
              <a:ext uri="{FF2B5EF4-FFF2-40B4-BE49-F238E27FC236}">
                <a16:creationId xmlns:a16="http://schemas.microsoft.com/office/drawing/2014/main" id="{C2563665-D541-4923-ADCE-5C0B197F59F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3261676" y="3124200"/>
            <a:ext cx="609600" cy="609600"/>
          </a:xfrm>
          <a:prstGeom prst="rect">
            <a:avLst/>
          </a:prstGeom>
        </p:spPr>
      </p:pic>
    </p:spTree>
    <p:extLst>
      <p:ext uri="{BB962C8B-B14F-4D97-AF65-F5344CB8AC3E}">
        <p14:creationId xmlns:p14="http://schemas.microsoft.com/office/powerpoint/2010/main" val="1576598221"/>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13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Retrospección">
  <a:themeElements>
    <a:clrScheme name="Personalizado 1">
      <a:dk1>
        <a:sysClr val="windowText" lastClr="000000"/>
      </a:dk1>
      <a:lt1>
        <a:sysClr val="window" lastClr="FFFFFF"/>
      </a:lt1>
      <a:dk2>
        <a:srgbClr val="455F51"/>
      </a:dk2>
      <a:lt2>
        <a:srgbClr val="E2DFCC"/>
      </a:lt2>
      <a:accent1>
        <a:srgbClr val="99CB38"/>
      </a:accent1>
      <a:accent2>
        <a:srgbClr val="129845"/>
      </a:accent2>
      <a:accent3>
        <a:srgbClr val="37A76F"/>
      </a:accent3>
      <a:accent4>
        <a:srgbClr val="44C1A3"/>
      </a:accent4>
      <a:accent5>
        <a:srgbClr val="4EB3CF"/>
      </a:accent5>
      <a:accent6>
        <a:srgbClr val="51C3F9"/>
      </a:accent6>
      <a:hlink>
        <a:srgbClr val="6B9F25"/>
      </a:hlink>
      <a:folHlink>
        <a:srgbClr val="B26B02"/>
      </a:folHlink>
    </a:clrScheme>
    <a:fontScheme name="Retrospección">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ción">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D26EA377-59BD-4C9C-9D94-EE8416EE4C79}"/>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1801</TotalTime>
  <Words>4600</Words>
  <Application>Microsoft Office PowerPoint</Application>
  <PresentationFormat>Panorámica</PresentationFormat>
  <Paragraphs>410</Paragraphs>
  <Slides>59</Slides>
  <Notes>48</Notes>
  <HiddenSlides>0</HiddenSlides>
  <MMClips>57</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59</vt:i4>
      </vt:variant>
    </vt:vector>
  </HeadingPairs>
  <TitlesOfParts>
    <vt:vector size="64" baseType="lpstr">
      <vt:lpstr>Arial</vt:lpstr>
      <vt:lpstr>Calibri</vt:lpstr>
      <vt:lpstr>Calibri Light</vt:lpstr>
      <vt:lpstr>Wingdings</vt:lpstr>
      <vt:lpstr>Retrospección</vt:lpstr>
      <vt:lpstr>Presentación de PowerPoint</vt:lpstr>
      <vt:lpstr>Objetivos específicos</vt:lpstr>
      <vt:lpstr>Contenidos:</vt:lpstr>
      <vt:lpstr>Biblioteca Virtual de Salud de Cuba</vt:lpstr>
      <vt:lpstr>Desarrollo del modelo de la BVS se basa en los siguientes principios:</vt:lpstr>
      <vt:lpstr>Nuevo paradigma de información </vt:lpstr>
      <vt:lpstr>Presentación de PowerPoint</vt:lpstr>
      <vt:lpstr>Presentación de PowerPoint</vt:lpstr>
      <vt:lpstr>Presentación de PowerPoint</vt:lpstr>
      <vt:lpstr>Acerca de BVS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Sección libros </vt:lpstr>
      <vt:lpstr>Libros cubanos </vt:lpstr>
      <vt:lpstr>Libros por especialidades </vt:lpstr>
      <vt:lpstr>Principales problemas de salud</vt:lpstr>
      <vt:lpstr>Adquisiciones</vt:lpstr>
      <vt:lpstr>Libros de acceso abierto</vt:lpstr>
      <vt:lpstr>Sección de Revistas</vt:lpstr>
      <vt:lpstr>Registro Nacional de Publicaciones Seriadas </vt:lpstr>
      <vt:lpstr>Revistas núcleo</vt:lpstr>
      <vt:lpstr>Adquisiciones </vt:lpstr>
      <vt:lpstr>          Revistas en acceso abierto</vt:lpstr>
      <vt:lpstr>Revista por especialidades </vt:lpstr>
      <vt:lpstr>Tesis</vt:lpstr>
      <vt:lpstr>Doctorados nacionales por año</vt:lpstr>
      <vt:lpstr>Doctorados nacionales por materia </vt:lpstr>
      <vt:lpstr>Tesis y disertaciones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Sección Colecciones Agrupadas por:    </vt:lpstr>
      <vt:lpstr>Presentación de PowerPoint</vt:lpstr>
      <vt:lpstr>Presentación de PowerPoint</vt:lpstr>
      <vt:lpstr>Presentación de PowerPoint</vt:lpstr>
      <vt:lpstr>Presentación de PowerPoint</vt:lpstr>
      <vt:lpstr>Presentación de PowerPoint</vt:lpstr>
      <vt:lpstr>Presentación de PowerPoint</vt:lpstr>
      <vt:lpstr>BIBLIOGRAFÍA BÁSICA:</vt:lpstr>
      <vt:lpstr>BIBLIOGRAFÍA COMPLEMENTARIA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Admin</dc:creator>
  <cp:lastModifiedBy>Ileana Armenteros</cp:lastModifiedBy>
  <cp:revision>355</cp:revision>
  <dcterms:created xsi:type="dcterms:W3CDTF">2024-10-16T00:53:55Z</dcterms:created>
  <dcterms:modified xsi:type="dcterms:W3CDTF">2025-08-23T20:31:31Z</dcterms:modified>
</cp:coreProperties>
</file>