
<file path=[Content_Types].xml><?xml version="1.0" encoding="utf-8"?>
<Types xmlns="http://schemas.openxmlformats.org/package/2006/content-types">
  <Default Extension="aac" ContentType="audio/aac"/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60" r:id="rId4"/>
    <p:sldId id="258" r:id="rId5"/>
    <p:sldId id="275" r:id="rId6"/>
    <p:sldId id="276" r:id="rId7"/>
    <p:sldId id="278" r:id="rId8"/>
    <p:sldId id="277" r:id="rId9"/>
    <p:sldId id="279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576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321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011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1967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902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683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429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061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37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336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544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23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884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284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41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126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585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6751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aac"/><Relationship Id="rId1" Type="http://schemas.microsoft.com/office/2007/relationships/media" Target="../media/media10.aac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aac"/><Relationship Id="rId1" Type="http://schemas.microsoft.com/office/2007/relationships/media" Target="../media/media11.aac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aac"/><Relationship Id="rId1" Type="http://schemas.microsoft.com/office/2007/relationships/media" Target="../media/media12.aac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aac"/><Relationship Id="rId1" Type="http://schemas.microsoft.com/office/2007/relationships/media" Target="../media/media13.aac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aac"/><Relationship Id="rId1" Type="http://schemas.microsoft.com/office/2007/relationships/media" Target="../media/media14.aac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aac"/><Relationship Id="rId1" Type="http://schemas.microsoft.com/office/2007/relationships/media" Target="../media/media15.aac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aac"/><Relationship Id="rId7" Type="http://schemas.openxmlformats.org/officeDocument/2006/relationships/image" Target="../media/image6.png"/><Relationship Id="rId2" Type="http://schemas.microsoft.com/office/2007/relationships/media" Target="../media/media16.aac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aac"/><Relationship Id="rId1" Type="http://schemas.microsoft.com/office/2007/relationships/media" Target="../media/media17.aac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aac"/><Relationship Id="rId1" Type="http://schemas.microsoft.com/office/2007/relationships/media" Target="../media/media18.aac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aac"/><Relationship Id="rId1" Type="http://schemas.microsoft.com/office/2007/relationships/media" Target="../media/media19.aac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aac"/><Relationship Id="rId1" Type="http://schemas.microsoft.com/office/2007/relationships/media" Target="../media/media2.aac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aac"/><Relationship Id="rId1" Type="http://schemas.microsoft.com/office/2007/relationships/media" Target="../media/media20.aac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aac"/><Relationship Id="rId1" Type="http://schemas.microsoft.com/office/2007/relationships/media" Target="../media/media3.aac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aac"/><Relationship Id="rId1" Type="http://schemas.microsoft.com/office/2007/relationships/media" Target="../media/media4.aac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aac"/><Relationship Id="rId1" Type="http://schemas.microsoft.com/office/2007/relationships/media" Target="../media/media5.aac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aac"/><Relationship Id="rId1" Type="http://schemas.microsoft.com/office/2007/relationships/media" Target="../media/media6.aac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aac"/><Relationship Id="rId1" Type="http://schemas.microsoft.com/office/2007/relationships/media" Target="../media/media7.aac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aac"/><Relationship Id="rId1" Type="http://schemas.microsoft.com/office/2007/relationships/media" Target="../media/media8.aac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aac"/><Relationship Id="rId1" Type="http://schemas.microsoft.com/office/2007/relationships/media" Target="../media/media9.aac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7">
            <a:extLst>
              <a:ext uri="{FF2B5EF4-FFF2-40B4-BE49-F238E27FC236}">
                <a16:creationId xmlns:a16="http://schemas.microsoft.com/office/drawing/2014/main" id="{F8AF146D-2825-4A38-B67C-4FD3CA54FB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8530" y="576775"/>
            <a:ext cx="8637073" cy="2700997"/>
          </a:xfrm>
          <a:ln w="38100"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s-MX" sz="5400" b="1" dirty="0"/>
              <a:t>Curso: Papel de los Bibliotecarios en la Ciencia Abierta</a:t>
            </a:r>
            <a:endParaRPr lang="es-CU" sz="5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A97D3A1-4371-4F65-9CC5-79A7B79E5A2A}"/>
              </a:ext>
            </a:extLst>
          </p:cNvPr>
          <p:cNvSpPr txBox="1"/>
          <p:nvPr/>
        </p:nvSpPr>
        <p:spPr>
          <a:xfrm>
            <a:off x="954741" y="4155141"/>
            <a:ext cx="106769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/>
              <a:t>Tema 2. Ciencia Abierta: contexto actual científico-informativo</a:t>
            </a:r>
            <a:endParaRPr lang="es-CU" sz="4400" b="1" dirty="0"/>
          </a:p>
        </p:txBody>
      </p:sp>
      <p:pic>
        <p:nvPicPr>
          <p:cNvPr id="2" name="1 8">
            <a:hlinkClick r:id="" action="ppaction://media"/>
            <a:extLst>
              <a:ext uri="{FF2B5EF4-FFF2-40B4-BE49-F238E27FC236}">
                <a16:creationId xmlns:a16="http://schemas.microsoft.com/office/drawing/2014/main" id="{2E0A4A92-74BE-429C-A95E-5F71FDA00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62647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3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449C00-B5C8-4DA8-A76E-CCF953EFFAD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89212" y="1235075"/>
            <a:ext cx="9691501" cy="4762500"/>
          </a:xfrm>
        </p:spPr>
        <p:txBody>
          <a:bodyPr>
            <a:normAutofit/>
          </a:bodyPr>
          <a:lstStyle/>
          <a:p>
            <a:pPr marL="0" lvl="0" indent="0" algn="just">
              <a:buClrTx/>
              <a:buNone/>
            </a:pPr>
            <a:r>
              <a:rPr lang="es-MX" sz="3600" b="1" dirty="0"/>
              <a:t>2.1.4. PRINCIPIOS:</a:t>
            </a:r>
          </a:p>
          <a:p>
            <a:pPr marL="857250" lvl="1" indent="-457200" algn="just">
              <a:buClrTx/>
              <a:buFont typeface="+mj-lt"/>
              <a:buAutoNum type="arabicPeriod"/>
            </a:pPr>
            <a:r>
              <a:rPr lang="es-MX" sz="3400" b="1" dirty="0"/>
              <a:t>Apertura de metodologías.</a:t>
            </a:r>
            <a:endParaRPr lang="es-CU" sz="5200" dirty="0"/>
          </a:p>
          <a:p>
            <a:pPr marL="857250" lvl="1" indent="-457200" algn="just">
              <a:buClrTx/>
              <a:buFont typeface="+mj-lt"/>
              <a:buAutoNum type="arabicPeriod"/>
            </a:pPr>
            <a:r>
              <a:rPr lang="es-MX" sz="3400" b="1" dirty="0"/>
              <a:t>Fuentes abiertas.</a:t>
            </a:r>
            <a:endParaRPr lang="es-CU" sz="5200" dirty="0"/>
          </a:p>
          <a:p>
            <a:pPr marL="857250" lvl="1" indent="-457200" algn="just">
              <a:buClrTx/>
              <a:buFont typeface="+mj-lt"/>
              <a:buAutoNum type="arabicPeriod"/>
            </a:pPr>
            <a:r>
              <a:rPr lang="es-MX" sz="3400" b="1" dirty="0"/>
              <a:t>Apertura de datos.</a:t>
            </a:r>
            <a:endParaRPr lang="es-CU" sz="5200" dirty="0"/>
          </a:p>
          <a:p>
            <a:pPr marL="857250" lvl="1" indent="-457200" algn="just">
              <a:buClrTx/>
              <a:buFont typeface="+mj-lt"/>
              <a:buAutoNum type="arabicPeriod"/>
            </a:pPr>
            <a:r>
              <a:rPr lang="es-MX" sz="3400" b="1" dirty="0"/>
              <a:t>Acceso a la comunicación.</a:t>
            </a:r>
            <a:endParaRPr lang="es-CU" sz="5200" dirty="0"/>
          </a:p>
          <a:p>
            <a:pPr marL="857250" lvl="1" indent="-457200" algn="just">
              <a:buClrTx/>
              <a:buFont typeface="+mj-lt"/>
              <a:buAutoNum type="arabicPeriod"/>
            </a:pPr>
            <a:r>
              <a:rPr lang="es-MX" sz="3400" b="1" dirty="0"/>
              <a:t>Apertura de revisiones.</a:t>
            </a:r>
            <a:endParaRPr lang="es-CU" sz="5200" dirty="0"/>
          </a:p>
          <a:p>
            <a:pPr marL="857250" lvl="1" indent="-457200" algn="just">
              <a:buClrTx/>
              <a:buFont typeface="+mj-lt"/>
              <a:buAutoNum type="arabicPeriod"/>
            </a:pPr>
            <a:r>
              <a:rPr lang="es-MX" sz="3400" b="1" dirty="0"/>
              <a:t>Recursos educativos abiertos.</a:t>
            </a:r>
            <a:endParaRPr lang="es-CU" sz="940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6BD094A-95FF-454A-9E77-6675D54D76C9}"/>
              </a:ext>
            </a:extLst>
          </p:cNvPr>
          <p:cNvSpPr txBox="1">
            <a:spLocks/>
          </p:cNvSpPr>
          <p:nvPr/>
        </p:nvSpPr>
        <p:spPr>
          <a:xfrm>
            <a:off x="2854815" y="333271"/>
            <a:ext cx="6482369" cy="702152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sz="4800" b="1" dirty="0"/>
              <a:t>2.1. Ciencia Abierta</a:t>
            </a:r>
            <a:br>
              <a:rPr lang="es-MX" sz="4800" b="1" dirty="0"/>
            </a:br>
            <a:endParaRPr lang="es-CU" sz="48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EB731A-F996-4B59-8A1D-D24C4FBAEE99}"/>
              </a:ext>
            </a:extLst>
          </p:cNvPr>
          <p:cNvSpPr txBox="1"/>
          <p:nvPr/>
        </p:nvSpPr>
        <p:spPr>
          <a:xfrm>
            <a:off x="4740811" y="6155397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pic>
        <p:nvPicPr>
          <p:cNvPr id="2" name="10 1 y 16">
            <a:hlinkClick r:id="" action="ppaction://media"/>
            <a:extLst>
              <a:ext uri="{FF2B5EF4-FFF2-40B4-BE49-F238E27FC236}">
                <a16:creationId xmlns:a16="http://schemas.microsoft.com/office/drawing/2014/main" id="{59264802-85E1-4A6E-A2D7-2D2E92386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87836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9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0"/>
    </mc:Choice>
    <mc:Fallback xmlns="">
      <p:transition spd="slow" advClick="0" advTm="7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449C00-B5C8-4DA8-A76E-CCF953EFFAD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0754" y="1261782"/>
            <a:ext cx="10817505" cy="4641477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70000"/>
              </a:lnSpc>
              <a:buClrTx/>
              <a:buNone/>
            </a:pPr>
            <a:r>
              <a:rPr lang="es-MX" sz="2800" b="1" dirty="0"/>
              <a:t>2.1.5. DIMENSIONES:</a:t>
            </a:r>
          </a:p>
          <a:p>
            <a:pPr marL="0" lvl="0" indent="0">
              <a:lnSpc>
                <a:spcPct val="170000"/>
              </a:lnSpc>
              <a:buClrTx/>
              <a:buNone/>
            </a:pPr>
            <a:r>
              <a:rPr lang="es-MX" sz="2800" b="1" dirty="0"/>
              <a:t>a) Apertura e intercambio de los resultados</a:t>
            </a:r>
            <a:r>
              <a:rPr lang="es-MX" sz="2800" dirty="0"/>
              <a:t> de la investigación no solo a partir de las publicaciones sino de los datos de la investigación.</a:t>
            </a:r>
            <a:endParaRPr lang="es-CU" sz="3200" dirty="0"/>
          </a:p>
          <a:p>
            <a:pPr marL="0" indent="0">
              <a:lnSpc>
                <a:spcPct val="170000"/>
              </a:lnSpc>
              <a:buClrTx/>
              <a:buNone/>
            </a:pPr>
            <a:r>
              <a:rPr lang="es-MX" sz="2800" b="1" dirty="0"/>
              <a:t>b) Apertura en los propios métodos y herramientas</a:t>
            </a:r>
            <a:r>
              <a:rPr lang="es-MX" sz="2800" dirty="0"/>
              <a:t> de investigación, haciendo que los procesos sean abiertos y colaborativos.</a:t>
            </a:r>
            <a:endParaRPr lang="es-CU" sz="1690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A6CEC60-1AE5-490F-9A64-B8870DCD4CCB}"/>
              </a:ext>
            </a:extLst>
          </p:cNvPr>
          <p:cNvSpPr txBox="1">
            <a:spLocks/>
          </p:cNvSpPr>
          <p:nvPr/>
        </p:nvSpPr>
        <p:spPr>
          <a:xfrm>
            <a:off x="2854815" y="333271"/>
            <a:ext cx="6482369" cy="702152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sz="4800" b="1" dirty="0"/>
              <a:t>2.1. Ciencia Abierta</a:t>
            </a:r>
            <a:br>
              <a:rPr lang="es-MX" sz="4800" b="1" dirty="0"/>
            </a:br>
            <a:endParaRPr lang="es-CU" sz="48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ECC7EFD-7920-46D7-839F-C5C37C595951}"/>
              </a:ext>
            </a:extLst>
          </p:cNvPr>
          <p:cNvSpPr txBox="1"/>
          <p:nvPr/>
        </p:nvSpPr>
        <p:spPr>
          <a:xfrm>
            <a:off x="4740811" y="6155397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pic>
        <p:nvPicPr>
          <p:cNvPr id="2" name="11 46">
            <a:hlinkClick r:id="" action="ppaction://media"/>
            <a:extLst>
              <a:ext uri="{FF2B5EF4-FFF2-40B4-BE49-F238E27FC236}">
                <a16:creationId xmlns:a16="http://schemas.microsoft.com/office/drawing/2014/main" id="{D818C6B8-0610-435A-9C9B-A0CA78E02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87835" y="3277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7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6000"/>
    </mc:Choice>
    <mc:Fallback xmlns="">
      <p:transition spd="slow" advClick="0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449C00-B5C8-4DA8-A76E-CCF953EFFAD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9588" y="1208881"/>
            <a:ext cx="10395231" cy="4828848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70000"/>
              </a:lnSpc>
              <a:buClrTx/>
              <a:buNone/>
            </a:pPr>
            <a:r>
              <a:rPr lang="es-MX" sz="2800" b="1" dirty="0"/>
              <a:t>2.1.6. CUESTIONES CLAVES:</a:t>
            </a:r>
          </a:p>
          <a:p>
            <a:pPr algn="just">
              <a:lnSpc>
                <a:spcPct val="170000"/>
              </a:lnSpc>
              <a:buClrTx/>
            </a:pPr>
            <a:r>
              <a:rPr lang="es-MX" sz="2800" b="1" dirty="0"/>
              <a:t>Es más que la disponibilidad en acceso abierto de datos y publicaciones.</a:t>
            </a:r>
            <a:endParaRPr lang="es-CU" sz="2800" dirty="0"/>
          </a:p>
          <a:p>
            <a:pPr algn="just">
              <a:lnSpc>
                <a:spcPct val="170000"/>
              </a:lnSpc>
              <a:buClrTx/>
            </a:pPr>
            <a:r>
              <a:rPr lang="es-MX" sz="2800" b="1" dirty="0"/>
              <a:t>Es la apertura del proceso científico reforzando la responsabilidad social científica. </a:t>
            </a:r>
            <a:endParaRPr lang="es-CU" sz="2800" dirty="0"/>
          </a:p>
          <a:p>
            <a:pPr algn="just">
              <a:lnSpc>
                <a:spcPct val="170000"/>
              </a:lnSpc>
              <a:buClrTx/>
            </a:pPr>
            <a:r>
              <a:rPr lang="es-MX" sz="2800" b="1" dirty="0"/>
              <a:t>Es la traslación del conocimiento científico a la sociedad.</a:t>
            </a:r>
            <a:r>
              <a:rPr lang="es-MX" sz="2800" dirty="0"/>
              <a:t> </a:t>
            </a:r>
            <a:endParaRPr lang="es-CU" sz="280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C294243-5555-47A2-8B3A-8440EF49C290}"/>
              </a:ext>
            </a:extLst>
          </p:cNvPr>
          <p:cNvSpPr txBox="1">
            <a:spLocks/>
          </p:cNvSpPr>
          <p:nvPr/>
        </p:nvSpPr>
        <p:spPr>
          <a:xfrm>
            <a:off x="2854815" y="265101"/>
            <a:ext cx="6482369" cy="702152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sz="4800" b="1" dirty="0"/>
              <a:t>2.1. Ciencia Abierta</a:t>
            </a:r>
            <a:br>
              <a:rPr lang="es-MX" sz="4800" b="1" dirty="0"/>
            </a:br>
            <a:endParaRPr lang="es-CU" sz="48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CDFABBC-D739-4FB8-9C69-871186B7A640}"/>
              </a:ext>
            </a:extLst>
          </p:cNvPr>
          <p:cNvSpPr txBox="1"/>
          <p:nvPr/>
        </p:nvSpPr>
        <p:spPr>
          <a:xfrm>
            <a:off x="4740811" y="6155397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pic>
        <p:nvPicPr>
          <p:cNvPr id="2" name="12 1 y 33">
            <a:hlinkClick r:id="" action="ppaction://media"/>
            <a:extLst>
              <a:ext uri="{FF2B5EF4-FFF2-40B4-BE49-F238E27FC236}">
                <a16:creationId xmlns:a16="http://schemas.microsoft.com/office/drawing/2014/main" id="{8DAA6479-DC2D-4689-95AA-560A01C37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56777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9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3000"/>
    </mc:Choice>
    <mc:Fallback xmlns="">
      <p:transition spd="slow" advClick="0" advTm="9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449C00-B5C8-4DA8-A76E-CCF953EFFAD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5536" y="1901614"/>
            <a:ext cx="5076825" cy="4037013"/>
          </a:xfrm>
          <a:ln w="3810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457200" lvl="0" indent="-457200">
              <a:buClrTx/>
              <a:buFont typeface="+mj-lt"/>
              <a:buAutoNum type="arabicPeriod"/>
            </a:pPr>
            <a:r>
              <a:rPr lang="es-MX" sz="3600" b="1" dirty="0"/>
              <a:t>Accesibilidad.</a:t>
            </a:r>
            <a:endParaRPr lang="es-CU" sz="5400" dirty="0"/>
          </a:p>
          <a:p>
            <a:pPr marL="457200" lvl="0" indent="-457200">
              <a:buClrTx/>
              <a:buFont typeface="+mj-lt"/>
              <a:buAutoNum type="arabicPeriod"/>
            </a:pPr>
            <a:r>
              <a:rPr lang="es-MX" sz="3600" b="1" dirty="0"/>
              <a:t>Detectabilidad.</a:t>
            </a:r>
            <a:endParaRPr lang="es-CU" sz="5400" dirty="0"/>
          </a:p>
          <a:p>
            <a:pPr marL="457200" lvl="0" indent="-457200">
              <a:buClrTx/>
              <a:buFont typeface="+mj-lt"/>
              <a:buAutoNum type="arabicPeriod"/>
            </a:pPr>
            <a:r>
              <a:rPr lang="es-MX" sz="3600" b="1" dirty="0"/>
              <a:t>Reusabilidad.</a:t>
            </a:r>
            <a:endParaRPr lang="es-CU" sz="5400" dirty="0"/>
          </a:p>
          <a:p>
            <a:pPr marL="457200" lvl="0" indent="-457200">
              <a:buClrTx/>
              <a:buFont typeface="+mj-lt"/>
              <a:buAutoNum type="arabicPeriod"/>
            </a:pPr>
            <a:r>
              <a:rPr lang="es-MX" sz="3600" b="1" dirty="0"/>
              <a:t>Reproducibilidad.</a:t>
            </a:r>
            <a:endParaRPr lang="es-CU" sz="5400" dirty="0"/>
          </a:p>
          <a:p>
            <a:pPr marL="457200" lvl="0" indent="-457200">
              <a:buClrTx/>
              <a:buFont typeface="+mj-lt"/>
              <a:buAutoNum type="arabicPeriod"/>
            </a:pPr>
            <a:r>
              <a:rPr lang="es-MX" sz="3600" b="1" dirty="0"/>
              <a:t>Transparencia.</a:t>
            </a:r>
            <a:endParaRPr lang="es-CU" sz="5400" dirty="0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6AD16AF0-1776-4645-9744-2F7F7F5E98FB}"/>
              </a:ext>
            </a:extLst>
          </p:cNvPr>
          <p:cNvSpPr txBox="1">
            <a:spLocks/>
          </p:cNvSpPr>
          <p:nvPr/>
        </p:nvSpPr>
        <p:spPr>
          <a:xfrm>
            <a:off x="6657905" y="1900878"/>
            <a:ext cx="5076821" cy="4037749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Tx/>
              <a:buFont typeface="+mj-lt"/>
              <a:buAutoNum type="arabicPeriod" startAt="6"/>
            </a:pPr>
            <a:r>
              <a:rPr lang="es-MX" sz="3600" b="1" dirty="0"/>
              <a:t>Comprensibilidad.</a:t>
            </a:r>
            <a:endParaRPr lang="es-CU" sz="5400" dirty="0"/>
          </a:p>
          <a:p>
            <a:pPr marL="457200" indent="-457200">
              <a:buClrTx/>
              <a:buFont typeface="+mj-lt"/>
              <a:buAutoNum type="arabicPeriod" startAt="6"/>
            </a:pPr>
            <a:r>
              <a:rPr lang="es-MX" sz="3600" b="1" dirty="0"/>
              <a:t>Colaboración. </a:t>
            </a:r>
          </a:p>
          <a:p>
            <a:pPr marL="457200" indent="-457200">
              <a:buClrTx/>
              <a:buFont typeface="+mj-lt"/>
              <a:buAutoNum type="arabicPeriod" startAt="6"/>
            </a:pPr>
            <a:r>
              <a:rPr lang="es-MX" sz="3600" b="1" dirty="0"/>
              <a:t>Aseguramiento de la calidad. </a:t>
            </a:r>
          </a:p>
          <a:p>
            <a:pPr marL="457200" indent="-457200">
              <a:buClrTx/>
              <a:buFont typeface="+mj-lt"/>
              <a:buAutoNum type="arabicPeriod" startAt="6"/>
            </a:pPr>
            <a:r>
              <a:rPr lang="es-MX" sz="3600" b="1" dirty="0"/>
              <a:t>Evaluación.</a:t>
            </a:r>
            <a:endParaRPr lang="es-CU" sz="5400" dirty="0"/>
          </a:p>
          <a:p>
            <a:pPr marL="457200" indent="-457200">
              <a:buClrTx/>
              <a:buFont typeface="+mj-lt"/>
              <a:buAutoNum type="arabicPeriod" startAt="6"/>
            </a:pPr>
            <a:r>
              <a:rPr lang="es-MX" sz="3600" b="1" dirty="0"/>
              <a:t>Progreso validado.</a:t>
            </a:r>
            <a:endParaRPr lang="es-CU" sz="54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E367B3E-BAFF-49C1-96C0-BB07F34DFA5A}"/>
              </a:ext>
            </a:extLst>
          </p:cNvPr>
          <p:cNvSpPr txBox="1">
            <a:spLocks/>
          </p:cNvSpPr>
          <p:nvPr/>
        </p:nvSpPr>
        <p:spPr>
          <a:xfrm>
            <a:off x="2854815" y="265101"/>
            <a:ext cx="6482369" cy="702152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sz="4800" b="1" dirty="0"/>
              <a:t>2.1. Ciencia Abierta</a:t>
            </a:r>
            <a:br>
              <a:rPr lang="es-MX" sz="4800" b="1" dirty="0"/>
            </a:br>
            <a:endParaRPr lang="es-CU" sz="4800" b="1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8B14631-1808-460F-95E8-3142A8FAE631}"/>
              </a:ext>
            </a:extLst>
          </p:cNvPr>
          <p:cNvSpPr txBox="1">
            <a:spLocks/>
          </p:cNvSpPr>
          <p:nvPr/>
        </p:nvSpPr>
        <p:spPr>
          <a:xfrm>
            <a:off x="175536" y="1200483"/>
            <a:ext cx="6482369" cy="70215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3200" b="1" dirty="0"/>
              <a:t>2.1.7. ÁREAS CLAVES:</a:t>
            </a:r>
            <a:br>
              <a:rPr lang="es-MX" sz="3200" b="1" dirty="0"/>
            </a:br>
            <a:endParaRPr lang="es-CU" sz="32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2544AD2-452E-4607-9639-62FACC1E715F}"/>
              </a:ext>
            </a:extLst>
          </p:cNvPr>
          <p:cNvSpPr txBox="1"/>
          <p:nvPr/>
        </p:nvSpPr>
        <p:spPr>
          <a:xfrm>
            <a:off x="4740811" y="6155397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pic>
        <p:nvPicPr>
          <p:cNvPr id="2" name="13 2 y 55">
            <a:hlinkClick r:id="" action="ppaction://media"/>
            <a:extLst>
              <a:ext uri="{FF2B5EF4-FFF2-40B4-BE49-F238E27FC236}">
                <a16:creationId xmlns:a16="http://schemas.microsoft.com/office/drawing/2014/main" id="{0FBE03B8-ADCB-4C9F-95D8-D336ADBDE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55105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6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5000"/>
    </mc:Choice>
    <mc:Fallback xmlns="">
      <p:transition spd="slow" advClick="0" advTm="17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C290A0E-05D7-4366-B942-A39F5DCC9D6D}"/>
              </a:ext>
            </a:extLst>
          </p:cNvPr>
          <p:cNvSpPr/>
          <p:nvPr/>
        </p:nvSpPr>
        <p:spPr>
          <a:xfrm>
            <a:off x="154748" y="1323218"/>
            <a:ext cx="11828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Arial" panose="020B0604020202020204" pitchFamily="34" charset="0"/>
                <a:ea typeface="MS Mincho" panose="020B0400000000000000" pitchFamily="49" charset="-128"/>
              </a:rPr>
              <a:t>Tabla 1. Cambios de paradigmas entre la Ciencia Cerrada y la Ciencia Abierta. </a:t>
            </a:r>
            <a:endParaRPr lang="es-CU" sz="2400" dirty="0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F08DB44F-5567-41ED-B89D-63AADE7E53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461881"/>
              </p:ext>
            </p:extLst>
          </p:nvPr>
        </p:nvGraphicFramePr>
        <p:xfrm>
          <a:off x="590842" y="1824592"/>
          <a:ext cx="10892946" cy="45320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46473">
                  <a:extLst>
                    <a:ext uri="{9D8B030D-6E8A-4147-A177-3AD203B41FA5}">
                      <a16:colId xmlns:a16="http://schemas.microsoft.com/office/drawing/2014/main" val="1179862961"/>
                    </a:ext>
                  </a:extLst>
                </a:gridCol>
                <a:gridCol w="5446473">
                  <a:extLst>
                    <a:ext uri="{9D8B030D-6E8A-4147-A177-3AD203B41FA5}">
                      <a16:colId xmlns:a16="http://schemas.microsoft.com/office/drawing/2014/main" val="2651754834"/>
                    </a:ext>
                  </a:extLst>
                </a:gridCol>
              </a:tblGrid>
              <a:tr h="388424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bg1"/>
                          </a:solidFill>
                          <a:effectLst/>
                        </a:rPr>
                        <a:t>Ciencia Cerrada</a:t>
                      </a:r>
                      <a:endParaRPr lang="es-C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>
                          <a:solidFill>
                            <a:schemeClr val="bg1"/>
                          </a:solidFill>
                          <a:effectLst/>
                        </a:rPr>
                        <a:t>Ciencia Abierta</a:t>
                      </a:r>
                      <a:endParaRPr lang="es-CU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0771900"/>
                  </a:ext>
                </a:extLst>
              </a:tr>
              <a:tr h="776850">
                <a:tc>
                  <a:txBody>
                    <a:bodyPr/>
                    <a:lstStyle/>
                    <a:p>
                      <a:pPr marL="342900" lvl="0" indent="-342900">
                        <a:buFont typeface="Symbol" panose="05050102010706020507" pitchFamily="18" charset="2"/>
                        <a:buChar char=""/>
                      </a:pPr>
                      <a:r>
                        <a:rPr lang="es-ES" sz="2000" dirty="0">
                          <a:solidFill>
                            <a:schemeClr val="bg1"/>
                          </a:solidFill>
                          <a:effectLst/>
                        </a:rPr>
                        <a:t>Basada en publicar artículos científicos</a:t>
                      </a:r>
                      <a:endParaRPr lang="es-C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Symbol" panose="05050102010706020507" pitchFamily="18" charset="2"/>
                        <a:buChar char=""/>
                      </a:pPr>
                      <a:r>
                        <a:rPr lang="es-ES" sz="2000" b="1" dirty="0">
                          <a:solidFill>
                            <a:schemeClr val="bg1"/>
                          </a:solidFill>
                          <a:effectLst/>
                        </a:rPr>
                        <a:t>Basada en publicar cualquier resultado de la investigación</a:t>
                      </a:r>
                      <a:endParaRPr lang="es-CU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254133"/>
                  </a:ext>
                </a:extLst>
              </a:tr>
              <a:tr h="388424">
                <a:tc>
                  <a:txBody>
                    <a:bodyPr/>
                    <a:lstStyle/>
                    <a:p>
                      <a:pPr marL="342900" lvl="0" indent="-342900">
                        <a:buFont typeface="Symbol" panose="05050102010706020507" pitchFamily="18" charset="2"/>
                        <a:buChar char=""/>
                      </a:pPr>
                      <a:r>
                        <a:rPr lang="es-ES" sz="2000" dirty="0">
                          <a:solidFill>
                            <a:schemeClr val="bg1"/>
                          </a:solidFill>
                          <a:effectLst/>
                        </a:rPr>
                        <a:t>Ciencia individualista</a:t>
                      </a:r>
                      <a:endParaRPr lang="es-C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Symbol" panose="05050102010706020507" pitchFamily="18" charset="2"/>
                        <a:buChar char=""/>
                      </a:pPr>
                      <a:r>
                        <a:rPr lang="es-ES" sz="2000" b="1" dirty="0">
                          <a:solidFill>
                            <a:schemeClr val="bg1"/>
                          </a:solidFill>
                          <a:effectLst/>
                        </a:rPr>
                        <a:t>Ciencia colaborativa</a:t>
                      </a:r>
                      <a:endParaRPr lang="es-CU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052484"/>
                  </a:ext>
                </a:extLst>
              </a:tr>
              <a:tr h="776850">
                <a:tc>
                  <a:txBody>
                    <a:bodyPr/>
                    <a:lstStyle/>
                    <a:p>
                      <a:pPr marL="342900" lvl="0" indent="-342900">
                        <a:buFont typeface="Symbol" panose="05050102010706020507" pitchFamily="18" charset="2"/>
                        <a:buChar char=""/>
                      </a:pPr>
                      <a:r>
                        <a:rPr lang="es-ES" sz="2000" dirty="0">
                          <a:solidFill>
                            <a:schemeClr val="bg1"/>
                          </a:solidFill>
                          <a:effectLst/>
                        </a:rPr>
                        <a:t>Sólo unos pocos tienen acceso a los resultados de investigación</a:t>
                      </a:r>
                      <a:endParaRPr lang="es-C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Symbol" panose="05050102010706020507" pitchFamily="18" charset="2"/>
                        <a:buChar char=""/>
                      </a:pPr>
                      <a:r>
                        <a:rPr lang="es-ES" sz="2000" b="1" dirty="0">
                          <a:solidFill>
                            <a:schemeClr val="bg1"/>
                          </a:solidFill>
                          <a:effectLst/>
                        </a:rPr>
                        <a:t>Toda la sociedad tiene acceso a los resultados de investigación</a:t>
                      </a:r>
                      <a:endParaRPr lang="es-CU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855953"/>
                  </a:ext>
                </a:extLst>
              </a:tr>
              <a:tr h="388424">
                <a:tc>
                  <a:txBody>
                    <a:bodyPr/>
                    <a:lstStyle/>
                    <a:p>
                      <a:pPr marL="342900" lvl="0" indent="-342900">
                        <a:buFont typeface="Symbol" panose="05050102010706020507" pitchFamily="18" charset="2"/>
                        <a:buChar char=""/>
                      </a:pPr>
                      <a:r>
                        <a:rPr lang="es-ES" sz="2000">
                          <a:solidFill>
                            <a:schemeClr val="bg1"/>
                          </a:solidFill>
                          <a:effectLst/>
                        </a:rPr>
                        <a:t>Ciencia vertical / especializada</a:t>
                      </a:r>
                      <a:endParaRPr lang="es-CU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Symbol" panose="05050102010706020507" pitchFamily="18" charset="2"/>
                        <a:buChar char=""/>
                      </a:pPr>
                      <a:r>
                        <a:rPr lang="es-ES" sz="2000" b="1" dirty="0">
                          <a:solidFill>
                            <a:schemeClr val="bg1"/>
                          </a:solidFill>
                          <a:effectLst/>
                        </a:rPr>
                        <a:t>Ciencia horizontal / interdisciplinar</a:t>
                      </a:r>
                      <a:endParaRPr lang="es-CU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917115"/>
                  </a:ext>
                </a:extLst>
              </a:tr>
              <a:tr h="647807">
                <a:tc>
                  <a:txBody>
                    <a:bodyPr/>
                    <a:lstStyle/>
                    <a:p>
                      <a:pPr marL="342900" lvl="0" indent="-342900">
                        <a:buFont typeface="Symbol" panose="05050102010706020507" pitchFamily="18" charset="2"/>
                        <a:buChar char=""/>
                      </a:pPr>
                      <a:r>
                        <a:rPr lang="es-ES" sz="2000">
                          <a:solidFill>
                            <a:schemeClr val="bg1"/>
                          </a:solidFill>
                          <a:effectLst/>
                        </a:rPr>
                        <a:t>Sin participación ciudadana</a:t>
                      </a:r>
                      <a:endParaRPr lang="es-CU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Symbol" panose="05050102010706020507" pitchFamily="18" charset="2"/>
                        <a:buChar char=""/>
                      </a:pPr>
                      <a:r>
                        <a:rPr lang="es-ES" sz="2000" b="1" dirty="0">
                          <a:solidFill>
                            <a:schemeClr val="bg1"/>
                          </a:solidFill>
                          <a:effectLst/>
                        </a:rPr>
                        <a:t>Ciencia ciudadana con y para la sociedad</a:t>
                      </a:r>
                      <a:endParaRPr lang="es-CU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314184"/>
                  </a:ext>
                </a:extLst>
              </a:tr>
              <a:tr h="776850">
                <a:tc>
                  <a:txBody>
                    <a:bodyPr/>
                    <a:lstStyle/>
                    <a:p>
                      <a:pPr marL="342900" lvl="0" indent="-342900">
                        <a:buFont typeface="Symbol" panose="05050102010706020507" pitchFamily="18" charset="2"/>
                        <a:buChar char=""/>
                      </a:pPr>
                      <a:r>
                        <a:rPr lang="es-ES" sz="2000">
                          <a:solidFill>
                            <a:schemeClr val="bg1"/>
                          </a:solidFill>
                          <a:effectLst/>
                        </a:rPr>
                        <a:t>Sistema de crédito basado en el impacto de las publicaciones</a:t>
                      </a:r>
                      <a:endParaRPr lang="es-CU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Symbol" panose="05050102010706020507" pitchFamily="18" charset="2"/>
                        <a:buChar char=""/>
                      </a:pPr>
                      <a:r>
                        <a:rPr lang="es-ES" sz="2000" b="1" dirty="0">
                          <a:solidFill>
                            <a:schemeClr val="bg1"/>
                          </a:solidFill>
                          <a:effectLst/>
                        </a:rPr>
                        <a:t>Sistema de crédito basado en el impacto del investigador</a:t>
                      </a:r>
                      <a:endParaRPr lang="es-CU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256169"/>
                  </a:ext>
                </a:extLst>
              </a:tr>
              <a:tr h="388424">
                <a:tc>
                  <a:txBody>
                    <a:bodyPr/>
                    <a:lstStyle/>
                    <a:p>
                      <a:pPr marL="342900" lvl="0" indent="-342900">
                        <a:buFont typeface="Symbol" panose="05050102010706020507" pitchFamily="18" charset="2"/>
                        <a:buChar char=""/>
                      </a:pPr>
                      <a:r>
                        <a:rPr lang="es-ES" sz="2000">
                          <a:solidFill>
                            <a:schemeClr val="bg1"/>
                          </a:solidFill>
                          <a:effectLst/>
                        </a:rPr>
                        <a:t>Factor de Impacto </a:t>
                      </a:r>
                      <a:endParaRPr lang="es-CU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Symbol" panose="05050102010706020507" pitchFamily="18" charset="2"/>
                        <a:buChar char=""/>
                      </a:pPr>
                      <a:r>
                        <a:rPr lang="es-ES" sz="2000" b="1" dirty="0">
                          <a:solidFill>
                            <a:schemeClr val="bg1"/>
                          </a:solidFill>
                          <a:effectLst/>
                        </a:rPr>
                        <a:t>Nuevas métricas. Nuevos indicadores.</a:t>
                      </a:r>
                      <a:endParaRPr lang="es-CU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031198"/>
                  </a:ext>
                </a:extLst>
              </a:tr>
            </a:tbl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FDB09B3F-63D6-4DA2-B5DA-6AF386B9B43F}"/>
              </a:ext>
            </a:extLst>
          </p:cNvPr>
          <p:cNvSpPr txBox="1">
            <a:spLocks/>
          </p:cNvSpPr>
          <p:nvPr/>
        </p:nvSpPr>
        <p:spPr>
          <a:xfrm>
            <a:off x="464239" y="110356"/>
            <a:ext cx="11216502" cy="1173153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sz="3200" b="1" dirty="0"/>
              <a:t>2.2. Paradigmas entre la Ciencia Cerrada y la Ciencia Abierta</a:t>
            </a:r>
            <a:br>
              <a:rPr lang="es-MX" sz="3200" b="1" dirty="0"/>
            </a:br>
            <a:endParaRPr lang="es-CU" sz="32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7A3E6FD-39A4-4DD8-B296-A5E720241109}"/>
              </a:ext>
            </a:extLst>
          </p:cNvPr>
          <p:cNvSpPr txBox="1"/>
          <p:nvPr/>
        </p:nvSpPr>
        <p:spPr>
          <a:xfrm>
            <a:off x="4743505" y="6396354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pic>
        <p:nvPicPr>
          <p:cNvPr id="2" name="14 2 y 3">
            <a:hlinkClick r:id="" action="ppaction://media"/>
            <a:extLst>
              <a:ext uri="{FF2B5EF4-FFF2-40B4-BE49-F238E27FC236}">
                <a16:creationId xmlns:a16="http://schemas.microsoft.com/office/drawing/2014/main" id="{466593CA-991C-460F-83AA-3CCE3443D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22306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3000"/>
    </mc:Choice>
    <mc:Fallback xmlns="">
      <p:transition spd="slow" advClick="0" advTm="1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449C00-B5C8-4DA8-A76E-CCF953EFFAD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00953" y="1228725"/>
            <a:ext cx="10113122" cy="44831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ES" sz="4000" dirty="0"/>
              <a:t>La investigación científica innovadora tiene un papel crucial en el tratamiento de los desafíos globales - que van desde la atención de salud y el cambio climático con las energías renovables y la gestión de los recursos naturales, ya que es más inclusiva y más transparente que la Ciencia Cerrada.</a:t>
            </a:r>
            <a:endParaRPr lang="es-CU" sz="600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715CA45-789F-4178-9BD2-7683A926AA68}"/>
              </a:ext>
            </a:extLst>
          </p:cNvPr>
          <p:cNvSpPr txBox="1">
            <a:spLocks/>
          </p:cNvSpPr>
          <p:nvPr/>
        </p:nvSpPr>
        <p:spPr>
          <a:xfrm>
            <a:off x="4276165" y="138822"/>
            <a:ext cx="3572169" cy="64633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sz="4000" b="1" dirty="0"/>
              <a:t>2.3. Desafíos</a:t>
            </a:r>
            <a:br>
              <a:rPr lang="es-MX" sz="4000" b="1" dirty="0"/>
            </a:br>
            <a:endParaRPr lang="es-CU" sz="4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FFEE9B9-0E9E-4EFC-BF34-61BAD0925E2A}"/>
              </a:ext>
            </a:extLst>
          </p:cNvPr>
          <p:cNvSpPr txBox="1"/>
          <p:nvPr/>
        </p:nvSpPr>
        <p:spPr>
          <a:xfrm>
            <a:off x="4743505" y="6396354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pic>
        <p:nvPicPr>
          <p:cNvPr id="2" name="15 54">
            <a:hlinkClick r:id="" action="ppaction://media"/>
            <a:extLst>
              <a:ext uri="{FF2B5EF4-FFF2-40B4-BE49-F238E27FC236}">
                <a16:creationId xmlns:a16="http://schemas.microsoft.com/office/drawing/2014/main" id="{916DB4D9-9CA0-4438-8DB7-D48869A1A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93706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2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4000"/>
    </mc:Choice>
    <mc:Fallback xmlns="">
      <p:transition spd="slow" advClick="0" advTm="5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A43E5F1-235A-4E4D-BB37-03C5933A6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107" y="101462"/>
            <a:ext cx="48397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C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Figura 1. Desafíos globales</a:t>
            </a:r>
            <a:endParaRPr kumimoji="0" lang="es-ES" altLang="es-C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0B4115BA-A5DB-40A2-B6D8-D641EF889B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383750"/>
              </p:ext>
            </p:extLst>
          </p:nvPr>
        </p:nvGraphicFramePr>
        <p:xfrm>
          <a:off x="874059" y="726141"/>
          <a:ext cx="10340788" cy="5298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" name="Imagen de mapa de bits" r:id="rId5" imgW="7000000" imgH="4772691" progId="Paint.Picture.1">
                  <p:embed/>
                </p:oleObj>
              </mc:Choice>
              <mc:Fallback>
                <p:oleObj name="Imagen de mapa de bits" r:id="rId5" imgW="7000000" imgH="4772691" progId="Paint.Picture.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059" y="726141"/>
                        <a:ext cx="10340788" cy="5298141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 w="38100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ED764331-7223-4F9E-8AF1-EEAE2A5AA5CC}"/>
              </a:ext>
            </a:extLst>
          </p:cNvPr>
          <p:cNvSpPr txBox="1"/>
          <p:nvPr/>
        </p:nvSpPr>
        <p:spPr>
          <a:xfrm>
            <a:off x="4743505" y="6396354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pic>
        <p:nvPicPr>
          <p:cNvPr id="2" name="16 1 y 29">
            <a:hlinkClick r:id="" action="ppaction://media"/>
            <a:extLst>
              <a:ext uri="{FF2B5EF4-FFF2-40B4-BE49-F238E27FC236}">
                <a16:creationId xmlns:a16="http://schemas.microsoft.com/office/drawing/2014/main" id="{EA18D6BB-5D16-45A1-BE2B-290F098BBC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49200" y="3218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0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9000"/>
    </mc:Choice>
    <mc:Fallback xmlns="">
      <p:transition spd="slow" advClick="0" advTm="8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B25AA6-A243-417A-A853-8547FE0067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5154" y="237098"/>
            <a:ext cx="11337925" cy="1873056"/>
          </a:xfrm>
          <a:ln w="38100"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s-ES" b="1" dirty="0"/>
              <a:t>Por todo lo anterior podemos decir que la Ciencia Abierta tiene los siguientes desafíos:</a:t>
            </a:r>
            <a:br>
              <a:rPr lang="es-CU" b="1" dirty="0"/>
            </a:br>
            <a:br>
              <a:rPr lang="es-MX" b="1" dirty="0"/>
            </a:br>
            <a:endParaRPr lang="es-CU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449C00-B5C8-4DA8-A76E-CCF953EFFAD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95253" y="2274203"/>
            <a:ext cx="10001494" cy="4037012"/>
          </a:xfrm>
        </p:spPr>
        <p:txBody>
          <a:bodyPr>
            <a:normAutofit/>
          </a:bodyPr>
          <a:lstStyle/>
          <a:p>
            <a:pPr marL="457200" lvl="0" indent="-457200">
              <a:buClrTx/>
              <a:buFont typeface="+mj-lt"/>
              <a:buAutoNum type="alphaLcParenR"/>
            </a:pPr>
            <a:r>
              <a:rPr lang="es-ES" sz="4800" b="1" dirty="0"/>
              <a:t> Fomentar el intercambio.</a:t>
            </a:r>
            <a:endParaRPr lang="es-CU" sz="8000" dirty="0"/>
          </a:p>
          <a:p>
            <a:pPr marL="457200" lvl="0" indent="-457200">
              <a:buClrTx/>
              <a:buFont typeface="+mj-lt"/>
              <a:buAutoNum type="alphaLcParenR"/>
            </a:pPr>
            <a:r>
              <a:rPr lang="es-ES" sz="4800" b="1" dirty="0"/>
              <a:t> Reducir costes.</a:t>
            </a:r>
            <a:endParaRPr lang="es-CU" sz="8000" dirty="0"/>
          </a:p>
          <a:p>
            <a:pPr marL="457200" lvl="0" indent="-457200">
              <a:buClrTx/>
              <a:buFont typeface="+mj-lt"/>
              <a:buAutoNum type="alphaLcParenR"/>
            </a:pPr>
            <a:r>
              <a:rPr lang="es-ES" sz="4800" b="1" dirty="0"/>
              <a:t> Mejorar los contenidos.</a:t>
            </a:r>
            <a:endParaRPr lang="es-CU" sz="8000" dirty="0"/>
          </a:p>
          <a:p>
            <a:pPr marL="457200" indent="-457200">
              <a:buClrTx/>
              <a:buFont typeface="+mj-lt"/>
              <a:buAutoNum type="alphaLcParenR"/>
            </a:pPr>
            <a:r>
              <a:rPr lang="es-ES" sz="4800" b="1" dirty="0"/>
              <a:t> Generar nuevo conocimiento.</a:t>
            </a:r>
            <a:endParaRPr lang="es-CU" sz="54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5E6E483-4D61-43E4-9287-7B6E3DFCBA18}"/>
              </a:ext>
            </a:extLst>
          </p:cNvPr>
          <p:cNvSpPr txBox="1"/>
          <p:nvPr/>
        </p:nvSpPr>
        <p:spPr>
          <a:xfrm>
            <a:off x="4785708" y="6190120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pic>
        <p:nvPicPr>
          <p:cNvPr id="4" name="17 28">
            <a:hlinkClick r:id="" action="ppaction://media"/>
            <a:extLst>
              <a:ext uri="{FF2B5EF4-FFF2-40B4-BE49-F238E27FC236}">
                <a16:creationId xmlns:a16="http://schemas.microsoft.com/office/drawing/2014/main" id="{8037AA85-E58E-4F24-B590-C73A512B2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97118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6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000"/>
    </mc:Choice>
    <mc:Fallback xmlns="">
      <p:transition spd="slow"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B25AA6-A243-417A-A853-8547FE0067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50792" y="340813"/>
            <a:ext cx="5146675" cy="631825"/>
          </a:xfrm>
          <a:ln w="3810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s-MX" sz="4000" b="1" dirty="0"/>
              <a:t>2.4. Importancia</a:t>
            </a:r>
            <a:br>
              <a:rPr lang="es-MX" sz="4000" b="1" dirty="0"/>
            </a:br>
            <a:endParaRPr lang="es-CU" sz="40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449C00-B5C8-4DA8-A76E-CCF953EFFAD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948" y="1513388"/>
            <a:ext cx="11028362" cy="4622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400" dirty="0"/>
              <a:t>La Ciencia Abierta va a favor de la justicia, el bienestar, la transparencia, sostenibilidad, reutilización, democracia, compromiso, ética, colaboración, retos, reproductibilidad, acceso, eficacia y sensibilidad.</a:t>
            </a:r>
            <a:endParaRPr lang="es-CU" sz="7200" dirty="0"/>
          </a:p>
          <a:p>
            <a:pPr marL="0" indent="0">
              <a:buNone/>
            </a:pPr>
            <a:endParaRPr lang="es-CU" sz="115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6224FC9-CF1C-40F7-8B11-BAB022FAA21D}"/>
              </a:ext>
            </a:extLst>
          </p:cNvPr>
          <p:cNvSpPr txBox="1"/>
          <p:nvPr/>
        </p:nvSpPr>
        <p:spPr>
          <a:xfrm>
            <a:off x="4813843" y="5951522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Curso: Papel de los Bibliotecarios en la Ciencia Abierta</a:t>
            </a:r>
            <a:endParaRPr lang="es-CU" b="1" dirty="0"/>
          </a:p>
        </p:txBody>
      </p:sp>
      <p:pic>
        <p:nvPicPr>
          <p:cNvPr id="4" name="18 1 y 16">
            <a:hlinkClick r:id="" action="ppaction://media"/>
            <a:extLst>
              <a:ext uri="{FF2B5EF4-FFF2-40B4-BE49-F238E27FC236}">
                <a16:creationId xmlns:a16="http://schemas.microsoft.com/office/drawing/2014/main" id="{F7DEEA45-1790-46D7-9F39-382E5108A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50906" y="32017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8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0"/>
    </mc:Choice>
    <mc:Fallback xmlns="">
      <p:transition spd="slow" advClick="0" advTm="7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B25AA6-A243-417A-A853-8547FE0067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9147" y="245905"/>
            <a:ext cx="10026650" cy="706437"/>
          </a:xfrm>
          <a:ln w="3810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s-MX" sz="4000" b="1" dirty="0"/>
              <a:t>2.5. Manifiesto de la ciencia abierta</a:t>
            </a:r>
            <a:br>
              <a:rPr lang="es-MX" sz="4000" b="1" dirty="0"/>
            </a:br>
            <a:endParaRPr lang="es-CU" sz="40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449C00-B5C8-4DA8-A76E-CCF953EFFAD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1692" y="1185863"/>
            <a:ext cx="11507373" cy="4037012"/>
          </a:xfrm>
        </p:spPr>
        <p:txBody>
          <a:bodyPr>
            <a:noAutofit/>
          </a:bodyPr>
          <a:lstStyle/>
          <a:p>
            <a:pPr>
              <a:buClr>
                <a:schemeClr val="bg1"/>
              </a:buClr>
            </a:pPr>
            <a:r>
              <a:rPr lang="es-ES" sz="2400" b="1" dirty="0"/>
              <a:t>Principio 1.-</a:t>
            </a:r>
            <a:r>
              <a:rPr lang="es-ES" sz="2400" dirty="0"/>
              <a:t> Promueve el conocimiento como bien común.</a:t>
            </a:r>
            <a:endParaRPr lang="es-CU" sz="2400" dirty="0"/>
          </a:p>
          <a:p>
            <a:pPr>
              <a:buClr>
                <a:schemeClr val="bg1"/>
              </a:buClr>
            </a:pPr>
            <a:r>
              <a:rPr lang="es-ES" sz="2400" b="1" dirty="0"/>
              <a:t>Principio 2.-</a:t>
            </a:r>
            <a:r>
              <a:rPr lang="es-ES" sz="2400" dirty="0"/>
              <a:t> Integra diferentes tradiciones científicas y formas de saber.</a:t>
            </a:r>
            <a:endParaRPr lang="es-CU" sz="2400" dirty="0"/>
          </a:p>
          <a:p>
            <a:pPr>
              <a:buClr>
                <a:schemeClr val="bg1"/>
              </a:buClr>
            </a:pPr>
            <a:r>
              <a:rPr lang="es-ES" sz="2400" b="1" dirty="0"/>
              <a:t>Principio 3.-</a:t>
            </a:r>
            <a:r>
              <a:rPr lang="es-ES" sz="2400" dirty="0"/>
              <a:t> Atiende el rol que tiene el poder y la desigualdad en la producción y distribución del conocimiento.</a:t>
            </a:r>
            <a:endParaRPr lang="es-CU" sz="2400" dirty="0"/>
          </a:p>
          <a:p>
            <a:pPr>
              <a:buClr>
                <a:schemeClr val="bg1"/>
              </a:buClr>
            </a:pPr>
            <a:r>
              <a:rPr lang="es-ES" sz="2400" b="1" dirty="0"/>
              <a:t>Principio 4.-</a:t>
            </a:r>
            <a:r>
              <a:rPr lang="es-ES" sz="2400" dirty="0"/>
              <a:t> Crea oportunidades para participar en todas las etapas del proceso de investigación.</a:t>
            </a:r>
            <a:endParaRPr lang="es-CU" sz="2400" dirty="0"/>
          </a:p>
          <a:p>
            <a:pPr>
              <a:buClr>
                <a:schemeClr val="bg1"/>
              </a:buClr>
            </a:pPr>
            <a:r>
              <a:rPr lang="es-ES" sz="2400" b="1" dirty="0"/>
              <a:t>Principio 5.-</a:t>
            </a:r>
            <a:r>
              <a:rPr lang="es-ES" sz="2400" dirty="0"/>
              <a:t> Favorece la colaboración equitativa entre científicos y actores sociales.</a:t>
            </a:r>
            <a:endParaRPr lang="es-CU" sz="2400" dirty="0"/>
          </a:p>
          <a:p>
            <a:pPr>
              <a:buClr>
                <a:schemeClr val="bg1"/>
              </a:buClr>
            </a:pPr>
            <a:r>
              <a:rPr lang="es-ES" sz="2400" b="1" dirty="0"/>
              <a:t>Principio 6.-</a:t>
            </a:r>
            <a:r>
              <a:rPr lang="es-ES" sz="2400" dirty="0"/>
              <a:t> Incentiva el diseño de mecanismos inclusivos de información y comunicación.</a:t>
            </a:r>
            <a:endParaRPr lang="es-CU" sz="2400" dirty="0"/>
          </a:p>
          <a:p>
            <a:pPr>
              <a:buClr>
                <a:schemeClr val="bg1"/>
              </a:buClr>
            </a:pPr>
            <a:r>
              <a:rPr lang="es-ES" sz="2400" b="1" dirty="0"/>
              <a:t>Principio 7.-</a:t>
            </a:r>
            <a:r>
              <a:rPr lang="es-ES" sz="2400" dirty="0"/>
              <a:t> Mejora el bienestar de nuestra sociedad y de nuestro planeta</a:t>
            </a:r>
            <a:endParaRPr lang="es-CU" sz="2400" dirty="0"/>
          </a:p>
          <a:p>
            <a:pPr marL="0" indent="0">
              <a:buNone/>
            </a:pPr>
            <a:endParaRPr lang="es-CU" sz="2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9034BA3-6AD0-4F11-89CF-1D0A0B054A1C}"/>
              </a:ext>
            </a:extLst>
          </p:cNvPr>
          <p:cNvSpPr txBox="1"/>
          <p:nvPr/>
        </p:nvSpPr>
        <p:spPr>
          <a:xfrm>
            <a:off x="4785708" y="6238317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pic>
        <p:nvPicPr>
          <p:cNvPr id="4" name="19 1 y 18">
            <a:hlinkClick r:id="" action="ppaction://media"/>
            <a:extLst>
              <a:ext uri="{FF2B5EF4-FFF2-40B4-BE49-F238E27FC236}">
                <a16:creationId xmlns:a16="http://schemas.microsoft.com/office/drawing/2014/main" id="{F5ACD6D0-D468-40C5-8F43-F70D01E4A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08105" y="3204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9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8000"/>
    </mc:Choice>
    <mc:Fallback xmlns="">
      <p:transition spd="slow" advClick="0" advTm="7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2E8EA51F-5015-47B1-B38D-8F2C00D75FD9}"/>
              </a:ext>
            </a:extLst>
          </p:cNvPr>
          <p:cNvSpPr txBox="1">
            <a:spLocks/>
          </p:cNvSpPr>
          <p:nvPr/>
        </p:nvSpPr>
        <p:spPr>
          <a:xfrm>
            <a:off x="3292662" y="159067"/>
            <a:ext cx="5606676" cy="629633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/>
              <a:t>Claustro docente</a:t>
            </a:r>
            <a:endParaRPr lang="es-CU" b="1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CC861DF0-012A-48DC-A865-F93BCE475285}"/>
              </a:ext>
            </a:extLst>
          </p:cNvPr>
          <p:cNvSpPr txBox="1">
            <a:spLocks/>
          </p:cNvSpPr>
          <p:nvPr/>
        </p:nvSpPr>
        <p:spPr>
          <a:xfrm>
            <a:off x="776544" y="1190619"/>
            <a:ext cx="10976535" cy="48624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  <a:buSzPct val="80000"/>
              <a:buFont typeface="Century Gothic" panose="020B0502020202020204" pitchFamily="34" charset="0"/>
              <a:buChar char="►"/>
            </a:pPr>
            <a:r>
              <a:rPr lang="es-ES" sz="2800" b="1" dirty="0"/>
              <a:t> M. Sc. Ileana Armenteros Vera (Departamento Docencia e Investigaciones / Centro Nacional de Información de Ciencias Médicas)</a:t>
            </a:r>
            <a:endParaRPr lang="es-CU" sz="2800" dirty="0"/>
          </a:p>
          <a:p>
            <a:pPr>
              <a:buClr>
                <a:schemeClr val="bg1"/>
              </a:buClr>
              <a:buSzPct val="80000"/>
              <a:buFont typeface="Century Gothic" panose="020B0502020202020204" pitchFamily="34" charset="0"/>
              <a:buChar char="►"/>
            </a:pPr>
            <a:r>
              <a:rPr lang="es-CU" sz="2800" b="1" dirty="0"/>
              <a:t> M. Sc. </a:t>
            </a:r>
            <a:r>
              <a:rPr lang="es-ES" sz="2800" b="1" dirty="0"/>
              <a:t>Consuelo </a:t>
            </a:r>
            <a:r>
              <a:rPr lang="es-ES" sz="2800" b="1" dirty="0" err="1"/>
              <a:t>Tarragó</a:t>
            </a:r>
            <a:r>
              <a:rPr lang="es-ES" sz="2800" b="1" dirty="0"/>
              <a:t> Montalvo (Departamento Docencia e Investigaciones / Centro Nacional de Información de Ciencias Médicas)</a:t>
            </a:r>
            <a:endParaRPr lang="es-CU" sz="2800" dirty="0"/>
          </a:p>
          <a:p>
            <a:pPr>
              <a:buClr>
                <a:schemeClr val="bg1"/>
              </a:buClr>
              <a:buSzPct val="80000"/>
              <a:buFont typeface="Century Gothic" panose="020B0502020202020204" pitchFamily="34" charset="0"/>
              <a:buChar char="►"/>
            </a:pPr>
            <a:r>
              <a:rPr lang="es-ES" sz="2800" b="1" dirty="0"/>
              <a:t> M. Sc.  Arelys Borrell </a:t>
            </a:r>
            <a:r>
              <a:rPr lang="es-ES" sz="2800" b="1" dirty="0" err="1"/>
              <a:t>Saburit</a:t>
            </a:r>
            <a:r>
              <a:rPr lang="es-ES" sz="2800" b="1" dirty="0"/>
              <a:t> (Departamento </a:t>
            </a:r>
            <a:r>
              <a:rPr lang="es-MX" sz="2800" b="1" dirty="0"/>
              <a:t>Servicios Especiales de Información</a:t>
            </a:r>
            <a:r>
              <a:rPr lang="es-ES" sz="2800" b="1" dirty="0"/>
              <a:t> / Centro Nacional de Información de Ciencias Médicas</a:t>
            </a:r>
            <a:r>
              <a:rPr lang="es-MX" sz="2800" b="1" dirty="0"/>
              <a:t>)</a:t>
            </a:r>
            <a:endParaRPr lang="es-CU" sz="28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CEBD42F-CDE5-45ED-8CDB-0AFAD3A478D2}"/>
              </a:ext>
            </a:extLst>
          </p:cNvPr>
          <p:cNvSpPr txBox="1"/>
          <p:nvPr/>
        </p:nvSpPr>
        <p:spPr>
          <a:xfrm>
            <a:off x="4740811" y="6155397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pic>
        <p:nvPicPr>
          <p:cNvPr id="2" name="2 35">
            <a:hlinkClick r:id="" action="ppaction://media"/>
            <a:extLst>
              <a:ext uri="{FF2B5EF4-FFF2-40B4-BE49-F238E27FC236}">
                <a16:creationId xmlns:a16="http://schemas.microsoft.com/office/drawing/2014/main" id="{297B5016-4642-4EB9-83C3-79822B6F13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16435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9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00"/>
    </mc:Choice>
    <mc:Fallback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B25AA6-A243-417A-A853-8547FE0067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60245" y="165578"/>
            <a:ext cx="5076826" cy="646112"/>
          </a:xfrm>
          <a:ln w="3810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s-MX" sz="4000" b="1" dirty="0"/>
              <a:t>2.6. Implicaciones</a:t>
            </a:r>
            <a:endParaRPr lang="es-CU" sz="40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449C00-B5C8-4DA8-A76E-CCF953EFFAD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0844" y="1268016"/>
            <a:ext cx="5076825" cy="4672012"/>
          </a:xfrm>
          <a:ln w="38100">
            <a:solidFill>
              <a:schemeClr val="bg1"/>
            </a:solidFill>
          </a:ln>
        </p:spPr>
        <p:txBody>
          <a:bodyPr>
            <a:normAutofit fontScale="92500" lnSpcReduction="20000"/>
          </a:bodyPr>
          <a:lstStyle/>
          <a:p>
            <a:pPr marL="914400" lvl="2" indent="0">
              <a:buNone/>
            </a:pPr>
            <a:r>
              <a:rPr lang="es-ES" sz="3200" b="1" dirty="0"/>
              <a:t>Implicaciones generales</a:t>
            </a:r>
            <a:endParaRPr lang="es-CU" sz="3200" dirty="0"/>
          </a:p>
          <a:p>
            <a:pPr lvl="0">
              <a:buClr>
                <a:schemeClr val="bg1"/>
              </a:buClr>
              <a:buFont typeface="Wingdings 3" panose="05040102010807070707" pitchFamily="18" charset="2"/>
              <a:buChar char=""/>
            </a:pPr>
            <a:r>
              <a:rPr lang="es-ES" sz="3200" dirty="0"/>
              <a:t>Apertura a los datos.</a:t>
            </a:r>
            <a:endParaRPr lang="es-CU" sz="3200" dirty="0"/>
          </a:p>
          <a:p>
            <a:pPr lvl="0">
              <a:buClr>
                <a:schemeClr val="bg1"/>
              </a:buClr>
              <a:buFont typeface="Wingdings 3" panose="05040102010807070707" pitchFamily="18" charset="2"/>
              <a:buChar char=""/>
            </a:pPr>
            <a:r>
              <a:rPr lang="es-ES" sz="3200" dirty="0"/>
              <a:t>Apertura a metodologías.</a:t>
            </a:r>
            <a:endParaRPr lang="es-CU" sz="3200" dirty="0"/>
          </a:p>
          <a:p>
            <a:pPr lvl="0">
              <a:buClr>
                <a:schemeClr val="bg1"/>
              </a:buClr>
              <a:buFont typeface="Wingdings 3" panose="05040102010807070707" pitchFamily="18" charset="2"/>
              <a:buChar char=""/>
            </a:pPr>
            <a:r>
              <a:rPr lang="es-ES" sz="3200" dirty="0"/>
              <a:t>Apertura a la comunicación científica.</a:t>
            </a:r>
            <a:endParaRPr lang="es-CU" sz="3200" dirty="0"/>
          </a:p>
          <a:p>
            <a:pPr>
              <a:buClr>
                <a:schemeClr val="bg1"/>
              </a:buClr>
              <a:buFont typeface="Wingdings 3" panose="05040102010807070707" pitchFamily="18" charset="2"/>
              <a:buChar char=""/>
            </a:pPr>
            <a:r>
              <a:rPr lang="es-ES" sz="3200" dirty="0"/>
              <a:t>Apertura a las publicaciones</a:t>
            </a:r>
            <a:endParaRPr lang="es-CU" sz="3200" dirty="0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6AD16AF0-1776-4645-9744-2F7F7F5E98FB}"/>
              </a:ext>
            </a:extLst>
          </p:cNvPr>
          <p:cNvSpPr txBox="1">
            <a:spLocks/>
          </p:cNvSpPr>
          <p:nvPr/>
        </p:nvSpPr>
        <p:spPr>
          <a:xfrm>
            <a:off x="6524333" y="1267812"/>
            <a:ext cx="5076826" cy="467242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es-ES" sz="3000" b="1" dirty="0"/>
              <a:t>Implicaciones para los investigadores</a:t>
            </a:r>
            <a:endParaRPr lang="es-CU" sz="3000" dirty="0"/>
          </a:p>
          <a:p>
            <a:pPr lvl="0">
              <a:buClr>
                <a:schemeClr val="bg1"/>
              </a:buClr>
              <a:buSzPct val="80000"/>
              <a:buFont typeface="Century Gothic" panose="020B0502020202020204" pitchFamily="34" charset="0"/>
              <a:buChar char="►"/>
            </a:pPr>
            <a:r>
              <a:rPr lang="es-ES" sz="2800" dirty="0"/>
              <a:t>Establecimiento y la consolidación de la reputación científica.</a:t>
            </a:r>
            <a:endParaRPr lang="es-CU" sz="2800" dirty="0"/>
          </a:p>
          <a:p>
            <a:pPr lvl="0">
              <a:buClr>
                <a:schemeClr val="bg1"/>
              </a:buClr>
              <a:buSzPct val="80000"/>
              <a:buFont typeface="Century Gothic" panose="020B0502020202020204" pitchFamily="34" charset="0"/>
              <a:buChar char="►"/>
            </a:pPr>
            <a:r>
              <a:rPr lang="es-ES" sz="2800" dirty="0"/>
              <a:t>Cambios en la forma en que se evalúa la calidad y el impacto de la investigación.</a:t>
            </a:r>
            <a:endParaRPr lang="es-CU" sz="2800" dirty="0"/>
          </a:p>
          <a:p>
            <a:pPr lvl="0">
              <a:buClr>
                <a:schemeClr val="bg1"/>
              </a:buClr>
              <a:buSzPct val="80000"/>
              <a:buFont typeface="Century Gothic" panose="020B0502020202020204" pitchFamily="34" charset="0"/>
              <a:buChar char="►"/>
            </a:pPr>
            <a:r>
              <a:rPr lang="es-ES" sz="2800" dirty="0"/>
              <a:t>Uso creciente de los blogs científicos.</a:t>
            </a:r>
            <a:endParaRPr lang="es-CU" sz="2800" dirty="0"/>
          </a:p>
          <a:p>
            <a:pPr lvl="0">
              <a:buClr>
                <a:schemeClr val="bg1"/>
              </a:buClr>
              <a:buSzPct val="80000"/>
              <a:buFont typeface="Century Gothic" panose="020B0502020202020204" pitchFamily="34" charset="0"/>
              <a:buChar char="►"/>
            </a:pPr>
            <a:r>
              <a:rPr lang="es-ES" sz="2800" dirty="0"/>
              <a:t>La revisión abierta.</a:t>
            </a:r>
          </a:p>
          <a:p>
            <a:pPr>
              <a:buClr>
                <a:schemeClr val="bg1"/>
              </a:buClr>
              <a:buSzPct val="80000"/>
              <a:buFont typeface="Century Gothic" panose="020B0502020202020204" pitchFamily="34" charset="0"/>
              <a:buChar char="►"/>
            </a:pPr>
            <a:r>
              <a:rPr lang="es-ES" sz="2800" dirty="0"/>
              <a:t>El acceso abierto a los datos y publicaciones.</a:t>
            </a:r>
            <a:endParaRPr lang="es-CU" sz="2800" dirty="0"/>
          </a:p>
          <a:p>
            <a:pPr lvl="0"/>
            <a:endParaRPr lang="es-CU" sz="28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0651D3-A8BB-4B61-885E-9AF14832E66A}"/>
              </a:ext>
            </a:extLst>
          </p:cNvPr>
          <p:cNvSpPr txBox="1"/>
          <p:nvPr/>
        </p:nvSpPr>
        <p:spPr>
          <a:xfrm>
            <a:off x="4743505" y="6396354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pic>
        <p:nvPicPr>
          <p:cNvPr id="4" name="20 1 y 13">
            <a:hlinkClick r:id="" action="ppaction://media"/>
            <a:extLst>
              <a:ext uri="{FF2B5EF4-FFF2-40B4-BE49-F238E27FC236}">
                <a16:creationId xmlns:a16="http://schemas.microsoft.com/office/drawing/2014/main" id="{494F0142-4812-4CE6-9A7C-F6F8C24D4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62647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0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3000"/>
    </mc:Choice>
    <mc:Fallback xmlns="">
      <p:transition spd="slow" advClick="0" advTm="7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EBB14992-8828-49AD-8C6F-920EAEBCFDCC}"/>
              </a:ext>
            </a:extLst>
          </p:cNvPr>
          <p:cNvSpPr txBox="1">
            <a:spLocks/>
          </p:cNvSpPr>
          <p:nvPr/>
        </p:nvSpPr>
        <p:spPr>
          <a:xfrm>
            <a:off x="1847557" y="331628"/>
            <a:ext cx="8496886" cy="690413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000" b="1" dirty="0"/>
              <a:t>Objetivo general DEL CURSO</a:t>
            </a:r>
            <a:endParaRPr lang="es-CU" sz="4000" b="1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E76BF1A9-AFA7-4B23-A685-466A104AC575}"/>
              </a:ext>
            </a:extLst>
          </p:cNvPr>
          <p:cNvSpPr txBox="1">
            <a:spLocks/>
          </p:cNvSpPr>
          <p:nvPr/>
        </p:nvSpPr>
        <p:spPr>
          <a:xfrm>
            <a:off x="1002310" y="1366183"/>
            <a:ext cx="10650911" cy="4814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s-ES" sz="4000" b="1" dirty="0"/>
              <a:t>Sistematizar en el conocimiento sobre el papel de los gestores de la información en salud (informáticos, estadísticos, bibliotecarios o gestores de información de la salud) en el contexto de la Ciencia Abierta.</a:t>
            </a:r>
            <a:endParaRPr lang="es-CU" sz="4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ACA55A4-F5E9-4515-AEE9-DE2DFE510D4B}"/>
              </a:ext>
            </a:extLst>
          </p:cNvPr>
          <p:cNvSpPr txBox="1"/>
          <p:nvPr/>
        </p:nvSpPr>
        <p:spPr>
          <a:xfrm>
            <a:off x="4740811" y="6155397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pic>
        <p:nvPicPr>
          <p:cNvPr id="2" name="3 18">
            <a:hlinkClick r:id="" action="ppaction://media"/>
            <a:extLst>
              <a:ext uri="{FF2B5EF4-FFF2-40B4-BE49-F238E27FC236}">
                <a16:creationId xmlns:a16="http://schemas.microsoft.com/office/drawing/2014/main" id="{993CE91A-0A75-4774-9ACC-9B9ED5A032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37459" y="3164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42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000"/>
    </mc:Choice>
    <mc:Fallback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00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549C651-437E-4463-A671-7863AB05F67F}"/>
              </a:ext>
            </a:extLst>
          </p:cNvPr>
          <p:cNvSpPr txBox="1">
            <a:spLocks/>
          </p:cNvSpPr>
          <p:nvPr/>
        </p:nvSpPr>
        <p:spPr>
          <a:xfrm>
            <a:off x="2290482" y="627747"/>
            <a:ext cx="7611036" cy="650875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sz="4000" b="1" dirty="0"/>
              <a:t>Objetivos Específicos del Tema 2</a:t>
            </a:r>
            <a:endParaRPr lang="es-CU" sz="4000" b="1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47C87A44-C4B7-4150-97AE-51C857DFB47A}"/>
              </a:ext>
            </a:extLst>
          </p:cNvPr>
          <p:cNvSpPr txBox="1">
            <a:spLocks/>
          </p:cNvSpPr>
          <p:nvPr/>
        </p:nvSpPr>
        <p:spPr>
          <a:xfrm>
            <a:off x="807617" y="1854643"/>
            <a:ext cx="10576766" cy="3148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57200" lvl="0" indent="-457200" algn="just">
              <a:buClrTx/>
              <a:buFont typeface="+mj-lt"/>
              <a:buAutoNum type="arabicPeriod"/>
            </a:pPr>
            <a:r>
              <a:rPr lang="es-ES_tradnl" sz="4000" dirty="0"/>
              <a:t>Explicar los principios y conceptos que sustentan a la Ciencia Abierta.</a:t>
            </a:r>
            <a:endParaRPr lang="es-CU" sz="4400" dirty="0"/>
          </a:p>
          <a:p>
            <a:pPr marL="457200" lvl="0" indent="-457200" algn="just">
              <a:buClrTx/>
              <a:buFont typeface="+mj-lt"/>
              <a:buAutoNum type="arabicPeriod"/>
            </a:pPr>
            <a:r>
              <a:rPr lang="es-ES_tradnl" sz="4000" dirty="0"/>
              <a:t>Sistematizar sobre la importancia de la Ciencia Abierta.</a:t>
            </a:r>
            <a:endParaRPr lang="es-CU" sz="4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FF030D3-11DF-4E71-A4C9-823F934B4D2E}"/>
              </a:ext>
            </a:extLst>
          </p:cNvPr>
          <p:cNvSpPr txBox="1"/>
          <p:nvPr/>
        </p:nvSpPr>
        <p:spPr>
          <a:xfrm>
            <a:off x="4740811" y="6155397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pic>
        <p:nvPicPr>
          <p:cNvPr id="2" name="4 13">
            <a:hlinkClick r:id="" action="ppaction://media"/>
            <a:extLst>
              <a:ext uri="{FF2B5EF4-FFF2-40B4-BE49-F238E27FC236}">
                <a16:creationId xmlns:a16="http://schemas.microsoft.com/office/drawing/2014/main" id="{07E22C95-66D4-4549-B957-466159AAEF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83670" y="2962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3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C38E66-2C70-43E7-B510-16B0CE1A4FBC}"/>
              </a:ext>
            </a:extLst>
          </p:cNvPr>
          <p:cNvSpPr txBox="1">
            <a:spLocks/>
          </p:cNvSpPr>
          <p:nvPr/>
        </p:nvSpPr>
        <p:spPr>
          <a:xfrm>
            <a:off x="3550021" y="333271"/>
            <a:ext cx="5054133" cy="936729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sz="6000" b="1"/>
              <a:t>Contenidos</a:t>
            </a:r>
            <a:endParaRPr lang="es-CU" sz="60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DF7C9E-280A-49AD-8AE3-533B1E45E541}"/>
              </a:ext>
            </a:extLst>
          </p:cNvPr>
          <p:cNvSpPr txBox="1">
            <a:spLocks/>
          </p:cNvSpPr>
          <p:nvPr/>
        </p:nvSpPr>
        <p:spPr>
          <a:xfrm>
            <a:off x="643217" y="1701388"/>
            <a:ext cx="10905566" cy="46386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lvl="0" indent="0">
              <a:buClr>
                <a:schemeClr val="tx1"/>
              </a:buClr>
              <a:buNone/>
            </a:pPr>
            <a:r>
              <a:rPr lang="es-ES" sz="4800" b="1" dirty="0"/>
              <a:t>2.1. Ciencia Abierta</a:t>
            </a:r>
          </a:p>
          <a:p>
            <a:pPr marL="0" lvl="0" indent="0">
              <a:buClr>
                <a:schemeClr val="tx1"/>
              </a:buClr>
              <a:buNone/>
            </a:pPr>
            <a:r>
              <a:rPr lang="es-ES" sz="4800" b="1" dirty="0"/>
              <a:t>2.2. Paradigmas entre la Ciencia Cerrada y la Ciencia Abierta</a:t>
            </a:r>
          </a:p>
          <a:p>
            <a:pPr marL="0" lvl="0" indent="0">
              <a:buClr>
                <a:schemeClr val="tx1"/>
              </a:buClr>
              <a:buNone/>
            </a:pPr>
            <a:r>
              <a:rPr lang="es-ES" sz="4800" b="1" dirty="0"/>
              <a:t>2.3. Desafíos</a:t>
            </a:r>
          </a:p>
          <a:p>
            <a:pPr marL="0" lvl="0" indent="0">
              <a:buClr>
                <a:schemeClr val="tx1"/>
              </a:buClr>
              <a:buNone/>
            </a:pPr>
            <a:r>
              <a:rPr lang="es-ES" sz="4800" b="1" dirty="0"/>
              <a:t>2.4. Importancia</a:t>
            </a:r>
          </a:p>
          <a:p>
            <a:pPr marL="0" lvl="0" indent="0">
              <a:buClr>
                <a:schemeClr val="tx1"/>
              </a:buClr>
              <a:buNone/>
            </a:pPr>
            <a:r>
              <a:rPr lang="es-ES" sz="4800" b="1" dirty="0"/>
              <a:t>2.5. Manifiesto de la Ciencia Abierta</a:t>
            </a:r>
          </a:p>
          <a:p>
            <a:pPr marL="0" lvl="0" indent="0">
              <a:buClr>
                <a:schemeClr val="tx1"/>
              </a:buClr>
              <a:buNone/>
            </a:pPr>
            <a:r>
              <a:rPr lang="es-ES" sz="4800" b="1" dirty="0"/>
              <a:t>2.6. Implicaciones</a:t>
            </a:r>
          </a:p>
          <a:p>
            <a:pPr marL="0" indent="0">
              <a:buClr>
                <a:schemeClr val="tx1"/>
              </a:buClr>
              <a:buFont typeface="Wingdings 3" charset="2"/>
              <a:buNone/>
            </a:pPr>
            <a:endParaRPr lang="es-ES" sz="48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03EA20F-8095-492E-B1D3-1EC99FC711F4}"/>
              </a:ext>
            </a:extLst>
          </p:cNvPr>
          <p:cNvSpPr txBox="1"/>
          <p:nvPr/>
        </p:nvSpPr>
        <p:spPr>
          <a:xfrm>
            <a:off x="4740811" y="6155397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pic>
        <p:nvPicPr>
          <p:cNvPr id="6" name="5 23">
            <a:hlinkClick r:id="" action="ppaction://media"/>
            <a:extLst>
              <a:ext uri="{FF2B5EF4-FFF2-40B4-BE49-F238E27FC236}">
                <a16:creationId xmlns:a16="http://schemas.microsoft.com/office/drawing/2014/main" id="{6BCBE467-3A07-4C22-9F25-E2AD77037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85376" y="30300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3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F2ABA7-0C6D-4F2B-A3A6-5BB9E30173D6}"/>
              </a:ext>
            </a:extLst>
          </p:cNvPr>
          <p:cNvSpPr txBox="1">
            <a:spLocks/>
          </p:cNvSpPr>
          <p:nvPr/>
        </p:nvSpPr>
        <p:spPr>
          <a:xfrm>
            <a:off x="3154064" y="215571"/>
            <a:ext cx="5868916" cy="1083004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sz="6000" b="1"/>
              <a:t>Introducción</a:t>
            </a:r>
            <a:endParaRPr lang="es-CU" sz="60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5A55E4-E266-4689-A9FE-37FFA65E5B40}"/>
              </a:ext>
            </a:extLst>
          </p:cNvPr>
          <p:cNvSpPr txBox="1">
            <a:spLocks/>
          </p:cNvSpPr>
          <p:nvPr/>
        </p:nvSpPr>
        <p:spPr>
          <a:xfrm>
            <a:off x="604503" y="1531009"/>
            <a:ext cx="10968038" cy="4624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buNone/>
            </a:pPr>
            <a:r>
              <a:rPr lang="es-ES" sz="4000" dirty="0"/>
              <a:t>La ciencia abierta es un movimiento internacional que ha cobrado mayor importancia en los últimos años donde han surgido cientos de plataformas que permiten compartir libremente todo tipo de información y conectarnos a través de las redes. </a:t>
            </a:r>
            <a:endParaRPr lang="es-CU" sz="60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951DE0F-572D-4858-A46B-E268CD212E39}"/>
              </a:ext>
            </a:extLst>
          </p:cNvPr>
          <p:cNvSpPr txBox="1"/>
          <p:nvPr/>
        </p:nvSpPr>
        <p:spPr>
          <a:xfrm>
            <a:off x="4740811" y="6155397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pic>
        <p:nvPicPr>
          <p:cNvPr id="6" name="6 1 y 56">
            <a:hlinkClick r:id="" action="ppaction://media"/>
            <a:extLst>
              <a:ext uri="{FF2B5EF4-FFF2-40B4-BE49-F238E27FC236}">
                <a16:creationId xmlns:a16="http://schemas.microsoft.com/office/drawing/2014/main" id="{EB490630-A407-4552-BED8-DE62989DA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68518" y="3233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6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6000"/>
    </mc:Choice>
    <mc:Fallback xmlns="">
      <p:transition spd="slow" advClick="0" advTm="1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B3B53D-62FF-4B58-9253-8F7119E9599E}"/>
              </a:ext>
            </a:extLst>
          </p:cNvPr>
          <p:cNvSpPr txBox="1">
            <a:spLocks/>
          </p:cNvSpPr>
          <p:nvPr/>
        </p:nvSpPr>
        <p:spPr>
          <a:xfrm>
            <a:off x="2854815" y="474480"/>
            <a:ext cx="6482369" cy="702152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sz="4800" b="1" dirty="0"/>
              <a:t>2.1. Ciencia Abierta</a:t>
            </a:r>
            <a:br>
              <a:rPr lang="es-MX" sz="4800" b="1" dirty="0"/>
            </a:br>
            <a:endParaRPr lang="es-CU" sz="48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44BE2F-1217-4501-879B-8AB52A9CE79A}"/>
              </a:ext>
            </a:extLst>
          </p:cNvPr>
          <p:cNvSpPr txBox="1">
            <a:spLocks/>
          </p:cNvSpPr>
          <p:nvPr/>
        </p:nvSpPr>
        <p:spPr>
          <a:xfrm>
            <a:off x="370681" y="1534318"/>
            <a:ext cx="11450638" cy="4398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buFont typeface="Wingdings 3" charset="2"/>
              <a:buNone/>
            </a:pPr>
            <a:r>
              <a:rPr lang="es-ES" sz="3600" b="1" dirty="0"/>
              <a:t>2.1.1. DEFINICIÓN:</a:t>
            </a:r>
          </a:p>
          <a:p>
            <a:pPr marL="0" indent="0" algn="just">
              <a:buNone/>
            </a:pPr>
            <a:r>
              <a:rPr lang="es-MX" sz="3600" dirty="0"/>
              <a:t>La Ciencia Abierta, tal como la define Foster Open </a:t>
            </a:r>
            <a:r>
              <a:rPr lang="es-MX" sz="3600" dirty="0" err="1"/>
              <a:t>Science</a:t>
            </a:r>
            <a:r>
              <a:rPr lang="es-MX" sz="3600" dirty="0"/>
              <a:t>, es la práctica de la ciencia de tal manera que otros puedan colaborar y contribuir, donde los datos de la investigación, las notas de laboratorio y otros procesos de investigación estén disponibles gratuitamente, bajo términos que permiten la reutilización, redistribución y reproducción de la investigación y sus datos y métodos subyacentes.</a:t>
            </a:r>
            <a:endParaRPr lang="es-CU" sz="36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CFAF8A-D7A8-4BB8-B2CE-546D13C73D71}"/>
              </a:ext>
            </a:extLst>
          </p:cNvPr>
          <p:cNvSpPr txBox="1"/>
          <p:nvPr/>
        </p:nvSpPr>
        <p:spPr>
          <a:xfrm>
            <a:off x="4740811" y="6155397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pic>
        <p:nvPicPr>
          <p:cNvPr id="6" name="7 30">
            <a:hlinkClick r:id="" action="ppaction://media"/>
            <a:extLst>
              <a:ext uri="{FF2B5EF4-FFF2-40B4-BE49-F238E27FC236}">
                <a16:creationId xmlns:a16="http://schemas.microsoft.com/office/drawing/2014/main" id="{FA8BED23-89C8-41E8-9C47-01449B430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34047" y="3137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1000"/>
    </mc:Choice>
    <mc:Fallback>
      <p:transition spd="slow" advClick="0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B3B53D-62FF-4B58-9253-8F7119E9599E}"/>
              </a:ext>
            </a:extLst>
          </p:cNvPr>
          <p:cNvSpPr txBox="1">
            <a:spLocks/>
          </p:cNvSpPr>
          <p:nvPr/>
        </p:nvSpPr>
        <p:spPr>
          <a:xfrm>
            <a:off x="2854815" y="474480"/>
            <a:ext cx="6482369" cy="702152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sz="4800" b="1" dirty="0"/>
              <a:t>2.1. Ciencia Abierta</a:t>
            </a:r>
            <a:br>
              <a:rPr lang="es-MX" sz="4800" b="1" dirty="0"/>
            </a:br>
            <a:endParaRPr lang="es-CU" sz="48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44BE2F-1217-4501-879B-8AB52A9CE79A}"/>
              </a:ext>
            </a:extLst>
          </p:cNvPr>
          <p:cNvSpPr txBox="1">
            <a:spLocks/>
          </p:cNvSpPr>
          <p:nvPr/>
        </p:nvSpPr>
        <p:spPr>
          <a:xfrm>
            <a:off x="370681" y="1534318"/>
            <a:ext cx="11450638" cy="4398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buFont typeface="Wingdings 3" charset="2"/>
              <a:buNone/>
            </a:pPr>
            <a:r>
              <a:rPr lang="es-ES" sz="3600" b="1" dirty="0"/>
              <a:t>2.1.2. COMO MODELO:</a:t>
            </a:r>
          </a:p>
          <a:p>
            <a:pPr marL="0" indent="0" algn="just">
              <a:buNone/>
            </a:pPr>
            <a:r>
              <a:rPr lang="es-MX" sz="3200" dirty="0"/>
              <a:t>La Ciencia Abierta aboga por crear un sistema global de comunicación científica más abierto, transparente, colaborativo y sostenible persiguiendo un mayor impacto-reutilización de los resultados de investigación con el fin de abordar transversalmente los grandes retos de nuestra sociedad, sociedad que espera a cambio un retorno que genere impactos positivos en la calidad de vida de los ciudadanos.</a:t>
            </a:r>
            <a:endParaRPr lang="es-CU" sz="3200" dirty="0"/>
          </a:p>
          <a:p>
            <a:pPr marL="0" indent="0" algn="just">
              <a:buNone/>
            </a:pPr>
            <a:endParaRPr lang="es-CU" sz="36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CFAF8A-D7A8-4BB8-B2CE-546D13C73D71}"/>
              </a:ext>
            </a:extLst>
          </p:cNvPr>
          <p:cNvSpPr txBox="1"/>
          <p:nvPr/>
        </p:nvSpPr>
        <p:spPr>
          <a:xfrm>
            <a:off x="4740811" y="6155397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pic>
        <p:nvPicPr>
          <p:cNvPr id="4" name="8 51">
            <a:hlinkClick r:id="" action="ppaction://media"/>
            <a:extLst>
              <a:ext uri="{FF2B5EF4-FFF2-40B4-BE49-F238E27FC236}">
                <a16:creationId xmlns:a16="http://schemas.microsoft.com/office/drawing/2014/main" id="{B1BE970B-7E38-419F-B33C-FBF0F9386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0"/>
    </mc:Choice>
    <mc:Fallback>
      <p:transition spd="slow"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B3B53D-62FF-4B58-9253-8F7119E9599E}"/>
              </a:ext>
            </a:extLst>
          </p:cNvPr>
          <p:cNvSpPr txBox="1">
            <a:spLocks/>
          </p:cNvSpPr>
          <p:nvPr/>
        </p:nvSpPr>
        <p:spPr>
          <a:xfrm>
            <a:off x="2854815" y="333271"/>
            <a:ext cx="6482369" cy="702152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sz="4800" b="1" dirty="0"/>
              <a:t>2.1. Ciencia Abierta</a:t>
            </a:r>
            <a:br>
              <a:rPr lang="es-MX" sz="4800" b="1" dirty="0"/>
            </a:br>
            <a:endParaRPr lang="es-CU" sz="48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44BE2F-1217-4501-879B-8AB52A9CE79A}"/>
              </a:ext>
            </a:extLst>
          </p:cNvPr>
          <p:cNvSpPr txBox="1">
            <a:spLocks/>
          </p:cNvSpPr>
          <p:nvPr/>
        </p:nvSpPr>
        <p:spPr>
          <a:xfrm>
            <a:off x="370681" y="1229518"/>
            <a:ext cx="11450638" cy="47678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buFont typeface="Wingdings 3" charset="2"/>
              <a:buNone/>
            </a:pPr>
            <a:r>
              <a:rPr lang="es-ES" sz="4400" b="1" dirty="0"/>
              <a:t>2.1.3. PILARES:</a:t>
            </a:r>
          </a:p>
          <a:p>
            <a:pPr lvl="0"/>
            <a:r>
              <a:rPr lang="es-MX" sz="2800" b="1" dirty="0"/>
              <a:t>Establecer nuevos modelos de reconocimiento e incentivos.</a:t>
            </a:r>
            <a:endParaRPr lang="es-CU" sz="2800" b="1" dirty="0"/>
          </a:p>
          <a:p>
            <a:pPr lvl="0"/>
            <a:r>
              <a:rPr lang="es-MX" sz="2800" b="1" dirty="0"/>
              <a:t>Abrirse a considerar nuevos indicadores de investigación y nuevas métricas.</a:t>
            </a:r>
            <a:endParaRPr lang="es-CU" sz="2800" b="1" dirty="0"/>
          </a:p>
          <a:p>
            <a:pPr lvl="0"/>
            <a:r>
              <a:rPr lang="es-MX" sz="2800" b="1" dirty="0"/>
              <a:t>Analizar el futuro de la comunicación académica y los modelos.</a:t>
            </a:r>
            <a:endParaRPr lang="es-CU" sz="2800" b="1" dirty="0"/>
          </a:p>
          <a:p>
            <a:pPr lvl="0"/>
            <a:r>
              <a:rPr lang="es-MX" sz="2800" b="1" dirty="0"/>
              <a:t>La creación de una política de reproducibilidad (Datos FAIR).</a:t>
            </a:r>
            <a:endParaRPr lang="es-CU" sz="2800" b="1" dirty="0"/>
          </a:p>
          <a:p>
            <a:pPr lvl="0"/>
            <a:r>
              <a:rPr lang="es-MX" sz="2800" b="1" dirty="0"/>
              <a:t>La Integridad de la investigación.</a:t>
            </a:r>
            <a:endParaRPr lang="es-CU" sz="2800" b="1" dirty="0"/>
          </a:p>
          <a:p>
            <a:pPr lvl="0"/>
            <a:r>
              <a:rPr lang="es-MX" sz="2800" b="1" dirty="0"/>
              <a:t>El fomento de habilidades y educación.</a:t>
            </a:r>
            <a:endParaRPr lang="es-CU" sz="2800" b="1" dirty="0"/>
          </a:p>
          <a:p>
            <a:pPr lvl="0"/>
            <a:r>
              <a:rPr lang="es-MX" sz="2800" b="1" dirty="0"/>
              <a:t>El impulso Ciencia ciudadana.</a:t>
            </a:r>
            <a:endParaRPr lang="es-CU" sz="4000" dirty="0"/>
          </a:p>
          <a:p>
            <a:pPr marL="0" indent="0" algn="just">
              <a:buNone/>
            </a:pPr>
            <a:endParaRPr lang="es-CU" sz="4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CFAF8A-D7A8-4BB8-B2CE-546D13C73D71}"/>
              </a:ext>
            </a:extLst>
          </p:cNvPr>
          <p:cNvSpPr txBox="1"/>
          <p:nvPr/>
        </p:nvSpPr>
        <p:spPr>
          <a:xfrm>
            <a:off x="4740811" y="6155397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pic>
        <p:nvPicPr>
          <p:cNvPr id="4" name="9 44">
            <a:hlinkClick r:id="" action="ppaction://media"/>
            <a:extLst>
              <a:ext uri="{FF2B5EF4-FFF2-40B4-BE49-F238E27FC236}">
                <a16:creationId xmlns:a16="http://schemas.microsoft.com/office/drawing/2014/main" id="{BB7EF475-FED3-4D6A-8763-9EA0409F3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18142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54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4000"/>
    </mc:Choice>
    <mc:Fallback>
      <p:transition spd="slow" advClick="0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437</TotalTime>
  <Words>1222</Words>
  <Application>Microsoft Office PowerPoint</Application>
  <PresentationFormat>Panorámica</PresentationFormat>
  <Paragraphs>131</Paragraphs>
  <Slides>20</Slides>
  <Notes>0</Notes>
  <HiddenSlides>0</HiddenSlides>
  <MMClips>20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Arial</vt:lpstr>
      <vt:lpstr>Century Gothic</vt:lpstr>
      <vt:lpstr>Symbol</vt:lpstr>
      <vt:lpstr>Times New Roman</vt:lpstr>
      <vt:lpstr>Wingdings 3</vt:lpstr>
      <vt:lpstr>Ion</vt:lpstr>
      <vt:lpstr>Imagen de mapa de bits</vt:lpstr>
      <vt:lpstr>Curso: Papel de los Bibliotecarios en la Ciencia Abierta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Por todo lo anterior podemos decir que la Ciencia Abierta tiene los siguientes desafíos:  </vt:lpstr>
      <vt:lpstr>2.4. Importancia </vt:lpstr>
      <vt:lpstr>2.5. Manifiesto de la ciencia abierta </vt:lpstr>
      <vt:lpstr>2.6. Implicaciones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Estrategias de comunicación para la solución de problemas</dc:title>
  <dc:creator>Ileana Armenteros</dc:creator>
  <cp:lastModifiedBy>Ileana Armenteros</cp:lastModifiedBy>
  <cp:revision>130</cp:revision>
  <dcterms:created xsi:type="dcterms:W3CDTF">2024-01-10T22:21:42Z</dcterms:created>
  <dcterms:modified xsi:type="dcterms:W3CDTF">2024-04-12T19:26:57Z</dcterms:modified>
</cp:coreProperties>
</file>