
<file path=[Content_Types].xml><?xml version="1.0" encoding="utf-8"?>
<Types xmlns="http://schemas.openxmlformats.org/package/2006/content-types">
  <Default Extension="aac" ContentType="audio/aac"/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301" r:id="rId8"/>
    <p:sldId id="277" r:id="rId9"/>
    <p:sldId id="278" r:id="rId10"/>
    <p:sldId id="288" r:id="rId11"/>
    <p:sldId id="279" r:id="rId12"/>
    <p:sldId id="280" r:id="rId13"/>
    <p:sldId id="300" r:id="rId14"/>
    <p:sldId id="292" r:id="rId15"/>
    <p:sldId id="293" r:id="rId16"/>
    <p:sldId id="294" r:id="rId17"/>
    <p:sldId id="295" r:id="rId18"/>
    <p:sldId id="296" r:id="rId19"/>
    <p:sldId id="284" r:id="rId20"/>
    <p:sldId id="297" r:id="rId21"/>
    <p:sldId id="298" r:id="rId22"/>
    <p:sldId id="29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3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9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11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42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85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1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05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29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7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8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2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9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4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8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1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9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3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37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aac"/><Relationship Id="rId7" Type="http://schemas.openxmlformats.org/officeDocument/2006/relationships/image" Target="../media/image6.png"/><Relationship Id="rId2" Type="http://schemas.microsoft.com/office/2007/relationships/media" Target="../media/media12.aac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aac"/><Relationship Id="rId1" Type="http://schemas.microsoft.com/office/2007/relationships/media" Target="../media/media14.aac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aac"/><Relationship Id="rId1" Type="http://schemas.microsoft.com/office/2007/relationships/media" Target="../media/media17.aac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aac"/><Relationship Id="rId1" Type="http://schemas.microsoft.com/office/2007/relationships/media" Target="../media/media18.aac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aac"/><Relationship Id="rId1" Type="http://schemas.microsoft.com/office/2007/relationships/media" Target="../media/media19.aac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aac"/><Relationship Id="rId1" Type="http://schemas.microsoft.com/office/2007/relationships/media" Target="../media/media20.aac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aac"/><Relationship Id="rId1" Type="http://schemas.microsoft.com/office/2007/relationships/media" Target="../media/media21.aac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aac"/><Relationship Id="rId1" Type="http://schemas.microsoft.com/office/2007/relationships/media" Target="../media/media22.aac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7">
            <a:extLst>
              <a:ext uri="{FF2B5EF4-FFF2-40B4-BE49-F238E27FC236}">
                <a16:creationId xmlns:a16="http://schemas.microsoft.com/office/drawing/2014/main" id="{220BC3A8-8270-48D3-802C-DFF9852A2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530" y="576775"/>
            <a:ext cx="8637073" cy="2700997"/>
          </a:xfrm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s-MX" sz="5400" b="1" dirty="0"/>
              <a:t>Curso: Papel de los Bibliotecarios en la Ciencia Abierta</a:t>
            </a:r>
            <a:endParaRPr lang="es-CU" sz="5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555D17-D60D-415C-B2B4-D4ED1361AE53}"/>
              </a:ext>
            </a:extLst>
          </p:cNvPr>
          <p:cNvSpPr txBox="1"/>
          <p:nvPr/>
        </p:nvSpPr>
        <p:spPr>
          <a:xfrm>
            <a:off x="954741" y="4155141"/>
            <a:ext cx="10676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/>
              <a:t>Tema 4. </a:t>
            </a:r>
            <a:r>
              <a:rPr lang="es-MX" sz="4400" b="1"/>
              <a:t>Roles del Bibliotecario en la Ciencia Abierta</a:t>
            </a:r>
            <a:endParaRPr lang="es-CU" sz="4400" b="1" dirty="0"/>
          </a:p>
        </p:txBody>
      </p:sp>
      <p:pic>
        <p:nvPicPr>
          <p:cNvPr id="2" name="1 ppt 5">
            <a:hlinkClick r:id="" action="ppaction://media"/>
            <a:extLst>
              <a:ext uri="{FF2B5EF4-FFF2-40B4-BE49-F238E27FC236}">
                <a16:creationId xmlns:a16="http://schemas.microsoft.com/office/drawing/2014/main" id="{665160DF-24E2-47CF-BDAA-DD0CA8C1A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885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3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E9CA0EA2-20BC-4DAF-8955-2869F5B8B390}"/>
              </a:ext>
            </a:extLst>
          </p:cNvPr>
          <p:cNvSpPr txBox="1">
            <a:spLocks/>
          </p:cNvSpPr>
          <p:nvPr/>
        </p:nvSpPr>
        <p:spPr>
          <a:xfrm>
            <a:off x="327212" y="231258"/>
            <a:ext cx="11537575" cy="159721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es-ES" sz="2800" b="1" dirty="0">
                <a:latin typeface="+mn-lt"/>
              </a:rPr>
              <a:t>Teniendo en cuenta que la ciencia es desarrollada por los investigadores los profesionales de la información o gestor de información de enlace deben trabajar en los siguientes ítems:</a:t>
            </a:r>
            <a:endParaRPr lang="es-CU" sz="2800" b="1" dirty="0">
              <a:latin typeface="+mn-lt"/>
            </a:endParaRPr>
          </a:p>
          <a:p>
            <a:pPr algn="ctr">
              <a:lnSpc>
                <a:spcPts val="3000"/>
              </a:lnSpc>
            </a:pPr>
            <a:endParaRPr lang="es-CU" sz="3200" dirty="0"/>
          </a:p>
          <a:p>
            <a:pPr algn="ctr">
              <a:lnSpc>
                <a:spcPts val="3000"/>
              </a:lnSpc>
            </a:pPr>
            <a:endParaRPr lang="es-CU" sz="3200" dirty="0"/>
          </a:p>
          <a:p>
            <a:pPr algn="ctr">
              <a:lnSpc>
                <a:spcPts val="3000"/>
              </a:lnSpc>
            </a:pPr>
            <a:endParaRPr lang="es-CU" sz="3200" b="1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D0F2188-6C49-4129-B2DF-25A05635D2D9}"/>
              </a:ext>
            </a:extLst>
          </p:cNvPr>
          <p:cNvSpPr txBox="1">
            <a:spLocks/>
          </p:cNvSpPr>
          <p:nvPr/>
        </p:nvSpPr>
        <p:spPr>
          <a:xfrm>
            <a:off x="327212" y="1707005"/>
            <a:ext cx="11537576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>
              <a:buClr>
                <a:schemeClr val="tx1"/>
              </a:buClr>
            </a:pPr>
            <a:r>
              <a:rPr lang="es-ES" sz="2800" b="1" dirty="0"/>
              <a:t>Acceso abierto</a:t>
            </a:r>
            <a:r>
              <a:rPr lang="es-ES" sz="2800" dirty="0"/>
              <a:t>.</a:t>
            </a:r>
            <a:endParaRPr lang="es-CU" sz="4800" dirty="0"/>
          </a:p>
          <a:p>
            <a:pPr lvl="0">
              <a:buClr>
                <a:schemeClr val="tx1"/>
              </a:buClr>
            </a:pPr>
            <a:r>
              <a:rPr lang="es-ES" sz="2800" b="1" dirty="0"/>
              <a:t>La gestión de los datos de la investigación</a:t>
            </a:r>
            <a:r>
              <a:rPr lang="es-ES" sz="2800" dirty="0"/>
              <a:t>.</a:t>
            </a:r>
            <a:endParaRPr lang="es-CU" sz="4800" dirty="0"/>
          </a:p>
          <a:p>
            <a:pPr lvl="0">
              <a:buClr>
                <a:schemeClr val="tx1"/>
              </a:buClr>
            </a:pPr>
            <a:r>
              <a:rPr lang="es-ES" sz="2800" b="1" dirty="0"/>
              <a:t>Legislación sobre derechos de autor y licencias</a:t>
            </a:r>
            <a:r>
              <a:rPr lang="es-ES" sz="2800" dirty="0"/>
              <a:t>.</a:t>
            </a:r>
            <a:endParaRPr lang="es-CU" sz="4800" dirty="0"/>
          </a:p>
          <a:p>
            <a:pPr lvl="0">
              <a:buClr>
                <a:schemeClr val="tx1"/>
              </a:buClr>
            </a:pPr>
            <a:r>
              <a:rPr lang="es-ES" sz="2800" b="1" dirty="0"/>
              <a:t>Asesoramiento personal sobre búsqueda de literatura.</a:t>
            </a:r>
          </a:p>
          <a:p>
            <a:pPr lvl="0">
              <a:buClr>
                <a:schemeClr val="tx1"/>
              </a:buClr>
            </a:pPr>
            <a:r>
              <a:rPr lang="es-ES" sz="2800" b="1" dirty="0"/>
              <a:t>La experiencia de la comunicación científica.</a:t>
            </a:r>
          </a:p>
          <a:p>
            <a:pPr lvl="0">
              <a:buClr>
                <a:schemeClr val="tx1"/>
              </a:buClr>
            </a:pPr>
            <a:r>
              <a:rPr lang="es-ES" sz="2800" b="1" dirty="0"/>
              <a:t>Identificadores</a:t>
            </a:r>
            <a:r>
              <a:rPr lang="es-ES" sz="2800" dirty="0"/>
              <a:t> persistentes de autor.</a:t>
            </a:r>
          </a:p>
          <a:p>
            <a:pPr lvl="0">
              <a:buClr>
                <a:schemeClr val="tx1"/>
              </a:buClr>
            </a:pPr>
            <a:r>
              <a:rPr lang="es-ES" sz="2800" b="1" dirty="0"/>
              <a:t>Análisis de citas, impacto y bibliometría.</a:t>
            </a:r>
            <a:endParaRPr lang="es-CU" sz="4800" dirty="0"/>
          </a:p>
          <a:p>
            <a:pPr lvl="0">
              <a:buClr>
                <a:schemeClr val="tx1"/>
              </a:buClr>
            </a:pPr>
            <a:r>
              <a:rPr lang="es-ES" sz="2800" b="1" dirty="0"/>
              <a:t>Desarrollo de recursos de educación abierta.</a:t>
            </a:r>
            <a:r>
              <a:rPr lang="es-ES" sz="2800" dirty="0"/>
              <a:t> </a:t>
            </a:r>
            <a:endParaRPr lang="es-CU" sz="6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997F6B-796B-49C1-AADF-32363C1CFE23}"/>
              </a:ext>
            </a:extLst>
          </p:cNvPr>
          <p:cNvSpPr txBox="1"/>
          <p:nvPr/>
        </p:nvSpPr>
        <p:spPr>
          <a:xfrm>
            <a:off x="4794599" y="6334123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3" name="10 60">
            <a:hlinkClick r:id="" action="ppaction://media"/>
            <a:extLst>
              <a:ext uri="{FF2B5EF4-FFF2-40B4-BE49-F238E27FC236}">
                <a16:creationId xmlns:a16="http://schemas.microsoft.com/office/drawing/2014/main" id="{7B0EF129-99A1-4962-AF40-591CED5E4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6851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6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/>
    </mc:Choice>
    <mc:Fallback xmlns=""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25AA6-A243-417A-A853-8547FE0067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11679" y="302638"/>
            <a:ext cx="8138230" cy="646112"/>
          </a:xfrm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3600" b="1" dirty="0"/>
              <a:t>4.2.2. </a:t>
            </a:r>
            <a:r>
              <a:rPr lang="es-MX" sz="3600" b="1" dirty="0"/>
              <a:t>Proceso de gestión de datos</a:t>
            </a:r>
            <a:br>
              <a:rPr lang="es-MX" sz="3600" b="1" dirty="0"/>
            </a:br>
            <a:endParaRPr lang="es-CU" sz="3600" b="1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8F3F6E81-2433-448A-8362-87065795DCD1}"/>
              </a:ext>
            </a:extLst>
          </p:cNvPr>
          <p:cNvSpPr/>
          <p:nvPr/>
        </p:nvSpPr>
        <p:spPr>
          <a:xfrm>
            <a:off x="4742653" y="1324532"/>
            <a:ext cx="2706687" cy="789567"/>
          </a:xfrm>
          <a:custGeom>
            <a:avLst/>
            <a:gdLst>
              <a:gd name="connsiteX0" fmla="*/ 0 w 2706687"/>
              <a:gd name="connsiteY0" fmla="*/ 0 h 1624012"/>
              <a:gd name="connsiteX1" fmla="*/ 2706687 w 2706687"/>
              <a:gd name="connsiteY1" fmla="*/ 0 h 1624012"/>
              <a:gd name="connsiteX2" fmla="*/ 2706687 w 2706687"/>
              <a:gd name="connsiteY2" fmla="*/ 1624012 h 1624012"/>
              <a:gd name="connsiteX3" fmla="*/ 0 w 2706687"/>
              <a:gd name="connsiteY3" fmla="*/ 1624012 h 1624012"/>
              <a:gd name="connsiteX4" fmla="*/ 0 w 2706687"/>
              <a:gd name="connsiteY4" fmla="*/ 0 h 162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687" h="1624012">
                <a:moveTo>
                  <a:pt x="0" y="0"/>
                </a:moveTo>
                <a:lnTo>
                  <a:pt x="2706687" y="0"/>
                </a:lnTo>
                <a:lnTo>
                  <a:pt x="2706687" y="1624012"/>
                </a:lnTo>
                <a:lnTo>
                  <a:pt x="0" y="1624012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2600" b="1" kern="1200" dirty="0"/>
              <a:t>1. Planificación</a:t>
            </a:r>
            <a:endParaRPr lang="es-CU" sz="2600" b="1" kern="1200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80D77B66-B5F8-4B7E-AF15-8E680B229D40}"/>
              </a:ext>
            </a:extLst>
          </p:cNvPr>
          <p:cNvSpPr/>
          <p:nvPr/>
        </p:nvSpPr>
        <p:spPr>
          <a:xfrm>
            <a:off x="4742653" y="2285788"/>
            <a:ext cx="2706687" cy="789567"/>
          </a:xfrm>
          <a:custGeom>
            <a:avLst/>
            <a:gdLst>
              <a:gd name="connsiteX0" fmla="*/ 0 w 2706687"/>
              <a:gd name="connsiteY0" fmla="*/ 0 h 1624012"/>
              <a:gd name="connsiteX1" fmla="*/ 2706687 w 2706687"/>
              <a:gd name="connsiteY1" fmla="*/ 0 h 1624012"/>
              <a:gd name="connsiteX2" fmla="*/ 2706687 w 2706687"/>
              <a:gd name="connsiteY2" fmla="*/ 1624012 h 1624012"/>
              <a:gd name="connsiteX3" fmla="*/ 0 w 2706687"/>
              <a:gd name="connsiteY3" fmla="*/ 1624012 h 1624012"/>
              <a:gd name="connsiteX4" fmla="*/ 0 w 2706687"/>
              <a:gd name="connsiteY4" fmla="*/ 0 h 162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687" h="1624012">
                <a:moveTo>
                  <a:pt x="0" y="0"/>
                </a:moveTo>
                <a:lnTo>
                  <a:pt x="2706687" y="0"/>
                </a:lnTo>
                <a:lnTo>
                  <a:pt x="2706687" y="1624012"/>
                </a:lnTo>
                <a:lnTo>
                  <a:pt x="0" y="1624012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2600" b="1" kern="1200" dirty="0"/>
              <a:t>2. Recopilación</a:t>
            </a:r>
            <a:endParaRPr lang="es-CU" sz="2600" b="1" kern="1200" dirty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323E0EB0-3412-44BE-8A01-D66FE1714007}"/>
              </a:ext>
            </a:extLst>
          </p:cNvPr>
          <p:cNvSpPr/>
          <p:nvPr/>
        </p:nvSpPr>
        <p:spPr>
          <a:xfrm>
            <a:off x="4742654" y="3251050"/>
            <a:ext cx="2706687" cy="789567"/>
          </a:xfrm>
          <a:custGeom>
            <a:avLst/>
            <a:gdLst>
              <a:gd name="connsiteX0" fmla="*/ 0 w 2706687"/>
              <a:gd name="connsiteY0" fmla="*/ 0 h 1624012"/>
              <a:gd name="connsiteX1" fmla="*/ 2706687 w 2706687"/>
              <a:gd name="connsiteY1" fmla="*/ 0 h 1624012"/>
              <a:gd name="connsiteX2" fmla="*/ 2706687 w 2706687"/>
              <a:gd name="connsiteY2" fmla="*/ 1624012 h 1624012"/>
              <a:gd name="connsiteX3" fmla="*/ 0 w 2706687"/>
              <a:gd name="connsiteY3" fmla="*/ 1624012 h 1624012"/>
              <a:gd name="connsiteX4" fmla="*/ 0 w 2706687"/>
              <a:gd name="connsiteY4" fmla="*/ 0 h 162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687" h="1624012">
                <a:moveTo>
                  <a:pt x="0" y="0"/>
                </a:moveTo>
                <a:lnTo>
                  <a:pt x="2706687" y="0"/>
                </a:lnTo>
                <a:lnTo>
                  <a:pt x="2706687" y="1624012"/>
                </a:lnTo>
                <a:lnTo>
                  <a:pt x="0" y="1624012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2600" b="1" kern="1200" dirty="0"/>
              <a:t>3. Selección</a:t>
            </a:r>
            <a:endParaRPr lang="es-CU" sz="2600" b="1" kern="1200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EAFDAFED-A421-444F-9CAF-4705998BF8ED}"/>
              </a:ext>
            </a:extLst>
          </p:cNvPr>
          <p:cNvSpPr/>
          <p:nvPr/>
        </p:nvSpPr>
        <p:spPr>
          <a:xfrm>
            <a:off x="4532089" y="4215007"/>
            <a:ext cx="3127821" cy="789567"/>
          </a:xfrm>
          <a:custGeom>
            <a:avLst/>
            <a:gdLst>
              <a:gd name="connsiteX0" fmla="*/ 0 w 2706687"/>
              <a:gd name="connsiteY0" fmla="*/ 0 h 1624012"/>
              <a:gd name="connsiteX1" fmla="*/ 2706687 w 2706687"/>
              <a:gd name="connsiteY1" fmla="*/ 0 h 1624012"/>
              <a:gd name="connsiteX2" fmla="*/ 2706687 w 2706687"/>
              <a:gd name="connsiteY2" fmla="*/ 1624012 h 1624012"/>
              <a:gd name="connsiteX3" fmla="*/ 0 w 2706687"/>
              <a:gd name="connsiteY3" fmla="*/ 1624012 h 1624012"/>
              <a:gd name="connsiteX4" fmla="*/ 0 w 2706687"/>
              <a:gd name="connsiteY4" fmla="*/ 0 h 162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687" h="1624012">
                <a:moveTo>
                  <a:pt x="0" y="0"/>
                </a:moveTo>
                <a:lnTo>
                  <a:pt x="2706687" y="0"/>
                </a:lnTo>
                <a:lnTo>
                  <a:pt x="2706687" y="1624012"/>
                </a:lnTo>
                <a:lnTo>
                  <a:pt x="0" y="1624012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2600" b="1" kern="1200" dirty="0"/>
              <a:t>4. Transformación</a:t>
            </a:r>
            <a:endParaRPr lang="es-CU" sz="2600" b="1" kern="1200" dirty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D3D93918-BDF9-45BE-8DB5-3686D8FDA77B}"/>
              </a:ext>
            </a:extLst>
          </p:cNvPr>
          <p:cNvSpPr/>
          <p:nvPr/>
        </p:nvSpPr>
        <p:spPr>
          <a:xfrm>
            <a:off x="2819391" y="5184568"/>
            <a:ext cx="6553215" cy="789567"/>
          </a:xfrm>
          <a:custGeom>
            <a:avLst/>
            <a:gdLst>
              <a:gd name="connsiteX0" fmla="*/ 0 w 6553215"/>
              <a:gd name="connsiteY0" fmla="*/ 0 h 1624012"/>
              <a:gd name="connsiteX1" fmla="*/ 6553215 w 6553215"/>
              <a:gd name="connsiteY1" fmla="*/ 0 h 1624012"/>
              <a:gd name="connsiteX2" fmla="*/ 6553215 w 6553215"/>
              <a:gd name="connsiteY2" fmla="*/ 1624012 h 1624012"/>
              <a:gd name="connsiteX3" fmla="*/ 0 w 6553215"/>
              <a:gd name="connsiteY3" fmla="*/ 1624012 h 1624012"/>
              <a:gd name="connsiteX4" fmla="*/ 0 w 6553215"/>
              <a:gd name="connsiteY4" fmla="*/ 0 h 162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15" h="1624012">
                <a:moveTo>
                  <a:pt x="0" y="0"/>
                </a:moveTo>
                <a:lnTo>
                  <a:pt x="6553215" y="0"/>
                </a:lnTo>
                <a:lnTo>
                  <a:pt x="6553215" y="1624012"/>
                </a:lnTo>
                <a:lnTo>
                  <a:pt x="0" y="1624012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2600" b="1" kern="1200" dirty="0"/>
              <a:t>5. Archivo de Datos de Investigación</a:t>
            </a:r>
            <a:endParaRPr lang="es-CU" sz="2600" b="1" kern="1200" dirty="0"/>
          </a:p>
        </p:txBody>
      </p:sp>
      <p:pic>
        <p:nvPicPr>
          <p:cNvPr id="5" name="15 57">
            <a:hlinkClick r:id="" action="ppaction://media"/>
            <a:extLst>
              <a:ext uri="{FF2B5EF4-FFF2-40B4-BE49-F238E27FC236}">
                <a16:creationId xmlns:a16="http://schemas.microsoft.com/office/drawing/2014/main" id="{BED5FF0A-4535-4E52-AC34-862C57CEE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6435" y="3124200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29F468-65BF-48A9-B073-A7A1D5CBBEB2}"/>
              </a:ext>
            </a:extLst>
          </p:cNvPr>
          <p:cNvSpPr txBox="1"/>
          <p:nvPr/>
        </p:nvSpPr>
        <p:spPr>
          <a:xfrm>
            <a:off x="4794599" y="6334123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</p:spTree>
    <p:extLst>
      <p:ext uri="{BB962C8B-B14F-4D97-AF65-F5344CB8AC3E}">
        <p14:creationId xmlns:p14="http://schemas.microsoft.com/office/powerpoint/2010/main" val="14664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0"/>
    </mc:Choice>
    <mc:Fallback xmlns="">
      <p:transition spd="slow" advClick="0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25AA6-A243-417A-A853-8547FE0067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6448" y="189842"/>
            <a:ext cx="9856601" cy="509587"/>
          </a:xfrm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2800" b="1" dirty="0"/>
              <a:t>4.3. Actores en la participación de los procesos</a:t>
            </a:r>
            <a:br>
              <a:rPr lang="es-MX" sz="2800" b="1" dirty="0"/>
            </a:br>
            <a:endParaRPr lang="es-CU" sz="2800" b="1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693A1480-7C3E-4C1C-BC11-0E2927B68E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027606"/>
              </p:ext>
            </p:extLst>
          </p:nvPr>
        </p:nvGraphicFramePr>
        <p:xfrm>
          <a:off x="1438835" y="931863"/>
          <a:ext cx="9224683" cy="499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Imagen de mapa de bits" r:id="rId5" imgW="7924680" imgH="4991040" progId="Paint.Picture.1">
                  <p:embed/>
                </p:oleObj>
              </mc:Choice>
              <mc:Fallback>
                <p:oleObj name="Imagen de mapa de bits" r:id="rId5" imgW="7924680" imgH="4991040" progId="Paint.Picture.1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693A1480-7C3E-4C1C-BC11-0E2927B68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8835" y="931863"/>
                        <a:ext cx="9224683" cy="4991100"/>
                      </a:xfrm>
                      <a:prstGeom prst="rect">
                        <a:avLst/>
                      </a:prstGeom>
                      <a:ln w="38100"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46A6E5-3C5A-4223-9050-81B8FDB54A4B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4" name="12 52">
            <a:hlinkClick r:id="" action="ppaction://media"/>
            <a:extLst>
              <a:ext uri="{FF2B5EF4-FFF2-40B4-BE49-F238E27FC236}">
                <a16:creationId xmlns:a16="http://schemas.microsoft.com/office/drawing/2014/main" id="{02D29BCD-553F-4E1F-AF00-E139636567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370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89C57-EE63-4032-B2E6-30AC4AEBD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5" y="197224"/>
            <a:ext cx="10259454" cy="1187823"/>
          </a:xfrm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es-ES" sz="3200" b="1" dirty="0"/>
              <a:t>Tabla 1. Criterios de análisis de los servicios de los bibliotecarios en el contexto de la Ciencia Abierta</a:t>
            </a:r>
            <a:endParaRPr lang="es-CU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D24874-9A59-4F26-85EA-37851ADC7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35" y="1597754"/>
            <a:ext cx="10569389" cy="465064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s-MX" sz="3600" b="1" dirty="0"/>
              <a:t>Acceso abierto.</a:t>
            </a:r>
          </a:p>
          <a:p>
            <a:pPr>
              <a:buClr>
                <a:schemeClr val="tx1"/>
              </a:buClr>
            </a:pPr>
            <a:r>
              <a:rPr lang="es-ES" sz="3600" b="1" dirty="0"/>
              <a:t>Información sobre planes de gestión de dato.</a:t>
            </a:r>
          </a:p>
          <a:p>
            <a:pPr>
              <a:buClr>
                <a:schemeClr val="tx1"/>
              </a:buClr>
            </a:pPr>
            <a:r>
              <a:rPr lang="es-MX" sz="3600" b="1" dirty="0"/>
              <a:t>Tipos de servicios ofrecidos.</a:t>
            </a:r>
          </a:p>
          <a:p>
            <a:pPr>
              <a:buClr>
                <a:schemeClr val="tx1"/>
              </a:buClr>
            </a:pPr>
            <a:r>
              <a:rPr lang="es-ES" sz="3600" b="1" dirty="0"/>
              <a:t>Recursos de información y herramientas tecnológicas disponibles.</a:t>
            </a:r>
          </a:p>
          <a:p>
            <a:pPr>
              <a:buClr>
                <a:schemeClr val="tx1"/>
              </a:buClr>
            </a:pPr>
            <a:r>
              <a:rPr lang="es-ES" sz="3600" b="1" dirty="0"/>
              <a:t>Aspectos legales</a:t>
            </a:r>
            <a:endParaRPr lang="es-CU" sz="3600" b="1" dirty="0"/>
          </a:p>
        </p:txBody>
      </p:sp>
      <p:pic>
        <p:nvPicPr>
          <p:cNvPr id="4" name="13 38">
            <a:hlinkClick r:id="" action="ppaction://media"/>
            <a:extLst>
              <a:ext uri="{FF2B5EF4-FFF2-40B4-BE49-F238E27FC236}">
                <a16:creationId xmlns:a16="http://schemas.microsoft.com/office/drawing/2014/main" id="{D3BDA341-D1A3-42A3-BD00-749C612CB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7438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5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CFD1321-81CC-492D-BFB8-A2ECF05F37C8}"/>
              </a:ext>
            </a:extLst>
          </p:cNvPr>
          <p:cNvSpPr txBox="1">
            <a:spLocks/>
          </p:cNvSpPr>
          <p:nvPr/>
        </p:nvSpPr>
        <p:spPr>
          <a:xfrm>
            <a:off x="3966882" y="344475"/>
            <a:ext cx="7812742" cy="562601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S" sz="4000" b="1" dirty="0"/>
              <a:t>DESCRIPCIÓN:</a:t>
            </a:r>
          </a:p>
          <a:p>
            <a:pPr lvl="0">
              <a:buClr>
                <a:schemeClr val="tx1"/>
              </a:buClr>
            </a:pPr>
            <a:r>
              <a:rPr lang="es-ES" sz="3200" b="1" dirty="0"/>
              <a:t>Incluir la política de la institución, los mandatos de los financiadores y los requisitos.</a:t>
            </a:r>
            <a:endParaRPr lang="es-CU" sz="6600" b="1" dirty="0"/>
          </a:p>
          <a:p>
            <a:pPr>
              <a:buClr>
                <a:schemeClr val="tx1"/>
              </a:buClr>
            </a:pPr>
            <a:r>
              <a:rPr lang="es-ES" sz="3200" b="1" dirty="0"/>
              <a:t>La experiencia en la comunicación científica para la elección de la revista en la que va a publicar, los procesos de citación y escritura científica, utilización de identificadores y canales que favorecen la visibilidad y el descubrimiento de la información.</a:t>
            </a:r>
            <a:endParaRPr lang="es-CU" sz="66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FB51BB-122A-462C-BA34-B2A945644118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B2B6855E-5E49-4D9D-B9DC-8E77A2E848BE}"/>
              </a:ext>
            </a:extLst>
          </p:cNvPr>
          <p:cNvSpPr/>
          <p:nvPr/>
        </p:nvSpPr>
        <p:spPr>
          <a:xfrm>
            <a:off x="232737" y="2756811"/>
            <a:ext cx="3469340" cy="1344377"/>
          </a:xfrm>
          <a:custGeom>
            <a:avLst/>
            <a:gdLst>
              <a:gd name="connsiteX0" fmla="*/ 0 w 2240629"/>
              <a:gd name="connsiteY0" fmla="*/ 0 h 1344377"/>
              <a:gd name="connsiteX1" fmla="*/ 2240629 w 2240629"/>
              <a:gd name="connsiteY1" fmla="*/ 0 h 1344377"/>
              <a:gd name="connsiteX2" fmla="*/ 2240629 w 2240629"/>
              <a:gd name="connsiteY2" fmla="*/ 1344377 h 1344377"/>
              <a:gd name="connsiteX3" fmla="*/ 0 w 2240629"/>
              <a:gd name="connsiteY3" fmla="*/ 1344377 h 1344377"/>
              <a:gd name="connsiteX4" fmla="*/ 0 w 2240629"/>
              <a:gd name="connsiteY4" fmla="*/ 0 h 134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629" h="1344377">
                <a:moveTo>
                  <a:pt x="0" y="0"/>
                </a:moveTo>
                <a:lnTo>
                  <a:pt x="2240629" y="0"/>
                </a:lnTo>
                <a:lnTo>
                  <a:pt x="2240629" y="1344377"/>
                </a:lnTo>
                <a:lnTo>
                  <a:pt x="0" y="1344377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3600" b="1" kern="1200" dirty="0">
                <a:solidFill>
                  <a:schemeClr val="tx1"/>
                </a:solidFill>
              </a:rPr>
              <a:t>Acceso Abierto</a:t>
            </a:r>
            <a:endParaRPr lang="es-CU" sz="3600" kern="1200" dirty="0">
              <a:solidFill>
                <a:schemeClr val="tx1"/>
              </a:solidFill>
            </a:endParaRPr>
          </a:p>
        </p:txBody>
      </p:sp>
      <p:pic>
        <p:nvPicPr>
          <p:cNvPr id="5" name="14 27">
            <a:hlinkClick r:id="" action="ppaction://media"/>
            <a:extLst>
              <a:ext uri="{FF2B5EF4-FFF2-40B4-BE49-F238E27FC236}">
                <a16:creationId xmlns:a16="http://schemas.microsoft.com/office/drawing/2014/main" id="{16F161A6-09EA-4D5F-96BD-7DF13A25D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0223" y="3157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CFD1321-81CC-492D-BFB8-A2ECF05F37C8}"/>
              </a:ext>
            </a:extLst>
          </p:cNvPr>
          <p:cNvSpPr txBox="1">
            <a:spLocks/>
          </p:cNvSpPr>
          <p:nvPr/>
        </p:nvSpPr>
        <p:spPr>
          <a:xfrm>
            <a:off x="4047565" y="344475"/>
            <a:ext cx="7705164" cy="551844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S" sz="4000" b="1" dirty="0"/>
              <a:t>DESCRIPCIÓN:</a:t>
            </a:r>
          </a:p>
          <a:p>
            <a:pPr lvl="0">
              <a:buClr>
                <a:schemeClr val="tx1"/>
              </a:buClr>
            </a:pPr>
            <a:r>
              <a:rPr lang="es-ES" sz="3200" b="1" dirty="0"/>
              <a:t>Creación, alcance, equipo de trabajo dentro y fuera de la biblioteca, información sobre sus objetivos y metas, contactos.</a:t>
            </a:r>
            <a:endParaRPr lang="es-CU" sz="4000" b="1" dirty="0"/>
          </a:p>
          <a:p>
            <a:pPr lvl="0">
              <a:buClr>
                <a:schemeClr val="tx1"/>
              </a:buClr>
            </a:pPr>
            <a:r>
              <a:rPr lang="es-ES" sz="3200" b="1" dirty="0"/>
              <a:t>Funcionamiento de trabajo con los datos, público objetivo.</a:t>
            </a:r>
            <a:endParaRPr lang="es-CU" sz="4000" b="1" dirty="0"/>
          </a:p>
          <a:p>
            <a:pPr>
              <a:buClr>
                <a:schemeClr val="tx1"/>
              </a:buClr>
            </a:pPr>
            <a:r>
              <a:rPr lang="es-ES" sz="3200" b="1" dirty="0"/>
              <a:t>Existencia del rol de Data Champions (persona facilitadora con el sector privado, el cual es productor del dato)</a:t>
            </a:r>
            <a:endParaRPr lang="es-CU" sz="66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FB51BB-122A-462C-BA34-B2A945644118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B2B6855E-5E49-4D9D-B9DC-8E77A2E848BE}"/>
              </a:ext>
            </a:extLst>
          </p:cNvPr>
          <p:cNvSpPr/>
          <p:nvPr/>
        </p:nvSpPr>
        <p:spPr>
          <a:xfrm>
            <a:off x="299972" y="2756811"/>
            <a:ext cx="3469340" cy="1344377"/>
          </a:xfrm>
          <a:custGeom>
            <a:avLst/>
            <a:gdLst>
              <a:gd name="connsiteX0" fmla="*/ 0 w 2240629"/>
              <a:gd name="connsiteY0" fmla="*/ 0 h 1344377"/>
              <a:gd name="connsiteX1" fmla="*/ 2240629 w 2240629"/>
              <a:gd name="connsiteY1" fmla="*/ 0 h 1344377"/>
              <a:gd name="connsiteX2" fmla="*/ 2240629 w 2240629"/>
              <a:gd name="connsiteY2" fmla="*/ 1344377 h 1344377"/>
              <a:gd name="connsiteX3" fmla="*/ 0 w 2240629"/>
              <a:gd name="connsiteY3" fmla="*/ 1344377 h 1344377"/>
              <a:gd name="connsiteX4" fmla="*/ 0 w 2240629"/>
              <a:gd name="connsiteY4" fmla="*/ 0 h 134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629" h="1344377">
                <a:moveTo>
                  <a:pt x="0" y="0"/>
                </a:moveTo>
                <a:lnTo>
                  <a:pt x="2240629" y="0"/>
                </a:lnTo>
                <a:lnTo>
                  <a:pt x="2240629" y="1344377"/>
                </a:lnTo>
                <a:lnTo>
                  <a:pt x="0" y="1344377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800" b="1" dirty="0"/>
              <a:t>Información sobre planes de gestión de dato</a:t>
            </a:r>
            <a:endParaRPr lang="es-CU" sz="4800" kern="1200" dirty="0">
              <a:solidFill>
                <a:schemeClr val="tx1"/>
              </a:solidFill>
            </a:endParaRPr>
          </a:p>
        </p:txBody>
      </p:sp>
      <p:pic>
        <p:nvPicPr>
          <p:cNvPr id="5" name="15 29">
            <a:hlinkClick r:id="" action="ppaction://media"/>
            <a:extLst>
              <a:ext uri="{FF2B5EF4-FFF2-40B4-BE49-F238E27FC236}">
                <a16:creationId xmlns:a16="http://schemas.microsoft.com/office/drawing/2014/main" id="{3594CC85-2B0C-4EA4-BD6E-77E5F23F3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3671" y="3130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CFD1321-81CC-492D-BFB8-A2ECF05F37C8}"/>
              </a:ext>
            </a:extLst>
          </p:cNvPr>
          <p:cNvSpPr txBox="1">
            <a:spLocks/>
          </p:cNvSpPr>
          <p:nvPr/>
        </p:nvSpPr>
        <p:spPr>
          <a:xfrm>
            <a:off x="2891118" y="134471"/>
            <a:ext cx="9000909" cy="588981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S" sz="3600" b="1" dirty="0"/>
              <a:t>DESCRIPCIÓN:</a:t>
            </a:r>
          </a:p>
          <a:p>
            <a:pPr lvl="0">
              <a:buClr>
                <a:schemeClr val="tx1"/>
              </a:buClr>
            </a:pPr>
            <a:r>
              <a:rPr lang="es-ES" b="1" dirty="0"/>
              <a:t>De información (sobre la gestión de datos, preguntas frecuentes, </a:t>
            </a:r>
            <a:r>
              <a:rPr lang="es-ES" b="1" dirty="0" err="1"/>
              <a:t>etc</a:t>
            </a:r>
            <a:r>
              <a:rPr lang="es-ES" b="1" dirty="0"/>
              <a:t>).</a:t>
            </a:r>
            <a:endParaRPr lang="es-CU" sz="2800" b="1" dirty="0"/>
          </a:p>
          <a:p>
            <a:pPr lvl="0">
              <a:buClr>
                <a:schemeClr val="tx1"/>
              </a:buClr>
            </a:pPr>
            <a:r>
              <a:rPr lang="es-ES" b="1" dirty="0"/>
              <a:t>Existencia de repositorios de datos (software utilizado).</a:t>
            </a:r>
            <a:endParaRPr lang="es-CU" sz="2800" b="1" dirty="0"/>
          </a:p>
          <a:p>
            <a:pPr lvl="0">
              <a:buClr>
                <a:schemeClr val="tx1"/>
              </a:buClr>
            </a:pPr>
            <a:r>
              <a:rPr lang="es-ES" b="1" dirty="0"/>
              <a:t>Formación presencial o en línea (workshops, plataforma Moodle).</a:t>
            </a:r>
            <a:endParaRPr lang="es-CU" sz="2800" b="1" dirty="0"/>
          </a:p>
          <a:p>
            <a:pPr lvl="0">
              <a:buClr>
                <a:schemeClr val="tx1"/>
              </a:buClr>
            </a:pPr>
            <a:r>
              <a:rPr lang="es-ES" b="1" dirty="0"/>
              <a:t>Servicios de Identificadores Persistentes (especialmente DOI y ORCID).</a:t>
            </a:r>
            <a:endParaRPr lang="es-CU" sz="2800" b="1" dirty="0"/>
          </a:p>
          <a:p>
            <a:pPr lvl="0">
              <a:buClr>
                <a:schemeClr val="tx1"/>
              </a:buClr>
            </a:pPr>
            <a:r>
              <a:rPr lang="es-ES" b="1" dirty="0"/>
              <a:t>Servicios por fases del proceso de gestión de datos (creación, organización, almacenamiento, preservación a largo plazo).</a:t>
            </a:r>
            <a:endParaRPr lang="es-CU" sz="2800" b="1" dirty="0"/>
          </a:p>
          <a:p>
            <a:pPr lvl="0">
              <a:buClr>
                <a:schemeClr val="tx1"/>
              </a:buClr>
            </a:pPr>
            <a:r>
              <a:rPr lang="es-ES" b="1" dirty="0"/>
              <a:t>Asesoramiento personal sobre búsqueda de literatura. </a:t>
            </a:r>
            <a:endParaRPr lang="es-CU" sz="2800" b="1" dirty="0"/>
          </a:p>
          <a:p>
            <a:pPr lvl="0">
              <a:buClr>
                <a:schemeClr val="tx1"/>
              </a:buClr>
            </a:pPr>
            <a:r>
              <a:rPr lang="es-ES" b="1" dirty="0"/>
              <a:t>Análisis de citas, impacto y bibliometría.</a:t>
            </a:r>
            <a:endParaRPr lang="es-CU" sz="2800" b="1" dirty="0"/>
          </a:p>
          <a:p>
            <a:pPr lvl="0">
              <a:buClr>
                <a:schemeClr val="tx1"/>
              </a:buClr>
            </a:pPr>
            <a:r>
              <a:rPr lang="es-ES" b="1" dirty="0"/>
              <a:t>Desarrollo de recursos de educación abierta.</a:t>
            </a:r>
            <a:endParaRPr lang="es-CU" sz="2800" b="1" dirty="0"/>
          </a:p>
          <a:p>
            <a:pPr lvl="0">
              <a:buClr>
                <a:schemeClr val="tx1"/>
              </a:buClr>
            </a:pPr>
            <a:r>
              <a:rPr lang="es-ES" b="1" dirty="0"/>
              <a:t>Minería de datos y textos.</a:t>
            </a:r>
            <a:endParaRPr lang="es-CU" sz="2800" b="1" dirty="0"/>
          </a:p>
          <a:p>
            <a:pPr lvl="0">
              <a:buClr>
                <a:schemeClr val="tx1"/>
              </a:buClr>
            </a:pPr>
            <a:r>
              <a:rPr lang="es-ES" b="1" dirty="0"/>
              <a:t>Trabajar, de conjunto con el profesorado, investigadores y académicos en las humanidades digitales.</a:t>
            </a:r>
            <a:endParaRPr lang="es-CU" sz="2800" b="1" dirty="0"/>
          </a:p>
          <a:p>
            <a:pPr>
              <a:buClr>
                <a:schemeClr val="tx1"/>
              </a:buClr>
            </a:pPr>
            <a:r>
              <a:rPr lang="es-ES" b="1" dirty="0"/>
              <a:t>Descripción de los metadatos de los datos.</a:t>
            </a:r>
            <a:endParaRPr lang="es-CU" sz="6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FB51BB-122A-462C-BA34-B2A945644118}"/>
              </a:ext>
            </a:extLst>
          </p:cNvPr>
          <p:cNvSpPr txBox="1"/>
          <p:nvPr/>
        </p:nvSpPr>
        <p:spPr>
          <a:xfrm>
            <a:off x="4781152" y="6337394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B2B6855E-5E49-4D9D-B9DC-8E77A2E848BE}"/>
              </a:ext>
            </a:extLst>
          </p:cNvPr>
          <p:cNvSpPr/>
          <p:nvPr/>
        </p:nvSpPr>
        <p:spPr>
          <a:xfrm>
            <a:off x="299973" y="2555105"/>
            <a:ext cx="2322203" cy="1344377"/>
          </a:xfrm>
          <a:custGeom>
            <a:avLst/>
            <a:gdLst>
              <a:gd name="connsiteX0" fmla="*/ 0 w 2240629"/>
              <a:gd name="connsiteY0" fmla="*/ 0 h 1344377"/>
              <a:gd name="connsiteX1" fmla="*/ 2240629 w 2240629"/>
              <a:gd name="connsiteY1" fmla="*/ 0 h 1344377"/>
              <a:gd name="connsiteX2" fmla="*/ 2240629 w 2240629"/>
              <a:gd name="connsiteY2" fmla="*/ 1344377 h 1344377"/>
              <a:gd name="connsiteX3" fmla="*/ 0 w 2240629"/>
              <a:gd name="connsiteY3" fmla="*/ 1344377 h 1344377"/>
              <a:gd name="connsiteX4" fmla="*/ 0 w 2240629"/>
              <a:gd name="connsiteY4" fmla="*/ 0 h 134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629" h="1344377">
                <a:moveTo>
                  <a:pt x="0" y="0"/>
                </a:moveTo>
                <a:lnTo>
                  <a:pt x="2240629" y="0"/>
                </a:lnTo>
                <a:lnTo>
                  <a:pt x="2240629" y="1344377"/>
                </a:lnTo>
                <a:lnTo>
                  <a:pt x="0" y="1344377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b="1" dirty="0"/>
              <a:t>Tipos de servicios ofrecidos</a:t>
            </a:r>
            <a:endParaRPr lang="es-CU" sz="7200" kern="1200" dirty="0">
              <a:solidFill>
                <a:schemeClr val="tx1"/>
              </a:solidFill>
            </a:endParaRPr>
          </a:p>
        </p:txBody>
      </p:sp>
      <p:pic>
        <p:nvPicPr>
          <p:cNvPr id="5" name="16 56">
            <a:hlinkClick r:id="" action="ppaction://media"/>
            <a:extLst>
              <a:ext uri="{FF2B5EF4-FFF2-40B4-BE49-F238E27FC236}">
                <a16:creationId xmlns:a16="http://schemas.microsoft.com/office/drawing/2014/main" id="{64A7E8A3-FAB3-4AB8-9495-FF413175F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230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000"/>
    </mc:Choice>
    <mc:Fallback xmlns="">
      <p:transition spd="slow" advClick="0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CFD1321-81CC-492D-BFB8-A2ECF05F37C8}"/>
              </a:ext>
            </a:extLst>
          </p:cNvPr>
          <p:cNvSpPr txBox="1">
            <a:spLocks/>
          </p:cNvSpPr>
          <p:nvPr/>
        </p:nvSpPr>
        <p:spPr>
          <a:xfrm>
            <a:off x="3200400" y="344475"/>
            <a:ext cx="8444753" cy="576049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S" sz="4000" dirty="0"/>
              <a:t>DESCRIPCIÓN:</a:t>
            </a:r>
          </a:p>
          <a:p>
            <a:pPr lvl="0">
              <a:buClr>
                <a:schemeClr val="tx1"/>
              </a:buClr>
            </a:pPr>
            <a:r>
              <a:rPr lang="es-ES" sz="3600" dirty="0"/>
              <a:t>Guías de usuarios (p.ej. sobre elaboración de una estrategia de gestión de datos de investigación sobre ORCID).</a:t>
            </a:r>
            <a:endParaRPr lang="es-CU" sz="4400" dirty="0"/>
          </a:p>
          <a:p>
            <a:pPr lvl="0">
              <a:buClr>
                <a:schemeClr val="tx1"/>
              </a:buClr>
            </a:pPr>
            <a:r>
              <a:rPr lang="es-ES" sz="3600" dirty="0"/>
              <a:t>Herramientas disponibles para el trabajo individual y colaborativo.</a:t>
            </a:r>
            <a:endParaRPr lang="es-CU" sz="4400" dirty="0"/>
          </a:p>
          <a:p>
            <a:pPr>
              <a:buClr>
                <a:schemeClr val="tx1"/>
              </a:buClr>
            </a:pPr>
            <a:r>
              <a:rPr lang="es-ES" sz="3600" dirty="0"/>
              <a:t>Información sobre las directrices de trabajo.</a:t>
            </a:r>
            <a:endParaRPr lang="es-CU" sz="6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FB51BB-122A-462C-BA34-B2A945644118}"/>
              </a:ext>
            </a:extLst>
          </p:cNvPr>
          <p:cNvSpPr txBox="1"/>
          <p:nvPr/>
        </p:nvSpPr>
        <p:spPr>
          <a:xfrm>
            <a:off x="4740811" y="6328859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B2B6855E-5E49-4D9D-B9DC-8E77A2E848BE}"/>
              </a:ext>
            </a:extLst>
          </p:cNvPr>
          <p:cNvSpPr/>
          <p:nvPr/>
        </p:nvSpPr>
        <p:spPr>
          <a:xfrm>
            <a:off x="340316" y="2501152"/>
            <a:ext cx="2510463" cy="1855529"/>
          </a:xfrm>
          <a:custGeom>
            <a:avLst/>
            <a:gdLst>
              <a:gd name="connsiteX0" fmla="*/ 0 w 2240629"/>
              <a:gd name="connsiteY0" fmla="*/ 0 h 1344377"/>
              <a:gd name="connsiteX1" fmla="*/ 2240629 w 2240629"/>
              <a:gd name="connsiteY1" fmla="*/ 0 h 1344377"/>
              <a:gd name="connsiteX2" fmla="*/ 2240629 w 2240629"/>
              <a:gd name="connsiteY2" fmla="*/ 1344377 h 1344377"/>
              <a:gd name="connsiteX3" fmla="*/ 0 w 2240629"/>
              <a:gd name="connsiteY3" fmla="*/ 1344377 h 1344377"/>
              <a:gd name="connsiteX4" fmla="*/ 0 w 2240629"/>
              <a:gd name="connsiteY4" fmla="*/ 0 h 134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629" h="1344377">
                <a:moveTo>
                  <a:pt x="0" y="0"/>
                </a:moveTo>
                <a:lnTo>
                  <a:pt x="2240629" y="0"/>
                </a:lnTo>
                <a:lnTo>
                  <a:pt x="2240629" y="1344377"/>
                </a:lnTo>
                <a:lnTo>
                  <a:pt x="0" y="1344377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1" dirty="0"/>
              <a:t>Recursos de información y herramientas tecnológicas disponibles</a:t>
            </a:r>
            <a:endParaRPr lang="es-CU" sz="6000" kern="1200" dirty="0">
              <a:solidFill>
                <a:schemeClr val="tx1"/>
              </a:solidFill>
            </a:endParaRPr>
          </a:p>
        </p:txBody>
      </p:sp>
      <p:pic>
        <p:nvPicPr>
          <p:cNvPr id="5" name="17 23">
            <a:hlinkClick r:id="" action="ppaction://media"/>
            <a:extLst>
              <a:ext uri="{FF2B5EF4-FFF2-40B4-BE49-F238E27FC236}">
                <a16:creationId xmlns:a16="http://schemas.microsoft.com/office/drawing/2014/main" id="{729A3C84-6CF3-40EE-98B6-F19EBBD10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76094" y="3170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9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CFD1321-81CC-492D-BFB8-A2ECF05F37C8}"/>
              </a:ext>
            </a:extLst>
          </p:cNvPr>
          <p:cNvSpPr txBox="1">
            <a:spLocks/>
          </p:cNvSpPr>
          <p:nvPr/>
        </p:nvSpPr>
        <p:spPr>
          <a:xfrm>
            <a:off x="5204011" y="344475"/>
            <a:ext cx="6441142" cy="5316737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S" sz="3600" dirty="0"/>
              <a:t>DESCRIPCIÓN:</a:t>
            </a:r>
          </a:p>
          <a:p>
            <a:pPr lvl="0">
              <a:buClr>
                <a:schemeClr val="tx1"/>
              </a:buClr>
            </a:pPr>
            <a:r>
              <a:rPr lang="es-ES" sz="3600" dirty="0"/>
              <a:t>Información sobre el soporte legal, normativa vigente, licencias.</a:t>
            </a:r>
            <a:endParaRPr lang="es-CU" sz="5400" dirty="0"/>
          </a:p>
          <a:p>
            <a:pPr>
              <a:buClr>
                <a:schemeClr val="tx1"/>
              </a:buClr>
            </a:pPr>
            <a:r>
              <a:rPr lang="es-ES" sz="3600" dirty="0"/>
              <a:t>Inclusión de la información sobre los derechos de autor en los metadatos disponibles por el repositorio de datos.</a:t>
            </a:r>
            <a:endParaRPr lang="es-CU" sz="6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FB51BB-122A-462C-BA34-B2A945644118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B2B6855E-5E49-4D9D-B9DC-8E77A2E848BE}"/>
              </a:ext>
            </a:extLst>
          </p:cNvPr>
          <p:cNvSpPr/>
          <p:nvPr/>
        </p:nvSpPr>
        <p:spPr>
          <a:xfrm>
            <a:off x="891643" y="2770095"/>
            <a:ext cx="3469340" cy="1304199"/>
          </a:xfrm>
          <a:custGeom>
            <a:avLst/>
            <a:gdLst>
              <a:gd name="connsiteX0" fmla="*/ 0 w 2240629"/>
              <a:gd name="connsiteY0" fmla="*/ 0 h 1344377"/>
              <a:gd name="connsiteX1" fmla="*/ 2240629 w 2240629"/>
              <a:gd name="connsiteY1" fmla="*/ 0 h 1344377"/>
              <a:gd name="connsiteX2" fmla="*/ 2240629 w 2240629"/>
              <a:gd name="connsiteY2" fmla="*/ 1344377 h 1344377"/>
              <a:gd name="connsiteX3" fmla="*/ 0 w 2240629"/>
              <a:gd name="connsiteY3" fmla="*/ 1344377 h 1344377"/>
              <a:gd name="connsiteX4" fmla="*/ 0 w 2240629"/>
              <a:gd name="connsiteY4" fmla="*/ 0 h 134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629" h="1344377">
                <a:moveTo>
                  <a:pt x="0" y="0"/>
                </a:moveTo>
                <a:lnTo>
                  <a:pt x="2240629" y="0"/>
                </a:lnTo>
                <a:lnTo>
                  <a:pt x="2240629" y="1344377"/>
                </a:lnTo>
                <a:lnTo>
                  <a:pt x="0" y="1344377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4000" b="1" dirty="0"/>
              <a:t>Aspectos Legales</a:t>
            </a:r>
            <a:endParaRPr lang="es-CU" sz="8800" kern="1200" dirty="0">
              <a:solidFill>
                <a:schemeClr val="tx1"/>
              </a:solidFill>
            </a:endParaRPr>
          </a:p>
        </p:txBody>
      </p:sp>
      <p:pic>
        <p:nvPicPr>
          <p:cNvPr id="5" name="18 18">
            <a:hlinkClick r:id="" action="ppaction://media"/>
            <a:extLst>
              <a:ext uri="{FF2B5EF4-FFF2-40B4-BE49-F238E27FC236}">
                <a16:creationId xmlns:a16="http://schemas.microsoft.com/office/drawing/2014/main" id="{BE42984B-A5DE-4846-A5E8-108238E87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5412" y="3218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2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7CBFD22-9638-4162-8380-DF19E37AEA43}"/>
              </a:ext>
            </a:extLst>
          </p:cNvPr>
          <p:cNvSpPr txBox="1">
            <a:spLocks/>
          </p:cNvSpPr>
          <p:nvPr/>
        </p:nvSpPr>
        <p:spPr>
          <a:xfrm>
            <a:off x="1559859" y="2662518"/>
            <a:ext cx="9070634" cy="155439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/>
              <a:t>4.4. Aspectos concluyentes de la intervención de estos profesionales en el contexto de la Ciencia Abierta.</a:t>
            </a:r>
            <a:endParaRPr lang="es-CU" dirty="0"/>
          </a:p>
        </p:txBody>
      </p:sp>
      <p:pic>
        <p:nvPicPr>
          <p:cNvPr id="2" name="19 12">
            <a:hlinkClick r:id="" action="ppaction://media"/>
            <a:extLst>
              <a:ext uri="{FF2B5EF4-FFF2-40B4-BE49-F238E27FC236}">
                <a16:creationId xmlns:a16="http://schemas.microsoft.com/office/drawing/2014/main" id="{F924CAE5-D6CC-49F7-B1A4-59057908D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6824" y="3134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B603D5D3-AA43-4820-8A08-EA863E56D7CD}"/>
              </a:ext>
            </a:extLst>
          </p:cNvPr>
          <p:cNvSpPr txBox="1">
            <a:spLocks/>
          </p:cNvSpPr>
          <p:nvPr/>
        </p:nvSpPr>
        <p:spPr>
          <a:xfrm>
            <a:off x="3294531" y="158750"/>
            <a:ext cx="5607050" cy="630238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b="1"/>
              <a:t>Claustro docente</a:t>
            </a:r>
            <a:endParaRPr lang="es-CU" b="1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99D6E6E-5692-414C-AFE5-C12E46DCE434}"/>
              </a:ext>
            </a:extLst>
          </p:cNvPr>
          <p:cNvSpPr txBox="1">
            <a:spLocks/>
          </p:cNvSpPr>
          <p:nvPr/>
        </p:nvSpPr>
        <p:spPr>
          <a:xfrm>
            <a:off x="608012" y="1292884"/>
            <a:ext cx="10975975" cy="4862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Clr>
                <a:schemeClr val="tx1"/>
              </a:buClr>
            </a:pPr>
            <a:r>
              <a:rPr lang="es-ES" sz="2800" b="1" dirty="0"/>
              <a:t>M. Sc. Ileana Armenteros Vera (Departamento Docencia e Investigaciones / Centro Nacional de Información de Ciencias Médicas)</a:t>
            </a:r>
            <a:endParaRPr lang="es-CU" sz="2800" dirty="0"/>
          </a:p>
          <a:p>
            <a:pPr algn="just">
              <a:buClr>
                <a:schemeClr val="tx1"/>
              </a:buClr>
            </a:pPr>
            <a:r>
              <a:rPr lang="es-CU" sz="2800" b="1" dirty="0"/>
              <a:t>M. Sc. </a:t>
            </a:r>
            <a:r>
              <a:rPr lang="es-ES" sz="2800" b="1" dirty="0"/>
              <a:t>Consuelo </a:t>
            </a:r>
            <a:r>
              <a:rPr lang="es-ES" sz="2800" b="1" dirty="0" err="1"/>
              <a:t>Tarragó</a:t>
            </a:r>
            <a:r>
              <a:rPr lang="es-ES" sz="2800" b="1" dirty="0"/>
              <a:t> Montalvo (Departamento Docencia e Investigaciones / Centro Nacional de Información de Ciencias Médicas)</a:t>
            </a:r>
            <a:endParaRPr lang="es-CU" sz="2800" dirty="0"/>
          </a:p>
          <a:p>
            <a:pPr algn="just">
              <a:buClr>
                <a:schemeClr val="tx1"/>
              </a:buClr>
            </a:pPr>
            <a:r>
              <a:rPr lang="es-ES" sz="2800" b="1" dirty="0"/>
              <a:t>M. Sc.  Arelys Borrell </a:t>
            </a:r>
            <a:r>
              <a:rPr lang="es-ES" sz="2800" b="1" dirty="0" err="1"/>
              <a:t>Saburit</a:t>
            </a:r>
            <a:r>
              <a:rPr lang="es-ES" sz="2800" b="1" dirty="0"/>
              <a:t> (Departamento </a:t>
            </a:r>
            <a:r>
              <a:rPr lang="es-MX" sz="2800" b="1" dirty="0"/>
              <a:t>Servicios Especiales de Información</a:t>
            </a:r>
            <a:r>
              <a:rPr lang="es-ES" sz="2800" b="1" dirty="0"/>
              <a:t> / Centro Nacional de Información de Ciencias Médicas</a:t>
            </a:r>
            <a:r>
              <a:rPr lang="es-MX" sz="2800" b="1" dirty="0"/>
              <a:t>)</a:t>
            </a:r>
            <a:endParaRPr lang="es-CU" sz="2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295786-9595-450C-8834-760F52604646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2 35">
            <a:hlinkClick r:id="" action="ppaction://media"/>
            <a:extLst>
              <a:ext uri="{FF2B5EF4-FFF2-40B4-BE49-F238E27FC236}">
                <a16:creationId xmlns:a16="http://schemas.microsoft.com/office/drawing/2014/main" id="{40E38C9B-3B91-4AC2-97AC-67CCE95DB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8196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EF04157-799A-4986-ABC5-29CE2890CB3C}"/>
              </a:ext>
            </a:extLst>
          </p:cNvPr>
          <p:cNvSpPr/>
          <p:nvPr/>
        </p:nvSpPr>
        <p:spPr>
          <a:xfrm>
            <a:off x="720552" y="452187"/>
            <a:ext cx="10702411" cy="5907964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3200" dirty="0"/>
              <a:t>La </a:t>
            </a:r>
            <a:r>
              <a:rPr lang="es-ES" sz="3200" b="1" dirty="0"/>
              <a:t>Ciencia Abierta</a:t>
            </a:r>
            <a:r>
              <a:rPr lang="es-ES" sz="3200" dirty="0"/>
              <a:t> implica, en esencia, dos dimensiones fundamentales:</a:t>
            </a:r>
            <a:endParaRPr lang="es-CU" sz="3200" dirty="0"/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es-ES" sz="3200" b="1" dirty="0"/>
              <a:t> Apertura e intercambio de los resultados de la investigación</a:t>
            </a:r>
            <a:r>
              <a:rPr lang="es-ES" sz="3200" dirty="0"/>
              <a:t> de las publicaciones a los datos de la investigación.</a:t>
            </a:r>
            <a:endParaRPr lang="es-CU" sz="3200" dirty="0"/>
          </a:p>
          <a:p>
            <a:pPr marL="342900" lvl="0" indent="-342900" algn="just">
              <a:lnSpc>
                <a:spcPct val="150000"/>
              </a:lnSpc>
              <a:buFont typeface="+mj-lt"/>
              <a:buAutoNum type="alphaLcParenR"/>
            </a:pPr>
            <a:r>
              <a:rPr lang="es-ES" sz="3200" b="1" dirty="0"/>
              <a:t> Apertura en los propios métodos y herramientas </a:t>
            </a:r>
            <a:r>
              <a:rPr lang="es-ES" sz="3200" dirty="0"/>
              <a:t>de investigación, haciendo que los procesos sean abiertos y colaborativos. </a:t>
            </a:r>
            <a:endParaRPr lang="es-CU" sz="3200" dirty="0">
              <a:effectLst/>
            </a:endParaRPr>
          </a:p>
        </p:txBody>
      </p:sp>
      <p:pic>
        <p:nvPicPr>
          <p:cNvPr id="3" name="20 1 13">
            <a:hlinkClick r:id="" action="ppaction://media"/>
            <a:extLst>
              <a:ext uri="{FF2B5EF4-FFF2-40B4-BE49-F238E27FC236}">
                <a16:creationId xmlns:a16="http://schemas.microsoft.com/office/drawing/2014/main" id="{3D1BAA64-F561-4605-9BB5-AD71CEACD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74388" y="3101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000"/>
    </mc:Choice>
    <mc:Fallback xmlns="">
      <p:transition spd="slow" advClick="0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6AAF7453-4E8F-47B4-AB79-01DE1A01911B}"/>
              </a:ext>
            </a:extLst>
          </p:cNvPr>
          <p:cNvGrpSpPr/>
          <p:nvPr/>
        </p:nvGrpSpPr>
        <p:grpSpPr>
          <a:xfrm>
            <a:off x="466164" y="243832"/>
            <a:ext cx="11488271" cy="6117509"/>
            <a:chOff x="466164" y="243832"/>
            <a:chExt cx="11488271" cy="611750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982B4305-5A6E-4513-B459-ECB372D1537C}"/>
                </a:ext>
              </a:extLst>
            </p:cNvPr>
            <p:cNvSpPr/>
            <p:nvPr/>
          </p:nvSpPr>
          <p:spPr>
            <a:xfrm>
              <a:off x="466164" y="243832"/>
              <a:ext cx="11259671" cy="6117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s-ES" sz="2400" b="1" dirty="0">
                  <a:latin typeface="Arial" panose="020B0604020202020204" pitchFamily="34" charset="0"/>
                </a:rPr>
                <a:t>Recomendaciones para que el profesional de la información comience a trabajar no solo en la preservación de los datos, sino, además en los procesos de comunicación en el contexto de la Ciencia Abierta. (continúa)</a:t>
              </a:r>
            </a:p>
            <a:p>
              <a:pPr algn="just">
                <a:lnSpc>
                  <a:spcPct val="150000"/>
                </a:lnSpc>
              </a:pPr>
              <a:endParaRPr lang="es-CU" sz="2400" b="1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s-ES" sz="2400" dirty="0">
                  <a:latin typeface="Arial" panose="020B0604020202020204" pitchFamily="34" charset="0"/>
                </a:rPr>
                <a:t>Iniciar propuestas sobre Gestión de Datos de Investigación.</a:t>
              </a:r>
              <a:endParaRPr lang="es-CU" sz="2400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s-ES" sz="2400" dirty="0">
                  <a:latin typeface="Arial" panose="020B0604020202020204" pitchFamily="34" charset="0"/>
                </a:rPr>
                <a:t>Participar en el desarrollo de estándares de metadatos.</a:t>
              </a:r>
              <a:endParaRPr lang="es-CU" sz="2400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s-ES" sz="2400" dirty="0">
                  <a:latin typeface="Arial" panose="020B0604020202020204" pitchFamily="34" charset="0"/>
                </a:rPr>
                <a:t>Difundir y desarrollar las habilidades necesarias para la gestión de datos entre el personal.</a:t>
              </a:r>
              <a:endParaRPr lang="es-CU" sz="2400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s-ES" sz="2400" dirty="0">
                  <a:latin typeface="Arial" panose="020B0604020202020204" pitchFamily="34" charset="0"/>
                </a:rPr>
                <a:t>Participar activamente en la investigación para el desarrollo de políticas.</a:t>
              </a:r>
              <a:endParaRPr lang="es-CU" sz="2400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es-ES" sz="2400" dirty="0">
                  <a:latin typeface="Arial" panose="020B0604020202020204" pitchFamily="34" charset="0"/>
                </a:rPr>
                <a:t>Mantener contactos y colaborar con los investigadores y grupos de investigación.</a:t>
              </a:r>
              <a:endParaRPr lang="es-CU" sz="2400" dirty="0"/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07CF8DB5-DD1B-4846-83D0-72AB109E2B2E}"/>
                </a:ext>
              </a:extLst>
            </p:cNvPr>
            <p:cNvSpPr/>
            <p:nvPr/>
          </p:nvSpPr>
          <p:spPr>
            <a:xfrm>
              <a:off x="466164" y="363071"/>
              <a:ext cx="11488271" cy="1801905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U"/>
            </a:p>
          </p:txBody>
        </p:sp>
      </p:grpSp>
      <p:pic>
        <p:nvPicPr>
          <p:cNvPr id="5" name="21 44">
            <a:hlinkClick r:id="" action="ppaction://media"/>
            <a:extLst>
              <a:ext uri="{FF2B5EF4-FFF2-40B4-BE49-F238E27FC236}">
                <a16:creationId xmlns:a16="http://schemas.microsoft.com/office/drawing/2014/main" id="{9E223504-BCEB-4B25-8ED0-46D2E2C62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4332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/>
    </mc:Choice>
    <mc:Fallback xmlns=""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7E2A06C-45C3-4D43-A951-057FB8E36D07}"/>
              </a:ext>
            </a:extLst>
          </p:cNvPr>
          <p:cNvGrpSpPr/>
          <p:nvPr/>
        </p:nvGrpSpPr>
        <p:grpSpPr>
          <a:xfrm>
            <a:off x="168812" y="261197"/>
            <a:ext cx="11816862" cy="6117509"/>
            <a:chOff x="168812" y="261197"/>
            <a:chExt cx="11816862" cy="611750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982B4305-5A6E-4513-B459-ECB372D1537C}"/>
                </a:ext>
              </a:extLst>
            </p:cNvPr>
            <p:cNvSpPr/>
            <p:nvPr/>
          </p:nvSpPr>
          <p:spPr>
            <a:xfrm>
              <a:off x="367553" y="261197"/>
              <a:ext cx="11456894" cy="6117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s-ES" sz="2400" dirty="0">
                  <a:latin typeface="Arial" panose="020B0604020202020204" pitchFamily="34" charset="0"/>
                </a:rPr>
                <a:t>Recomendaciones para que el profesional de la información comience a trabajar no solo en la preservación de los datos, sino, además en los procesos de comunicación en el contexto de la Ciencia Abierta.</a:t>
              </a:r>
            </a:p>
            <a:p>
              <a:pPr algn="just">
                <a:lnSpc>
                  <a:spcPct val="150000"/>
                </a:lnSpc>
              </a:pPr>
              <a:endParaRPr lang="es-CU" sz="2400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es-ES" sz="2400" dirty="0">
                  <a:latin typeface="Arial" panose="020B0604020202020204" pitchFamily="34" charset="0"/>
                </a:rPr>
                <a:t>Apoyar todo el ciclo de vida de para los datos.</a:t>
              </a:r>
              <a:endParaRPr lang="es-CU" sz="2400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es-ES" sz="2400" dirty="0">
                  <a:latin typeface="Arial" panose="020B0604020202020204" pitchFamily="34" charset="0"/>
                </a:rPr>
                <a:t>Promover la investigación sobre datos mediante la aplicación de identificadores persistentes.</a:t>
              </a:r>
              <a:endParaRPr lang="es-CU" sz="2400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es-ES" sz="2400" dirty="0">
                  <a:latin typeface="Arial" panose="020B0604020202020204" pitchFamily="34" charset="0"/>
                </a:rPr>
                <a:t>Proporcionar un catálogo de datos institucional o repositorio.</a:t>
              </a:r>
              <a:endParaRPr lang="es-CU" sz="2400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es-ES" sz="2400" dirty="0">
                  <a:latin typeface="Arial" panose="020B0604020202020204" pitchFamily="34" charset="0"/>
                </a:rPr>
                <a:t>Participar en la práctica de gestión de datos en la disciplina de trabajo específica.</a:t>
              </a:r>
              <a:endParaRPr lang="es-CU" sz="2400" dirty="0"/>
            </a:p>
            <a:p>
              <a:pPr marL="342900" lvl="0" indent="-342900" algn="just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es-ES" sz="2400" dirty="0">
                  <a:latin typeface="Arial" panose="020B0604020202020204" pitchFamily="34" charset="0"/>
                </a:rPr>
                <a:t>Ofertar o mediar en torno a cuestiones como el almacenamiento seguro.</a:t>
              </a:r>
              <a:endParaRPr lang="es-CU" sz="2400" dirty="0">
                <a:effectLst/>
              </a:endParaRPr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6464D3CD-0664-4FBF-8A32-0D816535A9EC}"/>
                </a:ext>
              </a:extLst>
            </p:cNvPr>
            <p:cNvSpPr/>
            <p:nvPr/>
          </p:nvSpPr>
          <p:spPr>
            <a:xfrm>
              <a:off x="168812" y="261197"/>
              <a:ext cx="11816862" cy="176455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U"/>
            </a:p>
          </p:txBody>
        </p:sp>
      </p:grpSp>
      <p:pic>
        <p:nvPicPr>
          <p:cNvPr id="5" name="22 25">
            <a:hlinkClick r:id="" action="ppaction://media"/>
            <a:extLst>
              <a:ext uri="{FF2B5EF4-FFF2-40B4-BE49-F238E27FC236}">
                <a16:creationId xmlns:a16="http://schemas.microsoft.com/office/drawing/2014/main" id="{98F77F60-6A58-42D6-ABE5-22F8EDA09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6851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C39036D-EEB6-481E-925D-4C90AF1474E1}"/>
              </a:ext>
            </a:extLst>
          </p:cNvPr>
          <p:cNvSpPr txBox="1">
            <a:spLocks/>
          </p:cNvSpPr>
          <p:nvPr/>
        </p:nvSpPr>
        <p:spPr>
          <a:xfrm>
            <a:off x="1847557" y="331628"/>
            <a:ext cx="8496886" cy="69041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/>
              <a:t>Objetivo general DEL CURSO</a:t>
            </a:r>
            <a:endParaRPr lang="es-CU" sz="4000" b="1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2C26C19-A370-48FD-BEA7-865C008FF583}"/>
              </a:ext>
            </a:extLst>
          </p:cNvPr>
          <p:cNvSpPr txBox="1">
            <a:spLocks/>
          </p:cNvSpPr>
          <p:nvPr/>
        </p:nvSpPr>
        <p:spPr>
          <a:xfrm>
            <a:off x="1002310" y="1366183"/>
            <a:ext cx="10650911" cy="4814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4000" b="1" dirty="0"/>
              <a:t>Sistematizar en el conocimiento sobre el papel de los gestores de la información en salud (informáticos, estadísticos, bibliotecarios o gestores de información de la salud) en el contexto de la Ciencia Abierta.</a:t>
            </a:r>
            <a:endParaRPr lang="es-CU" sz="4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8F442C-7AB2-4BAE-96C1-A9BF51EF8FF5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3" name="3 18">
            <a:hlinkClick r:id="" action="ppaction://media"/>
            <a:extLst>
              <a:ext uri="{FF2B5EF4-FFF2-40B4-BE49-F238E27FC236}">
                <a16:creationId xmlns:a16="http://schemas.microsoft.com/office/drawing/2014/main" id="{03046BC2-0B5D-43E0-B2D1-C4CEE5248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4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5A634C7-86B1-4820-A08E-031BB3E7F972}"/>
              </a:ext>
            </a:extLst>
          </p:cNvPr>
          <p:cNvSpPr txBox="1">
            <a:spLocks/>
          </p:cNvSpPr>
          <p:nvPr/>
        </p:nvSpPr>
        <p:spPr>
          <a:xfrm>
            <a:off x="1707774" y="627747"/>
            <a:ext cx="8745071" cy="65087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000" b="1" dirty="0"/>
              <a:t>Objetivo Específico del Tema 4</a:t>
            </a:r>
            <a:endParaRPr lang="es-CU" sz="4000" b="1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8541DCE-F081-41C2-970C-FC891C47B956}"/>
              </a:ext>
            </a:extLst>
          </p:cNvPr>
          <p:cNvSpPr txBox="1">
            <a:spLocks/>
          </p:cNvSpPr>
          <p:nvPr/>
        </p:nvSpPr>
        <p:spPr>
          <a:xfrm>
            <a:off x="807617" y="1854643"/>
            <a:ext cx="10576766" cy="373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lvl="0" indent="-457200">
              <a:buClr>
                <a:schemeClr val="tx1"/>
              </a:buClr>
              <a:buFont typeface="+mj-lt"/>
              <a:buAutoNum type="arabicPeriod"/>
            </a:pPr>
            <a:r>
              <a:rPr lang="es-MX" sz="4800" dirty="0"/>
              <a:t>Exponer los roles de los profesionales de la información en el contexto de la Ciencia Abierta.</a:t>
            </a:r>
            <a:endParaRPr lang="es-CU" sz="4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1B06EF-7639-45DD-9C45-37DDC0414A5A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4 ppt 10">
            <a:hlinkClick r:id="" action="ppaction://media"/>
            <a:extLst>
              <a:ext uri="{FF2B5EF4-FFF2-40B4-BE49-F238E27FC236}">
                <a16:creationId xmlns:a16="http://schemas.microsoft.com/office/drawing/2014/main" id="{75CA1D6A-6A64-4636-871C-21BE139F8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5753" y="3141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030FB55-7A80-4865-939D-747B964BFCAC}"/>
              </a:ext>
            </a:extLst>
          </p:cNvPr>
          <p:cNvSpPr txBox="1">
            <a:spLocks/>
          </p:cNvSpPr>
          <p:nvPr/>
        </p:nvSpPr>
        <p:spPr>
          <a:xfrm>
            <a:off x="3550021" y="333271"/>
            <a:ext cx="5054133" cy="93672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6000" b="1"/>
              <a:t>Contenidos</a:t>
            </a:r>
            <a:endParaRPr lang="es-CU" sz="6000" b="1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C7CC04E-C6E6-4FE7-B0A0-AA394901BDD8}"/>
              </a:ext>
            </a:extLst>
          </p:cNvPr>
          <p:cNvSpPr txBox="1">
            <a:spLocks/>
          </p:cNvSpPr>
          <p:nvPr/>
        </p:nvSpPr>
        <p:spPr>
          <a:xfrm>
            <a:off x="643217" y="1516722"/>
            <a:ext cx="10905566" cy="463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lvl="0" indent="0" algn="just">
              <a:buClr>
                <a:schemeClr val="tx1"/>
              </a:buClr>
              <a:buNone/>
            </a:pPr>
            <a:r>
              <a:rPr lang="es-ES" sz="3200" b="1" dirty="0"/>
              <a:t>4.1. Roles del profesional de la información en la Ciencia Abierta.</a:t>
            </a:r>
          </a:p>
          <a:p>
            <a:pPr marL="0" lvl="0" indent="0" algn="just">
              <a:buClr>
                <a:schemeClr val="tx1"/>
              </a:buClr>
              <a:buNone/>
            </a:pPr>
            <a:r>
              <a:rPr lang="es-ES" sz="3200" b="1" dirty="0"/>
              <a:t>4.2. Aportes del profesional de la información a la Ciencia Abierta.</a:t>
            </a:r>
          </a:p>
          <a:p>
            <a:pPr marL="0" lvl="0" indent="0" algn="just">
              <a:buClr>
                <a:schemeClr val="tx1"/>
              </a:buClr>
              <a:buNone/>
            </a:pPr>
            <a:r>
              <a:rPr lang="es-ES" sz="3200" b="1" dirty="0"/>
              <a:t>4.3. Actores en la participación de los procesos.</a:t>
            </a:r>
          </a:p>
          <a:p>
            <a:pPr marL="0" lvl="0" indent="0" algn="just">
              <a:buClr>
                <a:schemeClr val="tx1"/>
              </a:buClr>
              <a:buNone/>
            </a:pPr>
            <a:r>
              <a:rPr lang="es-ES" sz="3200" b="1" dirty="0"/>
              <a:t>4.4. Aspectos concluyentes de la intervención de estos profesionales en el contexto de la Ciencia Abierta</a:t>
            </a:r>
          </a:p>
          <a:p>
            <a:pPr marL="0" lvl="0" indent="0" algn="just">
              <a:buClr>
                <a:schemeClr val="tx1"/>
              </a:buClr>
              <a:buNone/>
            </a:pPr>
            <a:endParaRPr lang="es-ES" sz="3200" b="1" dirty="0"/>
          </a:p>
          <a:p>
            <a:pPr marL="0" indent="0" algn="just">
              <a:buClr>
                <a:schemeClr val="tx1"/>
              </a:buClr>
              <a:buFont typeface="Wingdings 3" charset="2"/>
              <a:buNone/>
            </a:pPr>
            <a:endParaRPr lang="es-ES" sz="32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E292ED-2D22-467A-A7E1-9C87AA73E2AB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5 ppt 26">
            <a:hlinkClick r:id="" action="ppaction://media"/>
            <a:extLst>
              <a:ext uri="{FF2B5EF4-FFF2-40B4-BE49-F238E27FC236}">
                <a16:creationId xmlns:a16="http://schemas.microsoft.com/office/drawing/2014/main" id="{98F3785C-8AED-48F4-84BD-D7177D076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541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718CCA77-5876-459C-8685-11E96DD2E3BA}"/>
              </a:ext>
            </a:extLst>
          </p:cNvPr>
          <p:cNvSpPr txBox="1">
            <a:spLocks/>
          </p:cNvSpPr>
          <p:nvPr/>
        </p:nvSpPr>
        <p:spPr>
          <a:xfrm>
            <a:off x="3154064" y="215571"/>
            <a:ext cx="5868916" cy="946106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4800" b="1"/>
              <a:t>Introducción</a:t>
            </a:r>
            <a:endParaRPr lang="es-CU" sz="4800" b="1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481AB6C-4648-4024-9E83-253A5E152957}"/>
              </a:ext>
            </a:extLst>
          </p:cNvPr>
          <p:cNvSpPr txBox="1">
            <a:spLocks/>
          </p:cNvSpPr>
          <p:nvPr/>
        </p:nvSpPr>
        <p:spPr>
          <a:xfrm>
            <a:off x="611981" y="1346343"/>
            <a:ext cx="10968038" cy="4624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S" sz="2800" dirty="0"/>
              <a:t>Hay opiniones sobre que la ciencia abierta no es un tema de las bibliotecas, pero estas pueden ayudar poniendo en marcha infraestructuras, haciendo lobby ante determinados actores y educando, pues, entre otras cosas pueden contribuir a cambiar el modelo de negocio.</a:t>
            </a:r>
            <a:endParaRPr lang="es-CU" sz="4400" dirty="0"/>
          </a:p>
          <a:p>
            <a:pPr marL="0" indent="0">
              <a:buNone/>
            </a:pPr>
            <a:r>
              <a:rPr lang="es-ES" sz="2800" dirty="0"/>
              <a:t>Hay que tener en cuenta, además, de que las bibliotecas de investigación no son un cuerpo aislado, ya que forman parte del ecosistema global de la investigación científica y pueden convertirse de catalogadoras de colecciones a catalogadoras de la producción científica pues siempre la organización de la información es y será importante para el acceso a ella. </a:t>
            </a:r>
            <a:endParaRPr lang="es-CU" sz="72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05E48F-27B0-4FE5-9519-E4DD4C65F7B3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2" name="6 ppt 44">
            <a:hlinkClick r:id="" action="ppaction://media"/>
            <a:extLst>
              <a:ext uri="{FF2B5EF4-FFF2-40B4-BE49-F238E27FC236}">
                <a16:creationId xmlns:a16="http://schemas.microsoft.com/office/drawing/2014/main" id="{A37A72D6-FB52-485A-A865-676C82EC7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3158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000"/>
    </mc:Choice>
    <mc:Fallback xmlns=""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B82A5C3-807F-4870-8774-337D37E4E708}"/>
              </a:ext>
            </a:extLst>
          </p:cNvPr>
          <p:cNvSpPr txBox="1"/>
          <p:nvPr/>
        </p:nvSpPr>
        <p:spPr>
          <a:xfrm>
            <a:off x="4740811" y="6155397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4" name="7 3 03">
            <a:hlinkClick r:id="" action="ppaction://media"/>
            <a:extLst>
              <a:ext uri="{FF2B5EF4-FFF2-40B4-BE49-F238E27FC236}">
                <a16:creationId xmlns:a16="http://schemas.microsoft.com/office/drawing/2014/main" id="{28B3AF05-4FCC-4811-B812-FAA995EBB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0600" y="3159628"/>
            <a:ext cx="609600" cy="6096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4DC9FF7-5B51-4B4C-B068-7B7A3A6FB24E}"/>
              </a:ext>
            </a:extLst>
          </p:cNvPr>
          <p:cNvSpPr txBox="1">
            <a:spLocks/>
          </p:cNvSpPr>
          <p:nvPr/>
        </p:nvSpPr>
        <p:spPr>
          <a:xfrm>
            <a:off x="587376" y="177800"/>
            <a:ext cx="10627472" cy="978648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800" b="1" dirty="0"/>
              <a:t>4.1. Roles del profesional de la información en el entorno de la Ciencia Abierta</a:t>
            </a:r>
            <a:endParaRPr lang="es-CU" sz="2800" b="1" dirty="0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A51D4531-3D8B-4315-B3F4-CAA39ACB2D2F}"/>
              </a:ext>
            </a:extLst>
          </p:cNvPr>
          <p:cNvSpPr txBox="1">
            <a:spLocks/>
          </p:cNvSpPr>
          <p:nvPr/>
        </p:nvSpPr>
        <p:spPr>
          <a:xfrm>
            <a:off x="376358" y="1444431"/>
            <a:ext cx="11604625" cy="4866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tx1"/>
              </a:buClr>
            </a:pPr>
            <a:r>
              <a:rPr lang="es-ES" sz="3200" dirty="0"/>
              <a:t>Saber </a:t>
            </a:r>
            <a:r>
              <a:rPr lang="es-ES" sz="2800" dirty="0"/>
              <a:t>comunicar</a:t>
            </a:r>
            <a:r>
              <a:rPr lang="es-ES" sz="3200" dirty="0"/>
              <a:t> el valor de los espacios de trabajo de las instituciones de información en general, dándole importancia a estos espacios.</a:t>
            </a:r>
            <a:endParaRPr lang="es-CU" sz="3200" b="1" dirty="0"/>
          </a:p>
          <a:p>
            <a:pPr>
              <a:buClr>
                <a:schemeClr val="tx1"/>
              </a:buClr>
            </a:pPr>
            <a:r>
              <a:rPr lang="es-ES" sz="3200" dirty="0"/>
              <a:t>Considerar a los usuarios como creadores de contenidos.</a:t>
            </a:r>
            <a:endParaRPr lang="es-CU" sz="3200" dirty="0"/>
          </a:p>
          <a:p>
            <a:pPr>
              <a:buClr>
                <a:schemeClr val="tx1"/>
              </a:buClr>
            </a:pPr>
            <a:r>
              <a:rPr lang="es-ES" sz="3200" dirty="0"/>
              <a:t>Realizar labor de socio colaborativo y de gestor de confianza.</a:t>
            </a:r>
            <a:endParaRPr lang="es-CU" sz="3200" dirty="0"/>
          </a:p>
          <a:p>
            <a:pPr>
              <a:buClr>
                <a:schemeClr val="tx1"/>
              </a:buClr>
            </a:pPr>
            <a:r>
              <a:rPr lang="es-ES" sz="3200" dirty="0"/>
              <a:t>Impulsar la comunicación académica y reapropiarse de los contenidos.</a:t>
            </a:r>
            <a:endParaRPr lang="es-CU" sz="3200" dirty="0"/>
          </a:p>
          <a:p>
            <a:pPr>
              <a:buClr>
                <a:schemeClr val="tx1"/>
              </a:buClr>
            </a:pPr>
            <a:r>
              <a:rPr lang="es-ES" sz="3200" dirty="0"/>
              <a:t>Liderar la gestión de datos de investigación y Ciencia Abierta.</a:t>
            </a:r>
            <a:endParaRPr lang="es-CU" sz="2400" b="1" dirty="0"/>
          </a:p>
        </p:txBody>
      </p:sp>
    </p:spTree>
    <p:extLst>
      <p:ext uri="{BB962C8B-B14F-4D97-AF65-F5344CB8AC3E}">
        <p14:creationId xmlns:p14="http://schemas.microsoft.com/office/powerpoint/2010/main" val="7709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4000"/>
    </mc:Choice>
    <mc:Fallback xmlns="">
      <p:transition spd="slow" advClick="0" advTm="18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25AA6-A243-417A-A853-8547FE0067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7376" y="177800"/>
            <a:ext cx="10627472" cy="978648"/>
          </a:xfrm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s-MX" sz="2800" b="1" dirty="0"/>
              <a:t>4.2. Aportes del profesional de la información a la ciencia abierta</a:t>
            </a:r>
            <a:endParaRPr lang="es-CU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49C00-B5C8-4DA8-A76E-CCF953EFFA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6358" y="1332656"/>
            <a:ext cx="11604625" cy="4866438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chemeClr val="tx1"/>
              </a:buClr>
            </a:pPr>
            <a:r>
              <a:rPr lang="es-ES" sz="2400" b="1" dirty="0"/>
              <a:t>Jugar un papel activo en relación a la difusión en abierto de la producción científica.</a:t>
            </a:r>
            <a:endParaRPr lang="es-CU" sz="2400" b="1" dirty="0"/>
          </a:p>
          <a:p>
            <a:pPr lvl="0">
              <a:buClr>
                <a:schemeClr val="tx1"/>
              </a:buClr>
            </a:pPr>
            <a:r>
              <a:rPr lang="es-ES" sz="2400" b="1" dirty="0"/>
              <a:t>Establecer y dar seguimiento a las políticas de Acceso Abierto.</a:t>
            </a:r>
            <a:endParaRPr lang="es-CU" sz="2400" b="1" dirty="0"/>
          </a:p>
          <a:p>
            <a:pPr lvl="0">
              <a:buClr>
                <a:schemeClr val="tx1"/>
              </a:buClr>
            </a:pPr>
            <a:r>
              <a:rPr lang="es-ES" sz="2400" b="1" dirty="0"/>
              <a:t>Soportar la gestión de planes datos en relación con la formación de los investigadores en el mundo del tratamiento de los datos y metadatos.</a:t>
            </a:r>
            <a:endParaRPr lang="es-CU" sz="2400" b="1" dirty="0"/>
          </a:p>
          <a:p>
            <a:pPr lvl="0">
              <a:buClr>
                <a:schemeClr val="tx1"/>
              </a:buClr>
            </a:pPr>
            <a:r>
              <a:rPr lang="es-ES" sz="2400" b="1" dirty="0"/>
              <a:t>Producir informes relacionados con la producción científica para ayudar a los científicos a concurrir a las convocatorias competitivas</a:t>
            </a:r>
            <a:endParaRPr lang="es-CU" sz="2400" b="1" dirty="0"/>
          </a:p>
          <a:p>
            <a:pPr lvl="0">
              <a:buClr>
                <a:schemeClr val="tx1"/>
              </a:buClr>
            </a:pPr>
            <a:r>
              <a:rPr lang="es-ES" sz="2400" b="1" dirty="0"/>
              <a:t>Asesorar en la interpretación de indicadores y métricas</a:t>
            </a:r>
            <a:endParaRPr lang="es-CU" sz="2400" b="1" dirty="0"/>
          </a:p>
          <a:p>
            <a:pPr lvl="0">
              <a:buClr>
                <a:schemeClr val="tx1"/>
              </a:buClr>
            </a:pPr>
            <a:r>
              <a:rPr lang="es-ES" sz="2400" b="1" dirty="0"/>
              <a:t>Posicionar de forma univoca resultados de investigación con el uso de identificadores.</a:t>
            </a:r>
            <a:endParaRPr lang="es-CU" sz="2400" b="1" dirty="0"/>
          </a:p>
          <a:p>
            <a:pPr>
              <a:buClr>
                <a:schemeClr val="tx1"/>
              </a:buClr>
            </a:pPr>
            <a:r>
              <a:rPr lang="es-ES" sz="2400" b="1" dirty="0"/>
              <a:t>Generar perfiles de producción científica y explotación en portales de proyectos, grupos o institutos.</a:t>
            </a:r>
            <a:endParaRPr lang="es-CU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F2B9C0-5906-4E83-819A-568149A49387}"/>
              </a:ext>
            </a:extLst>
          </p:cNvPr>
          <p:cNvSpPr txBox="1"/>
          <p:nvPr/>
        </p:nvSpPr>
        <p:spPr>
          <a:xfrm>
            <a:off x="4740811" y="6310869"/>
            <a:ext cx="724017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b="1"/>
              <a:t>Curso: Papel de los Bibliotecarios en la Ciencia Abierta</a:t>
            </a:r>
            <a:endParaRPr lang="es-CU" b="1" dirty="0"/>
          </a:p>
        </p:txBody>
      </p:sp>
      <p:pic>
        <p:nvPicPr>
          <p:cNvPr id="4" name="8 2 35">
            <a:hlinkClick r:id="" action="ppaction://media"/>
            <a:extLst>
              <a:ext uri="{FF2B5EF4-FFF2-40B4-BE49-F238E27FC236}">
                <a16:creationId xmlns:a16="http://schemas.microsoft.com/office/drawing/2014/main" id="{86EF74CD-AAEA-4EB1-9549-81CC69541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98823" y="3169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000"/>
    </mc:Choice>
    <mc:Fallback xmlns="">
      <p:transition spd="slow" advClick="0" advTm="1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25AA6-A243-417A-A853-8547FE0067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9265" y="135797"/>
            <a:ext cx="11534775" cy="956835"/>
          </a:xfrm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2800" b="1" dirty="0"/>
              <a:t>4.2.1. Principios sobre los que debe sustentarse la negociación con los editores en el contexto de la Ciencia Abierta.</a:t>
            </a:r>
            <a:br>
              <a:rPr lang="es-CU" sz="2800" dirty="0"/>
            </a:br>
            <a:br>
              <a:rPr lang="es-MX" sz="2800" b="1" dirty="0"/>
            </a:br>
            <a:endParaRPr lang="es-CU" sz="2800" b="1" dirty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DB20B752-0D44-492F-B26D-757AF5443395}"/>
              </a:ext>
            </a:extLst>
          </p:cNvPr>
          <p:cNvSpPr/>
          <p:nvPr/>
        </p:nvSpPr>
        <p:spPr>
          <a:xfrm>
            <a:off x="903839" y="1628348"/>
            <a:ext cx="2781000" cy="1754642"/>
          </a:xfrm>
          <a:custGeom>
            <a:avLst/>
            <a:gdLst>
              <a:gd name="connsiteX0" fmla="*/ 0 w 11536081"/>
              <a:gd name="connsiteY0" fmla="*/ 159123 h 954720"/>
              <a:gd name="connsiteX1" fmla="*/ 159123 w 11536081"/>
              <a:gd name="connsiteY1" fmla="*/ 0 h 954720"/>
              <a:gd name="connsiteX2" fmla="*/ 11376958 w 11536081"/>
              <a:gd name="connsiteY2" fmla="*/ 0 h 954720"/>
              <a:gd name="connsiteX3" fmla="*/ 11536081 w 11536081"/>
              <a:gd name="connsiteY3" fmla="*/ 159123 h 954720"/>
              <a:gd name="connsiteX4" fmla="*/ 11536081 w 11536081"/>
              <a:gd name="connsiteY4" fmla="*/ 795597 h 954720"/>
              <a:gd name="connsiteX5" fmla="*/ 11376958 w 11536081"/>
              <a:gd name="connsiteY5" fmla="*/ 954720 h 954720"/>
              <a:gd name="connsiteX6" fmla="*/ 159123 w 11536081"/>
              <a:gd name="connsiteY6" fmla="*/ 954720 h 954720"/>
              <a:gd name="connsiteX7" fmla="*/ 0 w 11536081"/>
              <a:gd name="connsiteY7" fmla="*/ 795597 h 954720"/>
              <a:gd name="connsiteX8" fmla="*/ 0 w 11536081"/>
              <a:gd name="connsiteY8" fmla="*/ 159123 h 95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6081" h="954720">
                <a:moveTo>
                  <a:pt x="0" y="159123"/>
                </a:moveTo>
                <a:cubicBezTo>
                  <a:pt x="0" y="71242"/>
                  <a:pt x="71242" y="0"/>
                  <a:pt x="159123" y="0"/>
                </a:cubicBezTo>
                <a:lnTo>
                  <a:pt x="11376958" y="0"/>
                </a:lnTo>
                <a:cubicBezTo>
                  <a:pt x="11464839" y="0"/>
                  <a:pt x="11536081" y="71242"/>
                  <a:pt x="11536081" y="159123"/>
                </a:cubicBezTo>
                <a:lnTo>
                  <a:pt x="11536081" y="795597"/>
                </a:lnTo>
                <a:cubicBezTo>
                  <a:pt x="11536081" y="883478"/>
                  <a:pt x="11464839" y="954720"/>
                  <a:pt x="11376958" y="954720"/>
                </a:cubicBezTo>
                <a:lnTo>
                  <a:pt x="159123" y="954720"/>
                </a:lnTo>
                <a:cubicBezTo>
                  <a:pt x="71242" y="954720"/>
                  <a:pt x="0" y="883478"/>
                  <a:pt x="0" y="795597"/>
                </a:cubicBezTo>
                <a:lnTo>
                  <a:pt x="0" y="15912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286" tIns="153286" rIns="153286" bIns="153286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3200" b="1" kern="1200" dirty="0"/>
              <a:t>1. Licencias y acceso abierto van de la mano</a:t>
            </a:r>
            <a:endParaRPr lang="es-CU" sz="3200" kern="1200" dirty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75BB3EDE-5D80-469A-890E-E0342736C689}"/>
              </a:ext>
            </a:extLst>
          </p:cNvPr>
          <p:cNvSpPr/>
          <p:nvPr/>
        </p:nvSpPr>
        <p:spPr>
          <a:xfrm>
            <a:off x="4207689" y="1629516"/>
            <a:ext cx="3245842" cy="1754642"/>
          </a:xfrm>
          <a:custGeom>
            <a:avLst/>
            <a:gdLst>
              <a:gd name="connsiteX0" fmla="*/ 0 w 11536081"/>
              <a:gd name="connsiteY0" fmla="*/ 159123 h 954720"/>
              <a:gd name="connsiteX1" fmla="*/ 159123 w 11536081"/>
              <a:gd name="connsiteY1" fmla="*/ 0 h 954720"/>
              <a:gd name="connsiteX2" fmla="*/ 11376958 w 11536081"/>
              <a:gd name="connsiteY2" fmla="*/ 0 h 954720"/>
              <a:gd name="connsiteX3" fmla="*/ 11536081 w 11536081"/>
              <a:gd name="connsiteY3" fmla="*/ 159123 h 954720"/>
              <a:gd name="connsiteX4" fmla="*/ 11536081 w 11536081"/>
              <a:gd name="connsiteY4" fmla="*/ 795597 h 954720"/>
              <a:gd name="connsiteX5" fmla="*/ 11376958 w 11536081"/>
              <a:gd name="connsiteY5" fmla="*/ 954720 h 954720"/>
              <a:gd name="connsiteX6" fmla="*/ 159123 w 11536081"/>
              <a:gd name="connsiteY6" fmla="*/ 954720 h 954720"/>
              <a:gd name="connsiteX7" fmla="*/ 0 w 11536081"/>
              <a:gd name="connsiteY7" fmla="*/ 795597 h 954720"/>
              <a:gd name="connsiteX8" fmla="*/ 0 w 11536081"/>
              <a:gd name="connsiteY8" fmla="*/ 159123 h 95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6081" h="954720">
                <a:moveTo>
                  <a:pt x="0" y="159123"/>
                </a:moveTo>
                <a:cubicBezTo>
                  <a:pt x="0" y="71242"/>
                  <a:pt x="71242" y="0"/>
                  <a:pt x="159123" y="0"/>
                </a:cubicBezTo>
                <a:lnTo>
                  <a:pt x="11376958" y="0"/>
                </a:lnTo>
                <a:cubicBezTo>
                  <a:pt x="11464839" y="0"/>
                  <a:pt x="11536081" y="71242"/>
                  <a:pt x="11536081" y="159123"/>
                </a:cubicBezTo>
                <a:lnTo>
                  <a:pt x="11536081" y="795597"/>
                </a:lnTo>
                <a:cubicBezTo>
                  <a:pt x="11536081" y="883478"/>
                  <a:pt x="11464839" y="954720"/>
                  <a:pt x="11376958" y="954720"/>
                </a:cubicBezTo>
                <a:lnTo>
                  <a:pt x="159123" y="954720"/>
                </a:lnTo>
                <a:cubicBezTo>
                  <a:pt x="71242" y="954720"/>
                  <a:pt x="0" y="883478"/>
                  <a:pt x="0" y="795597"/>
                </a:cubicBezTo>
                <a:lnTo>
                  <a:pt x="0" y="15912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286" tIns="153286" rIns="153286" bIns="153286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kern="1200" dirty="0"/>
              <a:t>2. Sin acceso abierto, no hay aumento de precio</a:t>
            </a:r>
            <a:endParaRPr lang="es-CU" sz="3200" kern="1200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56CC748D-4224-4A5C-97E2-25B4B4946D09}"/>
              </a:ext>
            </a:extLst>
          </p:cNvPr>
          <p:cNvSpPr/>
          <p:nvPr/>
        </p:nvSpPr>
        <p:spPr>
          <a:xfrm>
            <a:off x="7976381" y="1632287"/>
            <a:ext cx="3779871" cy="1751871"/>
          </a:xfrm>
          <a:custGeom>
            <a:avLst/>
            <a:gdLst>
              <a:gd name="connsiteX0" fmla="*/ 0 w 11536081"/>
              <a:gd name="connsiteY0" fmla="*/ 159123 h 954720"/>
              <a:gd name="connsiteX1" fmla="*/ 159123 w 11536081"/>
              <a:gd name="connsiteY1" fmla="*/ 0 h 954720"/>
              <a:gd name="connsiteX2" fmla="*/ 11376958 w 11536081"/>
              <a:gd name="connsiteY2" fmla="*/ 0 h 954720"/>
              <a:gd name="connsiteX3" fmla="*/ 11536081 w 11536081"/>
              <a:gd name="connsiteY3" fmla="*/ 159123 h 954720"/>
              <a:gd name="connsiteX4" fmla="*/ 11536081 w 11536081"/>
              <a:gd name="connsiteY4" fmla="*/ 795597 h 954720"/>
              <a:gd name="connsiteX5" fmla="*/ 11376958 w 11536081"/>
              <a:gd name="connsiteY5" fmla="*/ 954720 h 954720"/>
              <a:gd name="connsiteX6" fmla="*/ 159123 w 11536081"/>
              <a:gd name="connsiteY6" fmla="*/ 954720 h 954720"/>
              <a:gd name="connsiteX7" fmla="*/ 0 w 11536081"/>
              <a:gd name="connsiteY7" fmla="*/ 795597 h 954720"/>
              <a:gd name="connsiteX8" fmla="*/ 0 w 11536081"/>
              <a:gd name="connsiteY8" fmla="*/ 159123 h 95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6081" h="954720">
                <a:moveTo>
                  <a:pt x="0" y="159123"/>
                </a:moveTo>
                <a:cubicBezTo>
                  <a:pt x="0" y="71242"/>
                  <a:pt x="71242" y="0"/>
                  <a:pt x="159123" y="0"/>
                </a:cubicBezTo>
                <a:lnTo>
                  <a:pt x="11376958" y="0"/>
                </a:lnTo>
                <a:cubicBezTo>
                  <a:pt x="11464839" y="0"/>
                  <a:pt x="11536081" y="71242"/>
                  <a:pt x="11536081" y="159123"/>
                </a:cubicBezTo>
                <a:lnTo>
                  <a:pt x="11536081" y="795597"/>
                </a:lnTo>
                <a:cubicBezTo>
                  <a:pt x="11536081" y="883478"/>
                  <a:pt x="11464839" y="954720"/>
                  <a:pt x="11376958" y="954720"/>
                </a:cubicBezTo>
                <a:lnTo>
                  <a:pt x="159123" y="954720"/>
                </a:lnTo>
                <a:cubicBezTo>
                  <a:pt x="71242" y="954720"/>
                  <a:pt x="0" y="883478"/>
                  <a:pt x="0" y="795597"/>
                </a:cubicBezTo>
                <a:lnTo>
                  <a:pt x="0" y="15912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286" tIns="153286" rIns="153286" bIns="153286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kern="1200" dirty="0"/>
              <a:t>3. Transparencia para las ofertas de licencia</a:t>
            </a:r>
            <a:endParaRPr lang="es-CU" sz="3200" kern="1200" dirty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17949CAD-6B69-4790-8463-DF380C390009}"/>
              </a:ext>
            </a:extLst>
          </p:cNvPr>
          <p:cNvSpPr/>
          <p:nvPr/>
        </p:nvSpPr>
        <p:spPr>
          <a:xfrm>
            <a:off x="2382452" y="4152644"/>
            <a:ext cx="2781000" cy="1502568"/>
          </a:xfrm>
          <a:custGeom>
            <a:avLst/>
            <a:gdLst>
              <a:gd name="connsiteX0" fmla="*/ 0 w 11536081"/>
              <a:gd name="connsiteY0" fmla="*/ 159123 h 954720"/>
              <a:gd name="connsiteX1" fmla="*/ 159123 w 11536081"/>
              <a:gd name="connsiteY1" fmla="*/ 0 h 954720"/>
              <a:gd name="connsiteX2" fmla="*/ 11376958 w 11536081"/>
              <a:gd name="connsiteY2" fmla="*/ 0 h 954720"/>
              <a:gd name="connsiteX3" fmla="*/ 11536081 w 11536081"/>
              <a:gd name="connsiteY3" fmla="*/ 159123 h 954720"/>
              <a:gd name="connsiteX4" fmla="*/ 11536081 w 11536081"/>
              <a:gd name="connsiteY4" fmla="*/ 795597 h 954720"/>
              <a:gd name="connsiteX5" fmla="*/ 11376958 w 11536081"/>
              <a:gd name="connsiteY5" fmla="*/ 954720 h 954720"/>
              <a:gd name="connsiteX6" fmla="*/ 159123 w 11536081"/>
              <a:gd name="connsiteY6" fmla="*/ 954720 h 954720"/>
              <a:gd name="connsiteX7" fmla="*/ 0 w 11536081"/>
              <a:gd name="connsiteY7" fmla="*/ 795597 h 954720"/>
              <a:gd name="connsiteX8" fmla="*/ 0 w 11536081"/>
              <a:gd name="connsiteY8" fmla="*/ 159123 h 95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6081" h="954720">
                <a:moveTo>
                  <a:pt x="0" y="159123"/>
                </a:moveTo>
                <a:cubicBezTo>
                  <a:pt x="0" y="71242"/>
                  <a:pt x="71242" y="0"/>
                  <a:pt x="159123" y="0"/>
                </a:cubicBezTo>
                <a:lnTo>
                  <a:pt x="11376958" y="0"/>
                </a:lnTo>
                <a:cubicBezTo>
                  <a:pt x="11464839" y="0"/>
                  <a:pt x="11536081" y="71242"/>
                  <a:pt x="11536081" y="159123"/>
                </a:cubicBezTo>
                <a:lnTo>
                  <a:pt x="11536081" y="795597"/>
                </a:lnTo>
                <a:cubicBezTo>
                  <a:pt x="11536081" y="883478"/>
                  <a:pt x="11464839" y="954720"/>
                  <a:pt x="11376958" y="954720"/>
                </a:cubicBezTo>
                <a:lnTo>
                  <a:pt x="159123" y="954720"/>
                </a:lnTo>
                <a:cubicBezTo>
                  <a:pt x="71242" y="954720"/>
                  <a:pt x="0" y="883478"/>
                  <a:pt x="0" y="795597"/>
                </a:cubicBezTo>
                <a:lnTo>
                  <a:pt x="0" y="15912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286" tIns="153286" rIns="153286" bIns="153286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3200" b="1" kern="1200" dirty="0"/>
              <a:t>4. Mantener un acceso sostenible</a:t>
            </a:r>
            <a:endParaRPr lang="es-CU" sz="3200" kern="1200" dirty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760DF247-812E-416E-82D7-EBF427FA6660}"/>
              </a:ext>
            </a:extLst>
          </p:cNvPr>
          <p:cNvSpPr/>
          <p:nvPr/>
        </p:nvSpPr>
        <p:spPr>
          <a:xfrm>
            <a:off x="7028549" y="4152645"/>
            <a:ext cx="3564421" cy="1502567"/>
          </a:xfrm>
          <a:custGeom>
            <a:avLst/>
            <a:gdLst>
              <a:gd name="connsiteX0" fmla="*/ 0 w 11536081"/>
              <a:gd name="connsiteY0" fmla="*/ 159123 h 954720"/>
              <a:gd name="connsiteX1" fmla="*/ 159123 w 11536081"/>
              <a:gd name="connsiteY1" fmla="*/ 0 h 954720"/>
              <a:gd name="connsiteX2" fmla="*/ 11376958 w 11536081"/>
              <a:gd name="connsiteY2" fmla="*/ 0 h 954720"/>
              <a:gd name="connsiteX3" fmla="*/ 11536081 w 11536081"/>
              <a:gd name="connsiteY3" fmla="*/ 159123 h 954720"/>
              <a:gd name="connsiteX4" fmla="*/ 11536081 w 11536081"/>
              <a:gd name="connsiteY4" fmla="*/ 795597 h 954720"/>
              <a:gd name="connsiteX5" fmla="*/ 11376958 w 11536081"/>
              <a:gd name="connsiteY5" fmla="*/ 954720 h 954720"/>
              <a:gd name="connsiteX6" fmla="*/ 159123 w 11536081"/>
              <a:gd name="connsiteY6" fmla="*/ 954720 h 954720"/>
              <a:gd name="connsiteX7" fmla="*/ 0 w 11536081"/>
              <a:gd name="connsiteY7" fmla="*/ 795597 h 954720"/>
              <a:gd name="connsiteX8" fmla="*/ 0 w 11536081"/>
              <a:gd name="connsiteY8" fmla="*/ 159123 h 95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6081" h="954720">
                <a:moveTo>
                  <a:pt x="0" y="159123"/>
                </a:moveTo>
                <a:cubicBezTo>
                  <a:pt x="0" y="71242"/>
                  <a:pt x="71242" y="0"/>
                  <a:pt x="159123" y="0"/>
                </a:cubicBezTo>
                <a:lnTo>
                  <a:pt x="11376958" y="0"/>
                </a:lnTo>
                <a:cubicBezTo>
                  <a:pt x="11464839" y="0"/>
                  <a:pt x="11536081" y="71242"/>
                  <a:pt x="11536081" y="159123"/>
                </a:cubicBezTo>
                <a:lnTo>
                  <a:pt x="11536081" y="795597"/>
                </a:lnTo>
                <a:cubicBezTo>
                  <a:pt x="11536081" y="883478"/>
                  <a:pt x="11464839" y="954720"/>
                  <a:pt x="11376958" y="954720"/>
                </a:cubicBezTo>
                <a:lnTo>
                  <a:pt x="159123" y="954720"/>
                </a:lnTo>
                <a:cubicBezTo>
                  <a:pt x="71242" y="954720"/>
                  <a:pt x="0" y="883478"/>
                  <a:pt x="0" y="795597"/>
                </a:cubicBezTo>
                <a:lnTo>
                  <a:pt x="0" y="15912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286" tIns="153286" rIns="153286" bIns="153286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kern="1200" dirty="0"/>
              <a:t>5. Deben incluirse los informes de uso</a:t>
            </a:r>
            <a:endParaRPr lang="es-CU" sz="3200" kern="1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70C849-C943-4C86-AE04-D3A5425F051C}"/>
              </a:ext>
            </a:extLst>
          </p:cNvPr>
          <p:cNvSpPr txBox="1"/>
          <p:nvPr/>
        </p:nvSpPr>
        <p:spPr>
          <a:xfrm>
            <a:off x="4794599" y="6334123"/>
            <a:ext cx="7240172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/>
              <a:t>Curso: Papel de los Bibliotecarios en la Ciencia Abierta</a:t>
            </a:r>
            <a:endParaRPr lang="es-CU" sz="2000" b="1" dirty="0"/>
          </a:p>
        </p:txBody>
      </p:sp>
      <p:pic>
        <p:nvPicPr>
          <p:cNvPr id="4" name="9 4 19">
            <a:hlinkClick r:id="" action="ppaction://media"/>
            <a:extLst>
              <a:ext uri="{FF2B5EF4-FFF2-40B4-BE49-F238E27FC236}">
                <a16:creationId xmlns:a16="http://schemas.microsoft.com/office/drawing/2014/main" id="{B91CE57E-E86A-4C97-8251-9315F8DBA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264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0"/>
    </mc:Choice>
    <mc:Fallback xmlns="">
      <p:transition spd="slow" advClick="0" advTm="2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815</TotalTime>
  <Words>1486</Words>
  <Application>Microsoft Office PowerPoint</Application>
  <PresentationFormat>Panorámica</PresentationFormat>
  <Paragraphs>126</Paragraphs>
  <Slides>22</Slides>
  <Notes>0</Notes>
  <HiddenSlides>0</HiddenSlides>
  <MMClips>22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Wingdings 3</vt:lpstr>
      <vt:lpstr>Ion</vt:lpstr>
      <vt:lpstr>Imagen de mapa de bits</vt:lpstr>
      <vt:lpstr>Curso: Papel de los Bibliotecarios en la Ciencia Abierta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4.2. Aportes del profesional de la información a la ciencia abierta</vt:lpstr>
      <vt:lpstr>4.2.1. Principios sobre los que debe sustentarse la negociación con los editores en el contexto de la Ciencia Abierta.  </vt:lpstr>
      <vt:lpstr>Presentación de PowerPoint</vt:lpstr>
      <vt:lpstr>4.2.2. Proceso de gestión de datos </vt:lpstr>
      <vt:lpstr>4.3. Actores en la participación de los procesos </vt:lpstr>
      <vt:lpstr>Tabla 1. Criterios de análisis de los servicios de los bibliotecarios en el contexto de la Ciencia Abierta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Estrategias de comunicación para la solución de problemas</dc:title>
  <dc:creator>Ileana Armenteros</dc:creator>
  <cp:lastModifiedBy>Ileana Armenteros</cp:lastModifiedBy>
  <cp:revision>173</cp:revision>
  <dcterms:created xsi:type="dcterms:W3CDTF">2024-01-10T22:21:42Z</dcterms:created>
  <dcterms:modified xsi:type="dcterms:W3CDTF">2024-04-19T19:12:22Z</dcterms:modified>
</cp:coreProperties>
</file>