
<file path=[Content_Types].xml><?xml version="1.0" encoding="utf-8"?>
<Types xmlns="http://schemas.openxmlformats.org/package/2006/content-types">
  <Default Extension="aac" ContentType="audio/aac"/>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sldIdLst>
    <p:sldId id="256" r:id="rId2"/>
    <p:sldId id="257" r:id="rId3"/>
    <p:sldId id="260" r:id="rId4"/>
    <p:sldId id="258" r:id="rId5"/>
    <p:sldId id="261" r:id="rId6"/>
    <p:sldId id="286" r:id="rId7"/>
    <p:sldId id="262" r:id="rId8"/>
    <p:sldId id="287" r:id="rId9"/>
    <p:sldId id="288" r:id="rId10"/>
    <p:sldId id="289" r:id="rId11"/>
    <p:sldId id="290" r:id="rId12"/>
    <p:sldId id="291" r:id="rId13"/>
    <p:sldId id="292" r:id="rId14"/>
    <p:sldId id="293" r:id="rId15"/>
    <p:sldId id="294" r:id="rId16"/>
    <p:sldId id="295" r:id="rId17"/>
    <p:sldId id="296" r:id="rId18"/>
    <p:sldId id="298" r:id="rId19"/>
    <p:sldId id="297" r:id="rId20"/>
    <p:sldId id="299" r:id="rId21"/>
    <p:sldId id="300" r:id="rId22"/>
    <p:sldId id="301" r:id="rId23"/>
    <p:sldId id="303" r:id="rId24"/>
    <p:sldId id="320" r:id="rId25"/>
    <p:sldId id="304" r:id="rId26"/>
    <p:sldId id="322" r:id="rId27"/>
    <p:sldId id="305" r:id="rId28"/>
    <p:sldId id="308" r:id="rId29"/>
    <p:sldId id="309" r:id="rId30"/>
    <p:sldId id="311" r:id="rId31"/>
    <p:sldId id="312" r:id="rId32"/>
    <p:sldId id="313" r:id="rId33"/>
    <p:sldId id="314" r:id="rId34"/>
    <p:sldId id="315" r:id="rId35"/>
    <p:sldId id="316" r:id="rId36"/>
    <p:sldId id="317" r:id="rId37"/>
    <p:sldId id="318" r:id="rId38"/>
    <p:sldId id="319"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696" y="78"/>
      </p:cViewPr>
      <p:guideLst>
        <p:guide orient="horz" pos="2160"/>
        <p:guide pos="3840"/>
      </p:guideLst>
    </p:cSldViewPr>
  </p:slideViewPr>
  <p:notesTextViewPr>
    <p:cViewPr>
      <p:scale>
        <a:sx n="1" d="1"/>
        <a:sy n="1" d="1"/>
      </p:scale>
      <p:origin x="0" y="0"/>
    </p:cViewPr>
  </p:notesText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584231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pPr/>
              <a:t>4/20/2024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508595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pPr/>
              <a:t>4/20/2024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988811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a:t>Haga clic para modificar el estilo de título del patrón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a:t>Haga clic para modificar los estilos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pPr/>
              <a:t>4/20/2024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3442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pPr/>
              <a:t>4/20/2024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548585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smtClean="0"/>
              <a:pPr/>
              <a:t>4/20/2024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567216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smtClean="0"/>
              <a:pPr/>
              <a:t>4/20/2024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818305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997029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601071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p:cNvSpPr>
            <a:spLocks noGrp="1"/>
          </p:cNvSpPr>
          <p:nvPr>
            <p:ph type="dt" sz="half" idx="10"/>
          </p:nvPr>
        </p:nvSpPr>
        <p:spPr/>
        <p:txBody>
          <a:bodyPr/>
          <a:lstStyle/>
          <a:p>
            <a:fld id="{48A87A34-81AB-432B-8DAE-1953F412C126}" type="datetimeFigureOut">
              <a:rPr lang="en-US" smtClean="0"/>
              <a:t>4/20/2024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625568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t>4/20/2024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278923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4/20/2024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648090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4/20/2024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767746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48A87A34-81AB-432B-8DAE-1953F412C126}" type="datetimeFigureOut">
              <a:rPr lang="en-US" smtClean="0"/>
              <a:t>4/20/2024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256488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8A87A34-81AB-432B-8DAE-1953F412C126}" type="datetimeFigureOut">
              <a:rPr lang="en-US" smtClean="0"/>
              <a:t>4/20/2024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734417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7" name="Date Placeholder 4"/>
          <p:cNvSpPr>
            <a:spLocks noGrp="1"/>
          </p:cNvSpPr>
          <p:nvPr>
            <p:ph type="dt" sz="half" idx="10"/>
          </p:nvPr>
        </p:nvSpPr>
        <p:spPr/>
        <p:txBody>
          <a:bodyPr/>
          <a:lstStyle/>
          <a:p>
            <a:fld id="{48A87A34-81AB-432B-8DAE-1953F412C126}" type="datetimeFigureOut">
              <a:rPr lang="en-US" smtClean="0"/>
              <a:t>4/20/2024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686093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pPr/>
              <a:t>4/20/2024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70733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8A87A34-81AB-432B-8DAE-1953F412C126}" type="datetimeFigureOut">
              <a:rPr lang="en-US" smtClean="0"/>
              <a:pPr/>
              <a:t>4/20/2024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90793746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aac"/><Relationship Id="rId1" Type="http://schemas.microsoft.com/office/2007/relationships/media" Target="../media/media1.aac"/><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aac"/><Relationship Id="rId1" Type="http://schemas.microsoft.com/office/2007/relationships/media" Target="../media/media10.aac"/><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aac"/><Relationship Id="rId1" Type="http://schemas.microsoft.com/office/2007/relationships/media" Target="../media/media11.aac"/><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aac"/><Relationship Id="rId1" Type="http://schemas.microsoft.com/office/2007/relationships/media" Target="../media/media12.aac"/><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aac"/><Relationship Id="rId1" Type="http://schemas.microsoft.com/office/2007/relationships/media" Target="../media/media13.aac"/><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aac"/><Relationship Id="rId1" Type="http://schemas.microsoft.com/office/2007/relationships/media" Target="../media/media14.aac"/><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aac"/><Relationship Id="rId1" Type="http://schemas.microsoft.com/office/2007/relationships/media" Target="../media/media15.aac"/><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aac"/><Relationship Id="rId1" Type="http://schemas.microsoft.com/office/2007/relationships/media" Target="../media/media16.aac"/><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aac"/><Relationship Id="rId1" Type="http://schemas.microsoft.com/office/2007/relationships/media" Target="../media/media17.aac"/><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aac"/><Relationship Id="rId1" Type="http://schemas.microsoft.com/office/2007/relationships/media" Target="../media/media18.aac"/><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aac"/><Relationship Id="rId1" Type="http://schemas.microsoft.com/office/2007/relationships/media" Target="../media/media19.aac"/><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aac"/><Relationship Id="rId1" Type="http://schemas.microsoft.com/office/2007/relationships/media" Target="../media/media2.aac"/><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aac"/><Relationship Id="rId1" Type="http://schemas.microsoft.com/office/2007/relationships/media" Target="../media/media20.aac"/><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aac"/><Relationship Id="rId1" Type="http://schemas.microsoft.com/office/2007/relationships/media" Target="../media/media21.aac"/><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aac"/><Relationship Id="rId1" Type="http://schemas.microsoft.com/office/2007/relationships/media" Target="../media/media22.aac"/><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aac"/><Relationship Id="rId1" Type="http://schemas.microsoft.com/office/2007/relationships/media" Target="../media/media23.aac"/><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aac"/><Relationship Id="rId1" Type="http://schemas.microsoft.com/office/2007/relationships/media" Target="../media/media24.aac"/><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aac"/><Relationship Id="rId1" Type="http://schemas.microsoft.com/office/2007/relationships/media" Target="../media/media25.aac"/><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aac"/><Relationship Id="rId1" Type="http://schemas.microsoft.com/office/2007/relationships/media" Target="../media/media26.aac"/><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p3"/><Relationship Id="rId1" Type="http://schemas.microsoft.com/office/2007/relationships/media" Target="../media/media27.mp3"/><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aac"/><Relationship Id="rId1" Type="http://schemas.microsoft.com/office/2007/relationships/media" Target="../media/media28.aac"/><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aac"/><Relationship Id="rId1" Type="http://schemas.microsoft.com/office/2007/relationships/media" Target="../media/media29.aac"/><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aac"/><Relationship Id="rId1" Type="http://schemas.microsoft.com/office/2007/relationships/media" Target="../media/media3.aac"/><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aac"/><Relationship Id="rId1" Type="http://schemas.microsoft.com/office/2007/relationships/media" Target="../media/media30.aac"/><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aac"/><Relationship Id="rId1" Type="http://schemas.microsoft.com/office/2007/relationships/media" Target="../media/media31.aac"/><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aac"/><Relationship Id="rId1" Type="http://schemas.microsoft.com/office/2007/relationships/media" Target="../media/media32.aac"/><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aac"/><Relationship Id="rId1" Type="http://schemas.microsoft.com/office/2007/relationships/media" Target="../media/media33.aac"/><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aac"/><Relationship Id="rId1" Type="http://schemas.microsoft.com/office/2007/relationships/media" Target="../media/media34.aac"/><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aac"/><Relationship Id="rId1" Type="http://schemas.microsoft.com/office/2007/relationships/media" Target="../media/media35.aac"/><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aac"/><Relationship Id="rId1" Type="http://schemas.microsoft.com/office/2007/relationships/media" Target="../media/media36.aac"/><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aac"/><Relationship Id="rId1" Type="http://schemas.microsoft.com/office/2007/relationships/media" Target="../media/media37.aac"/><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aac"/><Relationship Id="rId1" Type="http://schemas.microsoft.com/office/2007/relationships/media" Target="../media/media38.aac"/><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aac"/><Relationship Id="rId1" Type="http://schemas.microsoft.com/office/2007/relationships/media" Target="../media/media4.aac"/><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aac"/><Relationship Id="rId1" Type="http://schemas.microsoft.com/office/2007/relationships/media" Target="../media/media5.aac"/><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aac"/><Relationship Id="rId1" Type="http://schemas.microsoft.com/office/2007/relationships/media" Target="../media/media6.aac"/><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aac"/><Relationship Id="rId1" Type="http://schemas.microsoft.com/office/2007/relationships/media" Target="../media/media7.aac"/><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aac"/><Relationship Id="rId1" Type="http://schemas.microsoft.com/office/2007/relationships/media" Target="../media/media8.aac"/><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aac"/><Relationship Id="rId1" Type="http://schemas.microsoft.com/office/2007/relationships/media" Target="../media/media9.aac"/><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7">
            <a:extLst>
              <a:ext uri="{FF2B5EF4-FFF2-40B4-BE49-F238E27FC236}">
                <a16:creationId xmlns:a16="http://schemas.microsoft.com/office/drawing/2014/main" id="{6D294D20-36AF-4B90-AC1A-2C6B907825CD}"/>
              </a:ext>
            </a:extLst>
          </p:cNvPr>
          <p:cNvSpPr>
            <a:spLocks noGrp="1"/>
          </p:cNvSpPr>
          <p:nvPr>
            <p:ph type="ctrTitle"/>
          </p:nvPr>
        </p:nvSpPr>
        <p:spPr>
          <a:xfrm>
            <a:off x="1778530" y="576775"/>
            <a:ext cx="8637073" cy="2700997"/>
          </a:xfrm>
          <a:ln w="38100">
            <a:solidFill>
              <a:schemeClr val="bg1"/>
            </a:solidFill>
          </a:ln>
        </p:spPr>
        <p:txBody>
          <a:bodyPr>
            <a:noAutofit/>
          </a:bodyPr>
          <a:lstStyle/>
          <a:p>
            <a:pPr algn="ctr"/>
            <a:r>
              <a:rPr lang="es-MX" sz="5400" b="1" dirty="0"/>
              <a:t>Curso: Papel de los Bibliotecarios en la Ciencia Abierta</a:t>
            </a:r>
            <a:endParaRPr lang="es-CU" sz="5400" dirty="0"/>
          </a:p>
        </p:txBody>
      </p:sp>
      <p:sp>
        <p:nvSpPr>
          <p:cNvPr id="6" name="CuadroTexto 5">
            <a:extLst>
              <a:ext uri="{FF2B5EF4-FFF2-40B4-BE49-F238E27FC236}">
                <a16:creationId xmlns:a16="http://schemas.microsoft.com/office/drawing/2014/main" id="{E84F2E70-271E-4EFA-B289-919632FBDC0C}"/>
              </a:ext>
            </a:extLst>
          </p:cNvPr>
          <p:cNvSpPr txBox="1"/>
          <p:nvPr/>
        </p:nvSpPr>
        <p:spPr>
          <a:xfrm>
            <a:off x="954741" y="4155141"/>
            <a:ext cx="10676965" cy="1446550"/>
          </a:xfrm>
          <a:prstGeom prst="rect">
            <a:avLst/>
          </a:prstGeom>
          <a:noFill/>
        </p:spPr>
        <p:txBody>
          <a:bodyPr wrap="square" rtlCol="0">
            <a:spAutoFit/>
          </a:bodyPr>
          <a:lstStyle/>
          <a:p>
            <a:pPr algn="ctr"/>
            <a:r>
              <a:rPr lang="es-MX" sz="4400" b="1" dirty="0"/>
              <a:t>Tema 5. Servicios a prestar por el bibliotecario en la Ciencia Abierta</a:t>
            </a:r>
            <a:endParaRPr lang="es-CU" sz="4400" b="1" dirty="0"/>
          </a:p>
        </p:txBody>
      </p:sp>
      <p:pic>
        <p:nvPicPr>
          <p:cNvPr id="2" name="1 6">
            <a:hlinkClick r:id="" action="ppaction://media"/>
            <a:extLst>
              <a:ext uri="{FF2B5EF4-FFF2-40B4-BE49-F238E27FC236}">
                <a16:creationId xmlns:a16="http://schemas.microsoft.com/office/drawing/2014/main" id="{14DB14FF-3207-4118-9F62-82AB25CB3E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635753" y="3124200"/>
            <a:ext cx="609600" cy="609600"/>
          </a:xfrm>
          <a:prstGeom prst="rect">
            <a:avLst/>
          </a:prstGeom>
        </p:spPr>
      </p:pic>
    </p:spTree>
    <p:extLst>
      <p:ext uri="{BB962C8B-B14F-4D97-AF65-F5344CB8AC3E}">
        <p14:creationId xmlns:p14="http://schemas.microsoft.com/office/powerpoint/2010/main" val="4076939538"/>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842CF40A-F0CA-41EA-B116-D6A29F99A144}"/>
              </a:ext>
            </a:extLst>
          </p:cNvPr>
          <p:cNvSpPr txBox="1">
            <a:spLocks/>
          </p:cNvSpPr>
          <p:nvPr/>
        </p:nvSpPr>
        <p:spPr>
          <a:xfrm>
            <a:off x="3805516" y="215571"/>
            <a:ext cx="4572003" cy="671936"/>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3600" b="1" dirty="0"/>
              <a:t>5.3. </a:t>
            </a:r>
            <a:r>
              <a:rPr lang="es-ES" sz="4000" b="1" dirty="0"/>
              <a:t>Repositorios.</a:t>
            </a:r>
            <a:endParaRPr lang="es-CU" sz="4000" dirty="0"/>
          </a:p>
          <a:p>
            <a:pPr algn="ctr"/>
            <a:endParaRPr lang="es-CU" sz="4000" b="1" dirty="0"/>
          </a:p>
        </p:txBody>
      </p:sp>
      <p:sp>
        <p:nvSpPr>
          <p:cNvPr id="7" name="Marcador de contenido 2">
            <a:extLst>
              <a:ext uri="{FF2B5EF4-FFF2-40B4-BE49-F238E27FC236}">
                <a16:creationId xmlns:a16="http://schemas.microsoft.com/office/drawing/2014/main" id="{40CD04A2-609D-43BB-B4BC-4D76ED406EA6}"/>
              </a:ext>
            </a:extLst>
          </p:cNvPr>
          <p:cNvSpPr txBox="1">
            <a:spLocks/>
          </p:cNvSpPr>
          <p:nvPr/>
        </p:nvSpPr>
        <p:spPr>
          <a:xfrm>
            <a:off x="488576" y="1084773"/>
            <a:ext cx="11214847" cy="507398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s-MX" sz="3200" dirty="0"/>
              <a:t>Estos son un espacio centralizado donde se almacena, organiza, mantiene y difunde información digital, habitualmente archivos informáticos, que pueden contener trabajos científicos, conjuntos de datos o software. Tiene sus inicios en los años 90, en el área de la física y las matemáticas, donde los académicos aprovecharon la red para compartir sus investigaciones con otros colegas. Este proceso ha sido valioso pues acelera el ciclo científico de publicación y revisión de resultados.</a:t>
            </a:r>
            <a:endParaRPr lang="es-CU" sz="4000" dirty="0"/>
          </a:p>
        </p:txBody>
      </p:sp>
      <p:sp>
        <p:nvSpPr>
          <p:cNvPr id="8" name="CuadroTexto 7">
            <a:extLst>
              <a:ext uri="{FF2B5EF4-FFF2-40B4-BE49-F238E27FC236}">
                <a16:creationId xmlns:a16="http://schemas.microsoft.com/office/drawing/2014/main" id="{2FC116EF-C3ED-409E-B117-A93086A6DBC4}"/>
              </a:ext>
            </a:extLst>
          </p:cNvPr>
          <p:cNvSpPr txBox="1"/>
          <p:nvPr/>
        </p:nvSpPr>
        <p:spPr>
          <a:xfrm>
            <a:off x="5499846" y="6324425"/>
            <a:ext cx="6548371"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pic>
        <p:nvPicPr>
          <p:cNvPr id="2" name="10 1 y 27">
            <a:hlinkClick r:id="" action="ppaction://media"/>
            <a:extLst>
              <a:ext uri="{FF2B5EF4-FFF2-40B4-BE49-F238E27FC236}">
                <a16:creationId xmlns:a16="http://schemas.microsoft.com/office/drawing/2014/main" id="{6F01B84F-C6E3-4BC7-BA51-75EC288878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770223" y="3124200"/>
            <a:ext cx="609600" cy="609600"/>
          </a:xfrm>
          <a:prstGeom prst="rect">
            <a:avLst/>
          </a:prstGeom>
        </p:spPr>
      </p:pic>
    </p:spTree>
    <p:extLst>
      <p:ext uri="{BB962C8B-B14F-4D97-AF65-F5344CB8AC3E}">
        <p14:creationId xmlns:p14="http://schemas.microsoft.com/office/powerpoint/2010/main" val="4088593256"/>
      </p:ext>
    </p:extLst>
  </p:cSld>
  <p:clrMapOvr>
    <a:masterClrMapping/>
  </p:clrMapOvr>
  <mc:AlternateContent xmlns:mc="http://schemas.openxmlformats.org/markup-compatibility/2006" xmlns:p14="http://schemas.microsoft.com/office/powerpoint/2010/main">
    <mc:Choice Requires="p14">
      <p:transition spd="slow" p14:dur="2000" advClick="0" advTm="87000"/>
    </mc:Choice>
    <mc:Fallback xmlns="">
      <p:transition spd="slow" advClick="0" advTm="8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4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842CF40A-F0CA-41EA-B116-D6A29F99A144}"/>
              </a:ext>
            </a:extLst>
          </p:cNvPr>
          <p:cNvSpPr txBox="1">
            <a:spLocks/>
          </p:cNvSpPr>
          <p:nvPr/>
        </p:nvSpPr>
        <p:spPr>
          <a:xfrm>
            <a:off x="632012" y="164242"/>
            <a:ext cx="10919012" cy="1355275"/>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3200" b="1" dirty="0"/>
              <a:t>5.4. </a:t>
            </a:r>
            <a:r>
              <a:rPr lang="es-ES" sz="4000" b="1" dirty="0"/>
              <a:t>Servicios de registro de identificadores persistentes.</a:t>
            </a:r>
            <a:endParaRPr lang="es-CU" sz="3600" dirty="0"/>
          </a:p>
          <a:p>
            <a:pPr algn="ctr"/>
            <a:endParaRPr lang="es-CU" sz="3600" dirty="0"/>
          </a:p>
          <a:p>
            <a:pPr algn="ctr"/>
            <a:endParaRPr lang="es-CU" sz="3600" b="1" dirty="0"/>
          </a:p>
        </p:txBody>
      </p:sp>
      <p:sp>
        <p:nvSpPr>
          <p:cNvPr id="7" name="Marcador de contenido 2">
            <a:extLst>
              <a:ext uri="{FF2B5EF4-FFF2-40B4-BE49-F238E27FC236}">
                <a16:creationId xmlns:a16="http://schemas.microsoft.com/office/drawing/2014/main" id="{40CD04A2-609D-43BB-B4BC-4D76ED406EA6}"/>
              </a:ext>
            </a:extLst>
          </p:cNvPr>
          <p:cNvSpPr txBox="1">
            <a:spLocks/>
          </p:cNvSpPr>
          <p:nvPr/>
        </p:nvSpPr>
        <p:spPr>
          <a:xfrm>
            <a:off x="336177" y="1784020"/>
            <a:ext cx="11214847" cy="39982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s-ES" sz="4000" dirty="0"/>
              <a:t>Los identificadores persistentes (</a:t>
            </a:r>
            <a:r>
              <a:rPr lang="es-ES" sz="4000" dirty="0" err="1"/>
              <a:t>Persistent</a:t>
            </a:r>
            <a:r>
              <a:rPr lang="es-ES" sz="4000" dirty="0"/>
              <a:t>  </a:t>
            </a:r>
            <a:r>
              <a:rPr lang="es-ES" sz="4000" dirty="0" err="1"/>
              <a:t>Identifier</a:t>
            </a:r>
            <a:r>
              <a:rPr lang="es-ES" sz="4000" dirty="0"/>
              <a:t> - </a:t>
            </a:r>
            <a:r>
              <a:rPr lang="es-ES" sz="4000" dirty="0" err="1"/>
              <a:t>PIDs</a:t>
            </a:r>
            <a:r>
              <a:rPr lang="es-ES" sz="4000" dirty="0"/>
              <a:t>) son uno de los puntos principales para garantizar poder encontrar los datos, ya que a los (meta)datos se les asigna un identificador persistente globalmente único.</a:t>
            </a:r>
            <a:endParaRPr lang="es-CU" sz="6600" dirty="0"/>
          </a:p>
        </p:txBody>
      </p:sp>
      <p:sp>
        <p:nvSpPr>
          <p:cNvPr id="8" name="CuadroTexto 7">
            <a:extLst>
              <a:ext uri="{FF2B5EF4-FFF2-40B4-BE49-F238E27FC236}">
                <a16:creationId xmlns:a16="http://schemas.microsoft.com/office/drawing/2014/main" id="{2FC116EF-C3ED-409E-B117-A93086A6DBC4}"/>
              </a:ext>
            </a:extLst>
          </p:cNvPr>
          <p:cNvSpPr txBox="1"/>
          <p:nvPr/>
        </p:nvSpPr>
        <p:spPr>
          <a:xfrm>
            <a:off x="5499846" y="6324425"/>
            <a:ext cx="6548371"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pic>
        <p:nvPicPr>
          <p:cNvPr id="2" name="11 51">
            <a:hlinkClick r:id="" action="ppaction://media"/>
            <a:extLst>
              <a:ext uri="{FF2B5EF4-FFF2-40B4-BE49-F238E27FC236}">
                <a16:creationId xmlns:a16="http://schemas.microsoft.com/office/drawing/2014/main" id="{F8342C9D-0604-4FA0-9FF9-D1078E5316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649200" y="3173527"/>
            <a:ext cx="609600" cy="609600"/>
          </a:xfrm>
          <a:prstGeom prst="rect">
            <a:avLst/>
          </a:prstGeom>
        </p:spPr>
      </p:pic>
    </p:spTree>
    <p:extLst>
      <p:ext uri="{BB962C8B-B14F-4D97-AF65-F5344CB8AC3E}">
        <p14:creationId xmlns:p14="http://schemas.microsoft.com/office/powerpoint/2010/main" val="2847799412"/>
      </p:ext>
    </p:extLst>
  </p:cSld>
  <p:clrMapOvr>
    <a:masterClrMapping/>
  </p:clrMapOvr>
  <mc:AlternateContent xmlns:mc="http://schemas.openxmlformats.org/markup-compatibility/2006" xmlns:p14="http://schemas.microsoft.com/office/powerpoint/2010/main">
    <mc:Choice Requires="p14">
      <p:transition spd="slow" p14:dur="2000" advClick="0" advTm="51000"/>
    </mc:Choice>
    <mc:Fallback xmlns="">
      <p:transition spd="slow" advClick="0" advTm="5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842CF40A-F0CA-41EA-B116-D6A29F99A144}"/>
              </a:ext>
            </a:extLst>
          </p:cNvPr>
          <p:cNvSpPr txBox="1">
            <a:spLocks/>
          </p:cNvSpPr>
          <p:nvPr/>
        </p:nvSpPr>
        <p:spPr>
          <a:xfrm>
            <a:off x="645458" y="164242"/>
            <a:ext cx="10905565" cy="1355275"/>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4000" b="1" dirty="0"/>
              <a:t>5.5. Integración de los profesionales de datos.</a:t>
            </a:r>
            <a:endParaRPr lang="es-CU" sz="3600" dirty="0"/>
          </a:p>
          <a:p>
            <a:pPr algn="ctr"/>
            <a:endParaRPr lang="es-CU" sz="3600" dirty="0"/>
          </a:p>
          <a:p>
            <a:pPr algn="ctr"/>
            <a:endParaRPr lang="es-CU" sz="3600" b="1" dirty="0"/>
          </a:p>
        </p:txBody>
      </p:sp>
      <p:sp>
        <p:nvSpPr>
          <p:cNvPr id="7" name="Marcador de contenido 2">
            <a:extLst>
              <a:ext uri="{FF2B5EF4-FFF2-40B4-BE49-F238E27FC236}">
                <a16:creationId xmlns:a16="http://schemas.microsoft.com/office/drawing/2014/main" id="{40CD04A2-609D-43BB-B4BC-4D76ED406EA6}"/>
              </a:ext>
            </a:extLst>
          </p:cNvPr>
          <p:cNvSpPr txBox="1">
            <a:spLocks/>
          </p:cNvSpPr>
          <p:nvPr/>
        </p:nvSpPr>
        <p:spPr>
          <a:xfrm>
            <a:off x="336177" y="1784020"/>
            <a:ext cx="11214847" cy="39982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s-ES" sz="3600" dirty="0"/>
              <a:t>La integración de las figuras del bibliotecario y del administrador de datos es un avance en las bibliotecas universitarias para la gestión de datos. Los bibliotecarios de datos son profesionales que se dedican completamente al trabajo con datos dentro de la biblioteca y a la orientación de investigadores en tareas de GDI.</a:t>
            </a:r>
            <a:endParaRPr lang="es-CU" sz="9600" dirty="0"/>
          </a:p>
        </p:txBody>
      </p:sp>
      <p:sp>
        <p:nvSpPr>
          <p:cNvPr id="8" name="CuadroTexto 7">
            <a:extLst>
              <a:ext uri="{FF2B5EF4-FFF2-40B4-BE49-F238E27FC236}">
                <a16:creationId xmlns:a16="http://schemas.microsoft.com/office/drawing/2014/main" id="{2FC116EF-C3ED-409E-B117-A93086A6DBC4}"/>
              </a:ext>
            </a:extLst>
          </p:cNvPr>
          <p:cNvSpPr txBox="1"/>
          <p:nvPr/>
        </p:nvSpPr>
        <p:spPr>
          <a:xfrm>
            <a:off x="5499846" y="6324425"/>
            <a:ext cx="6548371"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pic>
        <p:nvPicPr>
          <p:cNvPr id="2" name="12 56">
            <a:hlinkClick r:id="" action="ppaction://media"/>
            <a:extLst>
              <a:ext uri="{FF2B5EF4-FFF2-40B4-BE49-F238E27FC236}">
                <a16:creationId xmlns:a16="http://schemas.microsoft.com/office/drawing/2014/main" id="{A0FC48B5-38B9-42BE-BD10-FD29CA5701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81964" y="3124200"/>
            <a:ext cx="609600" cy="609600"/>
          </a:xfrm>
          <a:prstGeom prst="rect">
            <a:avLst/>
          </a:prstGeom>
        </p:spPr>
      </p:pic>
    </p:spTree>
    <p:extLst>
      <p:ext uri="{BB962C8B-B14F-4D97-AF65-F5344CB8AC3E}">
        <p14:creationId xmlns:p14="http://schemas.microsoft.com/office/powerpoint/2010/main" val="1474068132"/>
      </p:ext>
    </p:extLst>
  </p:cSld>
  <p:clrMapOvr>
    <a:masterClrMapping/>
  </p:clrMapOvr>
  <mc:AlternateContent xmlns:mc="http://schemas.openxmlformats.org/markup-compatibility/2006" xmlns:p14="http://schemas.microsoft.com/office/powerpoint/2010/main">
    <mc:Choice Requires="p14">
      <p:transition spd="slow" p14:dur="2000" advClick="0" advTm="56000"/>
    </mc:Choice>
    <mc:Fallback xmlns="">
      <p:transition spd="slow" advClick="0" advTm="5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842CF40A-F0CA-41EA-B116-D6A29F99A144}"/>
              </a:ext>
            </a:extLst>
          </p:cNvPr>
          <p:cNvSpPr txBox="1">
            <a:spLocks/>
          </p:cNvSpPr>
          <p:nvPr/>
        </p:nvSpPr>
        <p:spPr>
          <a:xfrm>
            <a:off x="645458" y="164242"/>
            <a:ext cx="10905565" cy="911523"/>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2400" b="1" dirty="0"/>
              <a:t>Tabla 1. Contraste de las competencias, formación y unidades de trabajo del bibliotecario y administrador de datos.</a:t>
            </a:r>
            <a:r>
              <a:rPr lang="es-ES" sz="2000" dirty="0"/>
              <a:t> </a:t>
            </a:r>
            <a:endParaRPr lang="es-CU" sz="2000" dirty="0"/>
          </a:p>
          <a:p>
            <a:pPr algn="ctr"/>
            <a:r>
              <a:rPr lang="es-ES" sz="2000" b="1" dirty="0"/>
              <a:t>.</a:t>
            </a:r>
            <a:endParaRPr lang="es-CU" sz="1800" dirty="0"/>
          </a:p>
          <a:p>
            <a:pPr algn="ctr"/>
            <a:endParaRPr lang="es-CU" sz="1800" dirty="0"/>
          </a:p>
          <a:p>
            <a:pPr algn="ctr"/>
            <a:endParaRPr lang="es-CU" sz="1800" b="1" dirty="0"/>
          </a:p>
        </p:txBody>
      </p:sp>
      <p:sp>
        <p:nvSpPr>
          <p:cNvPr id="8" name="CuadroTexto 7">
            <a:extLst>
              <a:ext uri="{FF2B5EF4-FFF2-40B4-BE49-F238E27FC236}">
                <a16:creationId xmlns:a16="http://schemas.microsoft.com/office/drawing/2014/main" id="{2FC116EF-C3ED-409E-B117-A93086A6DBC4}"/>
              </a:ext>
            </a:extLst>
          </p:cNvPr>
          <p:cNvSpPr txBox="1"/>
          <p:nvPr/>
        </p:nvSpPr>
        <p:spPr>
          <a:xfrm>
            <a:off x="5334348" y="6405386"/>
            <a:ext cx="6548371"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dirty="0"/>
              <a:t>Curso: Papel de los Bibliotecarios en la Ciencia Abierta</a:t>
            </a:r>
            <a:endParaRPr lang="es-CU" b="1" dirty="0"/>
          </a:p>
        </p:txBody>
      </p:sp>
      <p:graphicFrame>
        <p:nvGraphicFramePr>
          <p:cNvPr id="4" name="Tabla 4">
            <a:extLst>
              <a:ext uri="{FF2B5EF4-FFF2-40B4-BE49-F238E27FC236}">
                <a16:creationId xmlns:a16="http://schemas.microsoft.com/office/drawing/2014/main" id="{49B42EF7-6AC9-4674-9C70-672FA7C24614}"/>
              </a:ext>
            </a:extLst>
          </p:cNvPr>
          <p:cNvGraphicFramePr>
            <a:graphicFrameLocks noGrp="1"/>
          </p:cNvGraphicFramePr>
          <p:nvPr>
            <p:ph idx="1"/>
            <p:extLst>
              <p:ext uri="{D42A27DB-BD31-4B8C-83A1-F6EECF244321}">
                <p14:modId xmlns:p14="http://schemas.microsoft.com/office/powerpoint/2010/main" val="3989641068"/>
              </p:ext>
            </p:extLst>
          </p:nvPr>
        </p:nvGraphicFramePr>
        <p:xfrm>
          <a:off x="309281" y="1299603"/>
          <a:ext cx="11618260" cy="4978400"/>
        </p:xfrm>
        <a:graphic>
          <a:graphicData uri="http://schemas.openxmlformats.org/drawingml/2006/table">
            <a:tbl>
              <a:tblPr firstRow="1" bandRow="1">
                <a:tableStyleId>{5C22544A-7EE6-4342-B048-85BDC9FD1C3A}</a:tableStyleId>
              </a:tblPr>
              <a:tblGrid>
                <a:gridCol w="5809130">
                  <a:extLst>
                    <a:ext uri="{9D8B030D-6E8A-4147-A177-3AD203B41FA5}">
                      <a16:colId xmlns:a16="http://schemas.microsoft.com/office/drawing/2014/main" val="6897363"/>
                    </a:ext>
                  </a:extLst>
                </a:gridCol>
                <a:gridCol w="5809130">
                  <a:extLst>
                    <a:ext uri="{9D8B030D-6E8A-4147-A177-3AD203B41FA5}">
                      <a16:colId xmlns:a16="http://schemas.microsoft.com/office/drawing/2014/main" val="3348143949"/>
                    </a:ext>
                  </a:extLst>
                </a:gridCol>
              </a:tblGrid>
              <a:tr h="370840">
                <a:tc gridSpan="2">
                  <a:txBody>
                    <a:bodyPr/>
                    <a:lstStyle/>
                    <a:p>
                      <a:pPr algn="ctr"/>
                      <a:r>
                        <a:rPr lang="es-MX" sz="1600" dirty="0"/>
                        <a:t>COMPETENCIAS Y TAREAS</a:t>
                      </a:r>
                      <a:endParaRPr lang="es-CU" sz="1600" dirty="0"/>
                    </a:p>
                  </a:txBody>
                  <a:tcPr/>
                </a:tc>
                <a:tc hMerge="1">
                  <a:txBody>
                    <a:bodyPr/>
                    <a:lstStyle/>
                    <a:p>
                      <a:endParaRPr lang="es-CU" dirty="0"/>
                    </a:p>
                  </a:txBody>
                  <a:tcPr/>
                </a:tc>
                <a:extLst>
                  <a:ext uri="{0D108BD9-81ED-4DB2-BD59-A6C34878D82A}">
                    <a16:rowId xmlns:a16="http://schemas.microsoft.com/office/drawing/2014/main" val="3588621368"/>
                  </a:ext>
                </a:extLst>
              </a:tr>
              <a:tr h="370840">
                <a:tc>
                  <a:txBody>
                    <a:bodyPr/>
                    <a:lstStyle/>
                    <a:p>
                      <a:pPr algn="ctr"/>
                      <a:r>
                        <a:rPr lang="es-MX" sz="1600" b="1" dirty="0"/>
                        <a:t>BIBLIOTECARIO DE DATOS</a:t>
                      </a:r>
                      <a:endParaRPr lang="es-CU" sz="1600" b="1" dirty="0"/>
                    </a:p>
                  </a:txBody>
                  <a:tcPr/>
                </a:tc>
                <a:tc>
                  <a:txBody>
                    <a:bodyPr/>
                    <a:lstStyle/>
                    <a:p>
                      <a:pPr algn="ctr"/>
                      <a:r>
                        <a:rPr lang="es-MX" sz="1600" b="1" dirty="0"/>
                        <a:t>ADMINISTRADOR DE DATOS</a:t>
                      </a:r>
                      <a:endParaRPr lang="es-CU" sz="1600" b="1" dirty="0"/>
                    </a:p>
                  </a:txBody>
                  <a:tcPr/>
                </a:tc>
                <a:extLst>
                  <a:ext uri="{0D108BD9-81ED-4DB2-BD59-A6C34878D82A}">
                    <a16:rowId xmlns:a16="http://schemas.microsoft.com/office/drawing/2014/main" val="1978995463"/>
                  </a:ext>
                </a:extLst>
              </a:tr>
              <a:tr h="370840">
                <a:tc>
                  <a:txBody>
                    <a:bodyPr/>
                    <a:lstStyle/>
                    <a:p>
                      <a:pPr marL="285750" lvl="0" indent="-285750">
                        <a:buFont typeface="Wingdings" panose="05000000000000000000" pitchFamily="2" charset="2"/>
                        <a:buChar char="Ø"/>
                      </a:pPr>
                      <a:r>
                        <a:rPr lang="es-ES" sz="1600" b="1" kern="1200" dirty="0">
                          <a:solidFill>
                            <a:schemeClr val="dk1"/>
                          </a:solidFill>
                          <a:effectLst/>
                          <a:latin typeface="+mn-lt"/>
                          <a:ea typeface="+mn-ea"/>
                          <a:cs typeface="+mn-cs"/>
                        </a:rPr>
                        <a:t>Diseño y desarrollo conceptual de sistemas que se basa en el conocimiento de tecnología de metadatos, protocolos infraestructuras digitales de investigación, gobernanza, curaduría digital, etc.</a:t>
                      </a:r>
                      <a:endParaRPr lang="es-CU" sz="1600" b="1" dirty="0">
                        <a:effectLst/>
                      </a:endParaRPr>
                    </a:p>
                    <a:p>
                      <a:pPr marL="285750" lvl="0" indent="-285750">
                        <a:buFont typeface="Wingdings" panose="05000000000000000000" pitchFamily="2" charset="2"/>
                        <a:buChar char="Ø"/>
                      </a:pPr>
                      <a:r>
                        <a:rPr lang="es-ES" sz="1600" b="1" kern="1200" dirty="0">
                          <a:solidFill>
                            <a:schemeClr val="dk1"/>
                          </a:solidFill>
                          <a:effectLst/>
                          <a:latin typeface="+mn-lt"/>
                          <a:ea typeface="+mn-ea"/>
                          <a:cs typeface="+mn-cs"/>
                        </a:rPr>
                        <a:t>Dominio de los ecosistemas de investigación.</a:t>
                      </a:r>
                      <a:endParaRPr lang="es-CU" sz="1600" b="1" dirty="0">
                        <a:effectLst/>
                      </a:endParaRPr>
                    </a:p>
                    <a:p>
                      <a:pPr marL="285750" lvl="0" indent="-285750">
                        <a:buFont typeface="Wingdings" panose="05000000000000000000" pitchFamily="2" charset="2"/>
                        <a:buChar char="Ø"/>
                      </a:pPr>
                      <a:r>
                        <a:rPr lang="es-ES" sz="1600" b="1" kern="1200" dirty="0">
                          <a:solidFill>
                            <a:schemeClr val="dk1"/>
                          </a:solidFill>
                          <a:effectLst/>
                          <a:latin typeface="+mn-lt"/>
                          <a:ea typeface="+mn-ea"/>
                          <a:cs typeface="+mn-cs"/>
                        </a:rPr>
                        <a:t>Conocimiento y aplicación de los flujos de trabajo en infraestructuras digitales.</a:t>
                      </a:r>
                      <a:endParaRPr lang="es-CU" sz="1600" b="1" dirty="0">
                        <a:effectLst/>
                      </a:endParaRPr>
                    </a:p>
                    <a:p>
                      <a:pPr marL="285750" lvl="0" indent="-285750">
                        <a:buFont typeface="Wingdings" panose="05000000000000000000" pitchFamily="2" charset="2"/>
                        <a:buChar char="Ø"/>
                      </a:pPr>
                      <a:r>
                        <a:rPr lang="es-ES" sz="1600" b="1" kern="1200" dirty="0">
                          <a:solidFill>
                            <a:schemeClr val="dk1"/>
                          </a:solidFill>
                          <a:effectLst/>
                          <a:latin typeface="+mn-lt"/>
                          <a:ea typeface="+mn-ea"/>
                          <a:cs typeface="+mn-cs"/>
                        </a:rPr>
                        <a:t>Conocimiento de tecnologías de la información y familiaridad con lenguajes de programación para datos.</a:t>
                      </a:r>
                      <a:endParaRPr lang="es-CU" sz="1600" b="1" dirty="0">
                        <a:effectLst/>
                      </a:endParaRPr>
                    </a:p>
                    <a:p>
                      <a:pPr marL="285750" lvl="0" indent="-285750">
                        <a:buFont typeface="Wingdings" panose="05000000000000000000" pitchFamily="2" charset="2"/>
                        <a:buChar char="Ø"/>
                      </a:pPr>
                      <a:r>
                        <a:rPr lang="es-ES" sz="1600" b="1" kern="1200" dirty="0">
                          <a:solidFill>
                            <a:schemeClr val="dk1"/>
                          </a:solidFill>
                          <a:effectLst/>
                          <a:latin typeface="+mn-lt"/>
                          <a:ea typeface="+mn-ea"/>
                          <a:cs typeface="+mn-cs"/>
                        </a:rPr>
                        <a:t>Conocimiento de métricas para infraestructuras de investigación.</a:t>
                      </a:r>
                      <a:endParaRPr lang="es-CU" sz="1600" b="1" dirty="0">
                        <a:effectLst/>
                      </a:endParaRPr>
                    </a:p>
                    <a:p>
                      <a:pPr marL="285750" lvl="0" indent="-285750">
                        <a:buFont typeface="Wingdings" panose="05000000000000000000" pitchFamily="2" charset="2"/>
                        <a:buChar char="Ø"/>
                      </a:pPr>
                      <a:r>
                        <a:rPr lang="es-ES" sz="1600" b="1" kern="1200" dirty="0">
                          <a:solidFill>
                            <a:schemeClr val="dk1"/>
                          </a:solidFill>
                          <a:effectLst/>
                          <a:latin typeface="+mn-lt"/>
                          <a:ea typeface="+mn-ea"/>
                          <a:cs typeface="+mn-cs"/>
                        </a:rPr>
                        <a:t>Conocimiento de gestión de datos de investigación.</a:t>
                      </a:r>
                      <a:endParaRPr lang="es-CU" sz="1600" b="1" dirty="0">
                        <a:effectLst/>
                      </a:endParaRPr>
                    </a:p>
                    <a:p>
                      <a:pPr marL="285750" lvl="0" indent="-285750">
                        <a:buFont typeface="Wingdings" panose="05000000000000000000" pitchFamily="2" charset="2"/>
                        <a:buChar char="Ø"/>
                      </a:pPr>
                      <a:r>
                        <a:rPr lang="es-ES" sz="1600" b="1" kern="1200" dirty="0">
                          <a:solidFill>
                            <a:schemeClr val="dk1"/>
                          </a:solidFill>
                          <a:effectLst/>
                          <a:latin typeface="+mn-lt"/>
                          <a:ea typeface="+mn-ea"/>
                          <a:cs typeface="+mn-cs"/>
                        </a:rPr>
                        <a:t>Conocimiento de catálogos de sistemas y datos básicamente en la calidad de metadatos, semántica y estándares.</a:t>
                      </a:r>
                      <a:endParaRPr lang="es-CU" sz="1600" b="1" dirty="0">
                        <a:effectLst/>
                      </a:endParaRPr>
                    </a:p>
                    <a:p>
                      <a:pPr marL="285750" indent="-285750">
                        <a:buFont typeface="Wingdings" panose="05000000000000000000" pitchFamily="2" charset="2"/>
                        <a:buChar char="Ø"/>
                      </a:pPr>
                      <a:r>
                        <a:rPr lang="es-ES" sz="1600" b="1" kern="1200" dirty="0">
                          <a:solidFill>
                            <a:schemeClr val="dk1"/>
                          </a:solidFill>
                          <a:effectLst/>
                          <a:latin typeface="+mn-lt"/>
                          <a:ea typeface="+mn-ea"/>
                          <a:cs typeface="+mn-cs"/>
                        </a:rPr>
                        <a:t>Habilidades comunicativas y didácticas.</a:t>
                      </a:r>
                      <a:endParaRPr lang="es-CU" sz="1600" b="1" dirty="0"/>
                    </a:p>
                  </a:txBody>
                  <a:tcPr/>
                </a:tc>
                <a:tc>
                  <a:txBody>
                    <a:bodyPr/>
                    <a:lstStyle/>
                    <a:p>
                      <a:pPr marL="285750" lvl="0" indent="-285750">
                        <a:buFont typeface="Wingdings" panose="05000000000000000000" pitchFamily="2" charset="2"/>
                        <a:buChar char="Ø"/>
                      </a:pPr>
                      <a:r>
                        <a:rPr lang="es-ES" sz="1600" b="1" kern="1200" dirty="0">
                          <a:solidFill>
                            <a:schemeClr val="dk1"/>
                          </a:solidFill>
                          <a:effectLst/>
                          <a:latin typeface="+mn-lt"/>
                          <a:ea typeface="+mn-ea"/>
                          <a:cs typeface="+mn-cs"/>
                        </a:rPr>
                        <a:t>Asesoría específica y formación para investigadores sobre gestión de datos de investigación.</a:t>
                      </a:r>
                      <a:endParaRPr lang="es-CU" sz="1600" b="1" dirty="0">
                        <a:effectLst/>
                      </a:endParaRPr>
                    </a:p>
                    <a:p>
                      <a:pPr marL="285750" lvl="0" indent="-285750">
                        <a:buFont typeface="Wingdings" panose="05000000000000000000" pitchFamily="2" charset="2"/>
                        <a:buChar char="Ø"/>
                      </a:pPr>
                      <a:r>
                        <a:rPr lang="es-ES" sz="1600" b="1" kern="1200" dirty="0">
                          <a:solidFill>
                            <a:schemeClr val="dk1"/>
                          </a:solidFill>
                          <a:effectLst/>
                          <a:latin typeface="+mn-lt"/>
                          <a:ea typeface="+mn-ea"/>
                          <a:cs typeface="+mn-cs"/>
                        </a:rPr>
                        <a:t>Conocimiento de las políticas de gestión de datos y desarrollo de una específica para la facultad de su disciplina.</a:t>
                      </a:r>
                      <a:endParaRPr lang="es-CU" sz="1600" b="1" dirty="0">
                        <a:effectLst/>
                      </a:endParaRPr>
                    </a:p>
                    <a:p>
                      <a:pPr marL="285750" lvl="0" indent="-285750">
                        <a:buFont typeface="Wingdings" panose="05000000000000000000" pitchFamily="2" charset="2"/>
                        <a:buChar char="Ø"/>
                      </a:pPr>
                      <a:r>
                        <a:rPr lang="es-ES" sz="1600" b="1" kern="1200" dirty="0">
                          <a:solidFill>
                            <a:schemeClr val="dk1"/>
                          </a:solidFill>
                          <a:effectLst/>
                          <a:latin typeface="+mn-lt"/>
                          <a:ea typeface="+mn-ea"/>
                          <a:cs typeface="+mn-cs"/>
                        </a:rPr>
                        <a:t>Asesoría sobre la escritura de un plan de gestión de datos de investigación.</a:t>
                      </a:r>
                      <a:endParaRPr lang="es-CU" sz="1600" b="1" dirty="0">
                        <a:effectLst/>
                      </a:endParaRPr>
                    </a:p>
                    <a:p>
                      <a:pPr marL="285750" lvl="0" indent="-285750">
                        <a:buFont typeface="Wingdings" panose="05000000000000000000" pitchFamily="2" charset="2"/>
                        <a:buChar char="Ø"/>
                      </a:pPr>
                      <a:r>
                        <a:rPr lang="es-ES" sz="1600" b="1" kern="1200" dirty="0">
                          <a:solidFill>
                            <a:schemeClr val="dk1"/>
                          </a:solidFill>
                          <a:effectLst/>
                          <a:latin typeface="+mn-lt"/>
                          <a:ea typeface="+mn-ea"/>
                          <a:cs typeface="+mn-cs"/>
                        </a:rPr>
                        <a:t>Conocimiento de estándares de metadatos y ontologías existentes en la disciplina.</a:t>
                      </a:r>
                      <a:endParaRPr lang="es-CU" sz="1600" b="1" dirty="0">
                        <a:effectLst/>
                      </a:endParaRPr>
                    </a:p>
                    <a:p>
                      <a:pPr marL="285750" lvl="0" indent="-285750">
                        <a:buFont typeface="Wingdings" panose="05000000000000000000" pitchFamily="2" charset="2"/>
                        <a:buChar char="Ø"/>
                      </a:pPr>
                      <a:r>
                        <a:rPr lang="es-ES" sz="1600" b="1" kern="1200" dirty="0">
                          <a:solidFill>
                            <a:schemeClr val="dk1"/>
                          </a:solidFill>
                          <a:effectLst/>
                          <a:latin typeface="+mn-lt"/>
                          <a:ea typeface="+mn-ea"/>
                          <a:cs typeface="+mn-cs"/>
                        </a:rPr>
                        <a:t>Conocimiento de los aspectos legales y éticos de la gestión de datos.</a:t>
                      </a:r>
                      <a:endParaRPr lang="es-CU" sz="1600" b="1" dirty="0">
                        <a:effectLst/>
                      </a:endParaRPr>
                    </a:p>
                    <a:p>
                      <a:pPr marL="285750" indent="-285750">
                        <a:buFont typeface="Wingdings" panose="05000000000000000000" pitchFamily="2" charset="2"/>
                        <a:buChar char="Ø"/>
                      </a:pPr>
                      <a:r>
                        <a:rPr lang="es-ES" sz="1600" b="1" kern="1200" dirty="0">
                          <a:solidFill>
                            <a:schemeClr val="dk1"/>
                          </a:solidFill>
                          <a:effectLst/>
                          <a:latin typeface="+mn-lt"/>
                          <a:ea typeface="+mn-ea"/>
                          <a:cs typeface="+mn-cs"/>
                        </a:rPr>
                        <a:t>Quehacer directo con nuevos flujos de trabajo y nuevos desarrollos de infraestructura para el área.</a:t>
                      </a:r>
                      <a:endParaRPr lang="es-CU" sz="1600" b="1" dirty="0"/>
                    </a:p>
                  </a:txBody>
                  <a:tcPr/>
                </a:tc>
                <a:extLst>
                  <a:ext uri="{0D108BD9-81ED-4DB2-BD59-A6C34878D82A}">
                    <a16:rowId xmlns:a16="http://schemas.microsoft.com/office/drawing/2014/main" val="3715367602"/>
                  </a:ext>
                </a:extLst>
              </a:tr>
            </a:tbl>
          </a:graphicData>
        </a:graphic>
      </p:graphicFrame>
      <p:grpSp>
        <p:nvGrpSpPr>
          <p:cNvPr id="15" name="Grupo 14">
            <a:extLst>
              <a:ext uri="{FF2B5EF4-FFF2-40B4-BE49-F238E27FC236}">
                <a16:creationId xmlns:a16="http://schemas.microsoft.com/office/drawing/2014/main" id="{5AC781DC-0662-4BA1-A822-97D0D4DD7D3D}"/>
              </a:ext>
            </a:extLst>
          </p:cNvPr>
          <p:cNvGrpSpPr/>
          <p:nvPr/>
        </p:nvGrpSpPr>
        <p:grpSpPr>
          <a:xfrm>
            <a:off x="309281" y="1299603"/>
            <a:ext cx="11618260" cy="4978400"/>
            <a:chOff x="309281" y="1299603"/>
            <a:chExt cx="11618260" cy="4978400"/>
          </a:xfrm>
        </p:grpSpPr>
        <p:sp>
          <p:nvSpPr>
            <p:cNvPr id="9" name="Rectángulo 8">
              <a:extLst>
                <a:ext uri="{FF2B5EF4-FFF2-40B4-BE49-F238E27FC236}">
                  <a16:creationId xmlns:a16="http://schemas.microsoft.com/office/drawing/2014/main" id="{26EE9CA1-0A24-4E78-BCB4-303CF2468563}"/>
                </a:ext>
              </a:extLst>
            </p:cNvPr>
            <p:cNvSpPr/>
            <p:nvPr/>
          </p:nvSpPr>
          <p:spPr>
            <a:xfrm>
              <a:off x="309281" y="1299603"/>
              <a:ext cx="11618260" cy="49784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grpSp>
          <p:nvGrpSpPr>
            <p:cNvPr id="14" name="Grupo 13">
              <a:extLst>
                <a:ext uri="{FF2B5EF4-FFF2-40B4-BE49-F238E27FC236}">
                  <a16:creationId xmlns:a16="http://schemas.microsoft.com/office/drawing/2014/main" id="{E13A3A76-72D2-4A60-A5BF-06DCEAA9BE46}"/>
                </a:ext>
              </a:extLst>
            </p:cNvPr>
            <p:cNvGrpSpPr/>
            <p:nvPr/>
          </p:nvGrpSpPr>
          <p:grpSpPr>
            <a:xfrm>
              <a:off x="309281" y="1634887"/>
              <a:ext cx="11618260" cy="4643116"/>
              <a:chOff x="309281" y="1634887"/>
              <a:chExt cx="11618260" cy="4643116"/>
            </a:xfrm>
          </p:grpSpPr>
          <p:sp>
            <p:nvSpPr>
              <p:cNvPr id="10" name="Rectángulo 9">
                <a:extLst>
                  <a:ext uri="{FF2B5EF4-FFF2-40B4-BE49-F238E27FC236}">
                    <a16:creationId xmlns:a16="http://schemas.microsoft.com/office/drawing/2014/main" id="{7F3A593F-DD0A-4A61-A350-FDF678C79989}"/>
                  </a:ext>
                </a:extLst>
              </p:cNvPr>
              <p:cNvSpPr/>
              <p:nvPr/>
            </p:nvSpPr>
            <p:spPr>
              <a:xfrm>
                <a:off x="309281" y="1634887"/>
                <a:ext cx="5786719" cy="461988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sp>
            <p:nvSpPr>
              <p:cNvPr id="11" name="Rectángulo 10">
                <a:extLst>
                  <a:ext uri="{FF2B5EF4-FFF2-40B4-BE49-F238E27FC236}">
                    <a16:creationId xmlns:a16="http://schemas.microsoft.com/office/drawing/2014/main" id="{510E99FD-EDF4-4255-9BDA-AF707FCE4695}"/>
                  </a:ext>
                </a:extLst>
              </p:cNvPr>
              <p:cNvSpPr/>
              <p:nvPr/>
            </p:nvSpPr>
            <p:spPr>
              <a:xfrm>
                <a:off x="6096000" y="1645700"/>
                <a:ext cx="5786719" cy="463230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cxnSp>
            <p:nvCxnSpPr>
              <p:cNvPr id="13" name="Conector recto 12">
                <a:extLst>
                  <a:ext uri="{FF2B5EF4-FFF2-40B4-BE49-F238E27FC236}">
                    <a16:creationId xmlns:a16="http://schemas.microsoft.com/office/drawing/2014/main" id="{11A4D8C3-23FC-4F8A-BAE8-5D31388D0452}"/>
                  </a:ext>
                </a:extLst>
              </p:cNvPr>
              <p:cNvCxnSpPr/>
              <p:nvPr/>
            </p:nvCxnSpPr>
            <p:spPr>
              <a:xfrm>
                <a:off x="309281" y="2039815"/>
                <a:ext cx="116182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2" name="13 1 y 45">
            <a:hlinkClick r:id="" action="ppaction://media"/>
            <a:extLst>
              <a:ext uri="{FF2B5EF4-FFF2-40B4-BE49-F238E27FC236}">
                <a16:creationId xmlns:a16="http://schemas.microsoft.com/office/drawing/2014/main" id="{7D88D10E-4EC9-4F16-92B8-C6080F3AEF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662647" y="3179203"/>
            <a:ext cx="609600" cy="609600"/>
          </a:xfrm>
          <a:prstGeom prst="rect">
            <a:avLst/>
          </a:prstGeom>
        </p:spPr>
      </p:pic>
    </p:spTree>
    <p:extLst>
      <p:ext uri="{BB962C8B-B14F-4D97-AF65-F5344CB8AC3E}">
        <p14:creationId xmlns:p14="http://schemas.microsoft.com/office/powerpoint/2010/main" val="3739797672"/>
      </p:ext>
    </p:extLst>
  </p:cSld>
  <p:clrMapOvr>
    <a:masterClrMapping/>
  </p:clrMapOvr>
  <mc:AlternateContent xmlns:mc="http://schemas.openxmlformats.org/markup-compatibility/2006" xmlns:p14="http://schemas.microsoft.com/office/powerpoint/2010/main">
    <mc:Choice Requires="p14">
      <p:transition spd="slow" p14:dur="2000" advClick="0" advTm="105000"/>
    </mc:Choice>
    <mc:Fallback xmlns="">
      <p:transition spd="slow" advClick="0" advTm="10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842CF40A-F0CA-41EA-B116-D6A29F99A144}"/>
              </a:ext>
            </a:extLst>
          </p:cNvPr>
          <p:cNvSpPr txBox="1">
            <a:spLocks/>
          </p:cNvSpPr>
          <p:nvPr/>
        </p:nvSpPr>
        <p:spPr>
          <a:xfrm>
            <a:off x="645458" y="164242"/>
            <a:ext cx="10905565" cy="1328382"/>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2800" b="1" dirty="0"/>
              <a:t>Tabla 1. Contraste de las competencias, formación y unidades de trabajo del bibliotecario y administrador de datos.</a:t>
            </a:r>
            <a:r>
              <a:rPr lang="es-ES" sz="2400" dirty="0"/>
              <a:t> </a:t>
            </a:r>
            <a:endParaRPr lang="es-CU" sz="2400" dirty="0"/>
          </a:p>
          <a:p>
            <a:pPr algn="ctr"/>
            <a:r>
              <a:rPr lang="es-ES" sz="2400" b="1" dirty="0"/>
              <a:t>.</a:t>
            </a:r>
            <a:endParaRPr lang="es-CU" sz="2000" dirty="0"/>
          </a:p>
          <a:p>
            <a:pPr algn="ctr"/>
            <a:endParaRPr lang="es-CU" sz="2000" dirty="0"/>
          </a:p>
          <a:p>
            <a:pPr algn="ctr"/>
            <a:endParaRPr lang="es-CU" sz="2000" b="1" dirty="0"/>
          </a:p>
        </p:txBody>
      </p:sp>
      <p:sp>
        <p:nvSpPr>
          <p:cNvPr id="8" name="CuadroTexto 7">
            <a:extLst>
              <a:ext uri="{FF2B5EF4-FFF2-40B4-BE49-F238E27FC236}">
                <a16:creationId xmlns:a16="http://schemas.microsoft.com/office/drawing/2014/main" id="{2FC116EF-C3ED-409E-B117-A93086A6DBC4}"/>
              </a:ext>
            </a:extLst>
          </p:cNvPr>
          <p:cNvSpPr txBox="1"/>
          <p:nvPr/>
        </p:nvSpPr>
        <p:spPr>
          <a:xfrm>
            <a:off x="5499846" y="6324425"/>
            <a:ext cx="6548371"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graphicFrame>
        <p:nvGraphicFramePr>
          <p:cNvPr id="4" name="Tabla 4">
            <a:extLst>
              <a:ext uri="{FF2B5EF4-FFF2-40B4-BE49-F238E27FC236}">
                <a16:creationId xmlns:a16="http://schemas.microsoft.com/office/drawing/2014/main" id="{49B42EF7-6AC9-4674-9C70-672FA7C24614}"/>
              </a:ext>
            </a:extLst>
          </p:cNvPr>
          <p:cNvGraphicFramePr>
            <a:graphicFrameLocks noGrp="1"/>
          </p:cNvGraphicFramePr>
          <p:nvPr>
            <p:ph idx="1"/>
            <p:extLst>
              <p:ext uri="{D42A27DB-BD31-4B8C-83A1-F6EECF244321}">
                <p14:modId xmlns:p14="http://schemas.microsoft.com/office/powerpoint/2010/main" val="4039787587"/>
              </p:ext>
            </p:extLst>
          </p:nvPr>
        </p:nvGraphicFramePr>
        <p:xfrm>
          <a:off x="286870" y="1638213"/>
          <a:ext cx="11618260" cy="4419600"/>
        </p:xfrm>
        <a:graphic>
          <a:graphicData uri="http://schemas.openxmlformats.org/drawingml/2006/table">
            <a:tbl>
              <a:tblPr firstRow="1" bandRow="1">
                <a:tableStyleId>{5C22544A-7EE6-4342-B048-85BDC9FD1C3A}</a:tableStyleId>
              </a:tblPr>
              <a:tblGrid>
                <a:gridCol w="5809130">
                  <a:extLst>
                    <a:ext uri="{9D8B030D-6E8A-4147-A177-3AD203B41FA5}">
                      <a16:colId xmlns:a16="http://schemas.microsoft.com/office/drawing/2014/main" val="6897363"/>
                    </a:ext>
                  </a:extLst>
                </a:gridCol>
                <a:gridCol w="5809130">
                  <a:extLst>
                    <a:ext uri="{9D8B030D-6E8A-4147-A177-3AD203B41FA5}">
                      <a16:colId xmlns:a16="http://schemas.microsoft.com/office/drawing/2014/main" val="3348143949"/>
                    </a:ext>
                  </a:extLst>
                </a:gridCol>
              </a:tblGrid>
              <a:tr h="370840">
                <a:tc gridSpan="2">
                  <a:txBody>
                    <a:bodyPr/>
                    <a:lstStyle/>
                    <a:p>
                      <a:pPr algn="ctr"/>
                      <a:r>
                        <a:rPr lang="es-MX" sz="2400" dirty="0"/>
                        <a:t>FORMACIÓN</a:t>
                      </a:r>
                      <a:endParaRPr lang="es-CU" sz="2400" dirty="0"/>
                    </a:p>
                  </a:txBody>
                  <a:tcPr/>
                </a:tc>
                <a:tc hMerge="1">
                  <a:txBody>
                    <a:bodyPr/>
                    <a:lstStyle/>
                    <a:p>
                      <a:endParaRPr lang="es-CU" dirty="0"/>
                    </a:p>
                  </a:txBody>
                  <a:tcPr/>
                </a:tc>
                <a:extLst>
                  <a:ext uri="{0D108BD9-81ED-4DB2-BD59-A6C34878D82A}">
                    <a16:rowId xmlns:a16="http://schemas.microsoft.com/office/drawing/2014/main" val="3588621368"/>
                  </a:ext>
                </a:extLst>
              </a:tr>
              <a:tr h="370840">
                <a:tc>
                  <a:txBody>
                    <a:bodyPr/>
                    <a:lstStyle/>
                    <a:p>
                      <a:pPr algn="ctr"/>
                      <a:r>
                        <a:rPr lang="es-MX" sz="2400" b="1" dirty="0"/>
                        <a:t>BIBLIOTECARIO DE DATOS</a:t>
                      </a:r>
                      <a:endParaRPr lang="es-CU" sz="2400" b="1" dirty="0"/>
                    </a:p>
                  </a:txBody>
                  <a:tcPr/>
                </a:tc>
                <a:tc>
                  <a:txBody>
                    <a:bodyPr/>
                    <a:lstStyle/>
                    <a:p>
                      <a:pPr algn="ctr"/>
                      <a:r>
                        <a:rPr lang="es-MX" sz="2400" b="1" dirty="0"/>
                        <a:t>ADMINISTRADOR DE DATOS</a:t>
                      </a:r>
                      <a:endParaRPr lang="es-CU" sz="2400" b="1" dirty="0"/>
                    </a:p>
                  </a:txBody>
                  <a:tcPr/>
                </a:tc>
                <a:extLst>
                  <a:ext uri="{0D108BD9-81ED-4DB2-BD59-A6C34878D82A}">
                    <a16:rowId xmlns:a16="http://schemas.microsoft.com/office/drawing/2014/main" val="1978995463"/>
                  </a:ext>
                </a:extLst>
              </a:tr>
              <a:tr h="370840">
                <a:tc>
                  <a:txBody>
                    <a:bodyPr/>
                    <a:lstStyle/>
                    <a:p>
                      <a:pPr marL="285750" lvl="0" indent="-285750" algn="l">
                        <a:buFont typeface="Wingdings" panose="05000000000000000000" pitchFamily="2" charset="2"/>
                        <a:buChar char="Ø"/>
                      </a:pPr>
                      <a:r>
                        <a:rPr lang="es-ES" sz="2800" b="1" kern="1200" dirty="0">
                          <a:solidFill>
                            <a:schemeClr val="dk1"/>
                          </a:solidFill>
                          <a:effectLst/>
                          <a:latin typeface="+mn-lt"/>
                          <a:ea typeface="+mn-ea"/>
                          <a:cs typeface="+mn-cs"/>
                        </a:rPr>
                        <a:t>Biblioteconomía con especialización en gestión de datos.</a:t>
                      </a:r>
                      <a:endParaRPr lang="es-CU" sz="2400" b="1" dirty="0">
                        <a:effectLst/>
                      </a:endParaRPr>
                    </a:p>
                    <a:p>
                      <a:pPr marL="285750" indent="-285750" algn="l">
                        <a:buFont typeface="Wingdings" panose="05000000000000000000" pitchFamily="2" charset="2"/>
                        <a:buChar char="Ø"/>
                      </a:pPr>
                      <a:r>
                        <a:rPr lang="es-ES" sz="2800" b="1" kern="1200" dirty="0">
                          <a:solidFill>
                            <a:schemeClr val="dk1"/>
                          </a:solidFill>
                          <a:effectLst/>
                          <a:latin typeface="+mn-lt"/>
                          <a:ea typeface="+mn-ea"/>
                          <a:cs typeface="+mn-cs"/>
                        </a:rPr>
                        <a:t>Formación próxima a la gestión de datos y conocimientos del mundo de las bibliotecas universitarias y de investigación.</a:t>
                      </a:r>
                      <a:endParaRPr lang="es-CU" sz="2400" b="1" dirty="0"/>
                    </a:p>
                  </a:txBody>
                  <a:tcPr/>
                </a:tc>
                <a:tc>
                  <a:txBody>
                    <a:bodyPr/>
                    <a:lstStyle/>
                    <a:p>
                      <a:pPr marL="285750" lvl="0" indent="-285750" algn="l">
                        <a:buFont typeface="Wingdings" panose="05000000000000000000" pitchFamily="2" charset="2"/>
                        <a:buChar char="Ø"/>
                      </a:pPr>
                      <a:r>
                        <a:rPr lang="es-ES" sz="2800" b="1" kern="1200" dirty="0">
                          <a:solidFill>
                            <a:schemeClr val="dk1"/>
                          </a:solidFill>
                          <a:effectLst/>
                          <a:latin typeface="+mn-lt"/>
                          <a:ea typeface="+mn-ea"/>
                          <a:cs typeface="+mn-cs"/>
                        </a:rPr>
                        <a:t>Máster o doctorado en la disciplina y profunda comprensión de la gestión de datos de investigación y las políticas al respecto.</a:t>
                      </a:r>
                      <a:endParaRPr lang="es-CU" sz="2400" b="1" dirty="0"/>
                    </a:p>
                  </a:txBody>
                  <a:tcPr/>
                </a:tc>
                <a:extLst>
                  <a:ext uri="{0D108BD9-81ED-4DB2-BD59-A6C34878D82A}">
                    <a16:rowId xmlns:a16="http://schemas.microsoft.com/office/drawing/2014/main" val="3715367602"/>
                  </a:ext>
                </a:extLst>
              </a:tr>
            </a:tbl>
          </a:graphicData>
        </a:graphic>
      </p:graphicFrame>
      <p:grpSp>
        <p:nvGrpSpPr>
          <p:cNvPr id="10" name="Grupo 9">
            <a:extLst>
              <a:ext uri="{FF2B5EF4-FFF2-40B4-BE49-F238E27FC236}">
                <a16:creationId xmlns:a16="http://schemas.microsoft.com/office/drawing/2014/main" id="{456F451E-48E7-4A6B-8371-3FB4C6B4517F}"/>
              </a:ext>
            </a:extLst>
          </p:cNvPr>
          <p:cNvGrpSpPr/>
          <p:nvPr/>
        </p:nvGrpSpPr>
        <p:grpSpPr>
          <a:xfrm>
            <a:off x="272802" y="1638213"/>
            <a:ext cx="11632328" cy="4419600"/>
            <a:chOff x="272802" y="1638213"/>
            <a:chExt cx="11632328" cy="4419600"/>
          </a:xfrm>
        </p:grpSpPr>
        <p:sp>
          <p:nvSpPr>
            <p:cNvPr id="2" name="Rectángulo 1">
              <a:extLst>
                <a:ext uri="{FF2B5EF4-FFF2-40B4-BE49-F238E27FC236}">
                  <a16:creationId xmlns:a16="http://schemas.microsoft.com/office/drawing/2014/main" id="{200A46A9-FEA1-4217-B9A0-9820F92B6A8C}"/>
                </a:ext>
              </a:extLst>
            </p:cNvPr>
            <p:cNvSpPr/>
            <p:nvPr/>
          </p:nvSpPr>
          <p:spPr>
            <a:xfrm>
              <a:off x="286870" y="1638213"/>
              <a:ext cx="11618260" cy="44196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sp>
          <p:nvSpPr>
            <p:cNvPr id="7" name="Rectángulo 6">
              <a:extLst>
                <a:ext uri="{FF2B5EF4-FFF2-40B4-BE49-F238E27FC236}">
                  <a16:creationId xmlns:a16="http://schemas.microsoft.com/office/drawing/2014/main" id="{3096F20B-3BC2-47F8-87FA-21AD11CECBF6}"/>
                </a:ext>
              </a:extLst>
            </p:cNvPr>
            <p:cNvSpPr/>
            <p:nvPr/>
          </p:nvSpPr>
          <p:spPr>
            <a:xfrm>
              <a:off x="286870" y="2061355"/>
              <a:ext cx="11618260" cy="3996458"/>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sp>
          <p:nvSpPr>
            <p:cNvPr id="9" name="Rectángulo 8">
              <a:extLst>
                <a:ext uri="{FF2B5EF4-FFF2-40B4-BE49-F238E27FC236}">
                  <a16:creationId xmlns:a16="http://schemas.microsoft.com/office/drawing/2014/main" id="{16E1268E-F550-4911-867D-76890168070E}"/>
                </a:ext>
              </a:extLst>
            </p:cNvPr>
            <p:cNvSpPr/>
            <p:nvPr/>
          </p:nvSpPr>
          <p:spPr>
            <a:xfrm>
              <a:off x="272802" y="2564336"/>
              <a:ext cx="11618260" cy="349347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cxnSp>
          <p:nvCxnSpPr>
            <p:cNvPr id="5" name="Conector recto 4">
              <a:extLst>
                <a:ext uri="{FF2B5EF4-FFF2-40B4-BE49-F238E27FC236}">
                  <a16:creationId xmlns:a16="http://schemas.microsoft.com/office/drawing/2014/main" id="{9D80B1EC-009D-44F5-A302-9D9568A765CC}"/>
                </a:ext>
              </a:extLst>
            </p:cNvPr>
            <p:cNvCxnSpPr>
              <a:endCxn id="4" idx="2"/>
            </p:cNvCxnSpPr>
            <p:nvPr/>
          </p:nvCxnSpPr>
          <p:spPr>
            <a:xfrm>
              <a:off x="6096000" y="2061355"/>
              <a:ext cx="0" cy="399645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 name="14 29">
            <a:hlinkClick r:id="" action="ppaction://media"/>
            <a:extLst>
              <a:ext uri="{FF2B5EF4-FFF2-40B4-BE49-F238E27FC236}">
                <a16:creationId xmlns:a16="http://schemas.microsoft.com/office/drawing/2014/main" id="{555B0A38-7BDE-48D9-915F-A4AF4FF827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958483" y="3124200"/>
            <a:ext cx="609600" cy="609600"/>
          </a:xfrm>
          <a:prstGeom prst="rect">
            <a:avLst/>
          </a:prstGeom>
        </p:spPr>
      </p:pic>
    </p:spTree>
    <p:extLst>
      <p:ext uri="{BB962C8B-B14F-4D97-AF65-F5344CB8AC3E}">
        <p14:creationId xmlns:p14="http://schemas.microsoft.com/office/powerpoint/2010/main" val="262594461"/>
      </p:ext>
    </p:extLst>
  </p:cSld>
  <p:clrMapOvr>
    <a:masterClrMapping/>
  </p:clrMapOvr>
  <mc:AlternateContent xmlns:mc="http://schemas.openxmlformats.org/markup-compatibility/2006" xmlns:p14="http://schemas.microsoft.com/office/powerpoint/2010/main">
    <mc:Choice Requires="p14">
      <p:transition spd="slow" p14:dur="2000" advClick="0" advTm="29000"/>
    </mc:Choice>
    <mc:Fallback xmlns="">
      <p:transition spd="slow" advClick="0" advTm="2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842CF40A-F0CA-41EA-B116-D6A29F99A144}"/>
              </a:ext>
            </a:extLst>
          </p:cNvPr>
          <p:cNvSpPr txBox="1">
            <a:spLocks/>
          </p:cNvSpPr>
          <p:nvPr/>
        </p:nvSpPr>
        <p:spPr>
          <a:xfrm>
            <a:off x="645458" y="164242"/>
            <a:ext cx="10905565" cy="1825923"/>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3600" b="1" dirty="0"/>
              <a:t>Tabla 1. Contraste de las competencias, formación y unidades de trabajo del bibliotecario y administrador de datos.</a:t>
            </a:r>
            <a:r>
              <a:rPr lang="es-ES" sz="3200" dirty="0"/>
              <a:t> </a:t>
            </a:r>
            <a:endParaRPr lang="es-CU" sz="3200" dirty="0"/>
          </a:p>
          <a:p>
            <a:pPr algn="ctr"/>
            <a:r>
              <a:rPr lang="es-ES" sz="3200" b="1" dirty="0"/>
              <a:t>.</a:t>
            </a:r>
            <a:endParaRPr lang="es-CU" sz="2800" dirty="0"/>
          </a:p>
          <a:p>
            <a:pPr algn="ctr"/>
            <a:endParaRPr lang="es-CU" sz="2800" dirty="0"/>
          </a:p>
          <a:p>
            <a:pPr algn="ctr"/>
            <a:endParaRPr lang="es-CU" sz="2800" b="1" dirty="0"/>
          </a:p>
        </p:txBody>
      </p:sp>
      <p:sp>
        <p:nvSpPr>
          <p:cNvPr id="8" name="CuadroTexto 7">
            <a:extLst>
              <a:ext uri="{FF2B5EF4-FFF2-40B4-BE49-F238E27FC236}">
                <a16:creationId xmlns:a16="http://schemas.microsoft.com/office/drawing/2014/main" id="{2FC116EF-C3ED-409E-B117-A93086A6DBC4}"/>
              </a:ext>
            </a:extLst>
          </p:cNvPr>
          <p:cNvSpPr txBox="1"/>
          <p:nvPr/>
        </p:nvSpPr>
        <p:spPr>
          <a:xfrm>
            <a:off x="5499846" y="6324425"/>
            <a:ext cx="6548371"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graphicFrame>
        <p:nvGraphicFramePr>
          <p:cNvPr id="4" name="Tabla 4">
            <a:extLst>
              <a:ext uri="{FF2B5EF4-FFF2-40B4-BE49-F238E27FC236}">
                <a16:creationId xmlns:a16="http://schemas.microsoft.com/office/drawing/2014/main" id="{49B42EF7-6AC9-4674-9C70-672FA7C24614}"/>
              </a:ext>
            </a:extLst>
          </p:cNvPr>
          <p:cNvGraphicFramePr>
            <a:graphicFrameLocks noGrp="1"/>
          </p:cNvGraphicFramePr>
          <p:nvPr>
            <p:ph idx="1"/>
            <p:extLst>
              <p:ext uri="{D42A27DB-BD31-4B8C-83A1-F6EECF244321}">
                <p14:modId xmlns:p14="http://schemas.microsoft.com/office/powerpoint/2010/main" val="641950726"/>
              </p:ext>
            </p:extLst>
          </p:nvPr>
        </p:nvGraphicFramePr>
        <p:xfrm>
          <a:off x="286870" y="2471930"/>
          <a:ext cx="11618260" cy="3474720"/>
        </p:xfrm>
        <a:graphic>
          <a:graphicData uri="http://schemas.openxmlformats.org/drawingml/2006/table">
            <a:tbl>
              <a:tblPr firstRow="1" bandRow="1">
                <a:tableStyleId>{5C22544A-7EE6-4342-B048-85BDC9FD1C3A}</a:tableStyleId>
              </a:tblPr>
              <a:tblGrid>
                <a:gridCol w="5809130">
                  <a:extLst>
                    <a:ext uri="{9D8B030D-6E8A-4147-A177-3AD203B41FA5}">
                      <a16:colId xmlns:a16="http://schemas.microsoft.com/office/drawing/2014/main" val="6897363"/>
                    </a:ext>
                  </a:extLst>
                </a:gridCol>
                <a:gridCol w="5809130">
                  <a:extLst>
                    <a:ext uri="{9D8B030D-6E8A-4147-A177-3AD203B41FA5}">
                      <a16:colId xmlns:a16="http://schemas.microsoft.com/office/drawing/2014/main" val="3348143949"/>
                    </a:ext>
                  </a:extLst>
                </a:gridCol>
              </a:tblGrid>
              <a:tr h="370840">
                <a:tc gridSpan="2">
                  <a:txBody>
                    <a:bodyPr/>
                    <a:lstStyle/>
                    <a:p>
                      <a:pPr algn="ctr"/>
                      <a:r>
                        <a:rPr lang="es-MX" sz="3600" dirty="0">
                          <a:latin typeface="+mn-lt"/>
                        </a:rPr>
                        <a:t>UNIDAD DE TRABAJO</a:t>
                      </a:r>
                      <a:endParaRPr lang="es-CU" sz="3600" dirty="0">
                        <a:latin typeface="+mn-lt"/>
                      </a:endParaRPr>
                    </a:p>
                  </a:txBody>
                  <a:tcPr/>
                </a:tc>
                <a:tc hMerge="1">
                  <a:txBody>
                    <a:bodyPr/>
                    <a:lstStyle/>
                    <a:p>
                      <a:endParaRPr lang="es-CU" dirty="0"/>
                    </a:p>
                  </a:txBody>
                  <a:tcPr/>
                </a:tc>
                <a:extLst>
                  <a:ext uri="{0D108BD9-81ED-4DB2-BD59-A6C34878D82A}">
                    <a16:rowId xmlns:a16="http://schemas.microsoft.com/office/drawing/2014/main" val="3588621368"/>
                  </a:ext>
                </a:extLst>
              </a:tr>
              <a:tr h="370840">
                <a:tc>
                  <a:txBody>
                    <a:bodyPr/>
                    <a:lstStyle/>
                    <a:p>
                      <a:pPr algn="ctr"/>
                      <a:r>
                        <a:rPr lang="es-MX" sz="3600" b="1" dirty="0">
                          <a:latin typeface="+mn-lt"/>
                        </a:rPr>
                        <a:t>BIBLIOTECARIO DE DATOS</a:t>
                      </a:r>
                      <a:endParaRPr lang="es-CU" sz="3600" b="1" dirty="0">
                        <a:latin typeface="+mn-lt"/>
                      </a:endParaRPr>
                    </a:p>
                  </a:txBody>
                  <a:tcPr/>
                </a:tc>
                <a:tc>
                  <a:txBody>
                    <a:bodyPr/>
                    <a:lstStyle/>
                    <a:p>
                      <a:pPr algn="ctr"/>
                      <a:r>
                        <a:rPr lang="es-MX" sz="3600" b="1" dirty="0">
                          <a:latin typeface="+mn-lt"/>
                        </a:rPr>
                        <a:t>ADMINISTRADOR DE DATOS</a:t>
                      </a:r>
                      <a:endParaRPr lang="es-CU" sz="3600" b="1" dirty="0">
                        <a:latin typeface="+mn-lt"/>
                      </a:endParaRPr>
                    </a:p>
                  </a:txBody>
                  <a:tcPr/>
                </a:tc>
                <a:extLst>
                  <a:ext uri="{0D108BD9-81ED-4DB2-BD59-A6C34878D82A}">
                    <a16:rowId xmlns:a16="http://schemas.microsoft.com/office/drawing/2014/main" val="1978995463"/>
                  </a:ext>
                </a:extLst>
              </a:tr>
              <a:tr h="370840">
                <a:tc>
                  <a:txBody>
                    <a:bodyPr/>
                    <a:lstStyle/>
                    <a:p>
                      <a:pPr marL="342900" lvl="0" indent="-342900" algn="l">
                        <a:buFont typeface="Wingdings" panose="05000000000000000000" pitchFamily="2" charset="2"/>
                        <a:buChar char="Ø"/>
                        <a:tabLst>
                          <a:tab pos="157480" algn="l"/>
                        </a:tabLst>
                      </a:pPr>
                      <a:r>
                        <a:rPr lang="es-ES" sz="3600" b="1" dirty="0">
                          <a:effectLst/>
                          <a:latin typeface="+mn-lt"/>
                        </a:rPr>
                        <a:t>Biblioteca universitaria o de investigación o centro de información.</a:t>
                      </a:r>
                      <a:endParaRPr lang="es-CU" sz="3600" b="1" dirty="0">
                        <a:effectLst/>
                        <a:latin typeface="+mn-lt"/>
                      </a:endParaRPr>
                    </a:p>
                  </a:txBody>
                  <a:tcPr marL="68580" marR="68580" marT="0" marB="0"/>
                </a:tc>
                <a:tc>
                  <a:txBody>
                    <a:bodyPr/>
                    <a:lstStyle/>
                    <a:p>
                      <a:pPr marL="342900" lvl="0" indent="-342900" algn="l">
                        <a:buFont typeface="Wingdings" panose="05000000000000000000" pitchFamily="2" charset="2"/>
                        <a:buChar char="Ø"/>
                        <a:tabLst>
                          <a:tab pos="184785" algn="l"/>
                        </a:tabLst>
                      </a:pPr>
                      <a:r>
                        <a:rPr lang="es-ES" sz="3600" b="1" dirty="0">
                          <a:effectLst/>
                          <a:latin typeface="+mn-lt"/>
                        </a:rPr>
                        <a:t>Facultad de su disciplina.</a:t>
                      </a:r>
                      <a:endParaRPr lang="es-CU" sz="3600" b="1" dirty="0">
                        <a:effectLst/>
                        <a:latin typeface="+mn-lt"/>
                      </a:endParaRPr>
                    </a:p>
                  </a:txBody>
                  <a:tcPr marL="68580" marR="68580" marT="0" marB="0"/>
                </a:tc>
                <a:extLst>
                  <a:ext uri="{0D108BD9-81ED-4DB2-BD59-A6C34878D82A}">
                    <a16:rowId xmlns:a16="http://schemas.microsoft.com/office/drawing/2014/main" val="3715367602"/>
                  </a:ext>
                </a:extLst>
              </a:tr>
            </a:tbl>
          </a:graphicData>
        </a:graphic>
      </p:graphicFrame>
      <p:grpSp>
        <p:nvGrpSpPr>
          <p:cNvPr id="12" name="Grupo 11">
            <a:extLst>
              <a:ext uri="{FF2B5EF4-FFF2-40B4-BE49-F238E27FC236}">
                <a16:creationId xmlns:a16="http://schemas.microsoft.com/office/drawing/2014/main" id="{64039970-5CB6-4F1F-87FC-8E7BEEA82A8A}"/>
              </a:ext>
            </a:extLst>
          </p:cNvPr>
          <p:cNvGrpSpPr/>
          <p:nvPr/>
        </p:nvGrpSpPr>
        <p:grpSpPr>
          <a:xfrm>
            <a:off x="286870" y="2471930"/>
            <a:ext cx="11618260" cy="3488788"/>
            <a:chOff x="286870" y="2471930"/>
            <a:chExt cx="11618260" cy="3488788"/>
          </a:xfrm>
        </p:grpSpPr>
        <p:sp>
          <p:nvSpPr>
            <p:cNvPr id="2" name="Rectángulo 1">
              <a:extLst>
                <a:ext uri="{FF2B5EF4-FFF2-40B4-BE49-F238E27FC236}">
                  <a16:creationId xmlns:a16="http://schemas.microsoft.com/office/drawing/2014/main" id="{BAB3E01B-EF35-43CE-8550-A80A06B39929}"/>
                </a:ext>
              </a:extLst>
            </p:cNvPr>
            <p:cNvSpPr/>
            <p:nvPr/>
          </p:nvSpPr>
          <p:spPr>
            <a:xfrm>
              <a:off x="286870" y="2471930"/>
              <a:ext cx="11618260" cy="347472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sp>
          <p:nvSpPr>
            <p:cNvPr id="7" name="Rectángulo 6">
              <a:extLst>
                <a:ext uri="{FF2B5EF4-FFF2-40B4-BE49-F238E27FC236}">
                  <a16:creationId xmlns:a16="http://schemas.microsoft.com/office/drawing/2014/main" id="{EBBD3422-C4F2-48D4-B688-C66C19130501}"/>
                </a:ext>
              </a:extLst>
            </p:cNvPr>
            <p:cNvSpPr/>
            <p:nvPr/>
          </p:nvSpPr>
          <p:spPr>
            <a:xfrm>
              <a:off x="286870" y="3056178"/>
              <a:ext cx="11618260" cy="290454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sp>
          <p:nvSpPr>
            <p:cNvPr id="9" name="Rectángulo 8">
              <a:extLst>
                <a:ext uri="{FF2B5EF4-FFF2-40B4-BE49-F238E27FC236}">
                  <a16:creationId xmlns:a16="http://schemas.microsoft.com/office/drawing/2014/main" id="{2C5D3F16-B9C6-415F-BDA8-378A2724555E}"/>
                </a:ext>
              </a:extLst>
            </p:cNvPr>
            <p:cNvSpPr/>
            <p:nvPr/>
          </p:nvSpPr>
          <p:spPr>
            <a:xfrm>
              <a:off x="286870" y="4265240"/>
              <a:ext cx="11618260" cy="168141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cxnSp>
          <p:nvCxnSpPr>
            <p:cNvPr id="5" name="Conector recto 4">
              <a:extLst>
                <a:ext uri="{FF2B5EF4-FFF2-40B4-BE49-F238E27FC236}">
                  <a16:creationId xmlns:a16="http://schemas.microsoft.com/office/drawing/2014/main" id="{2E87EF9F-E99F-4F2C-A21D-970FF58E2B24}"/>
                </a:ext>
              </a:extLst>
            </p:cNvPr>
            <p:cNvCxnSpPr>
              <a:cxnSpLocks/>
              <a:stCxn id="7" idx="0"/>
              <a:endCxn id="9" idx="2"/>
            </p:cNvCxnSpPr>
            <p:nvPr/>
          </p:nvCxnSpPr>
          <p:spPr>
            <a:xfrm>
              <a:off x="6096000" y="3056178"/>
              <a:ext cx="0" cy="289047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 name="15 15">
            <a:hlinkClick r:id="" action="ppaction://media"/>
            <a:extLst>
              <a:ext uri="{FF2B5EF4-FFF2-40B4-BE49-F238E27FC236}">
                <a16:creationId xmlns:a16="http://schemas.microsoft.com/office/drawing/2014/main" id="{02F819D4-1455-4125-8AF5-E3438802BC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702988" y="3124200"/>
            <a:ext cx="609600" cy="609600"/>
          </a:xfrm>
          <a:prstGeom prst="rect">
            <a:avLst/>
          </a:prstGeom>
        </p:spPr>
      </p:pic>
    </p:spTree>
    <p:extLst>
      <p:ext uri="{BB962C8B-B14F-4D97-AF65-F5344CB8AC3E}">
        <p14:creationId xmlns:p14="http://schemas.microsoft.com/office/powerpoint/2010/main" val="1240408185"/>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842CF40A-F0CA-41EA-B116-D6A29F99A144}"/>
              </a:ext>
            </a:extLst>
          </p:cNvPr>
          <p:cNvSpPr txBox="1">
            <a:spLocks/>
          </p:cNvSpPr>
          <p:nvPr/>
        </p:nvSpPr>
        <p:spPr>
          <a:xfrm>
            <a:off x="645458" y="304921"/>
            <a:ext cx="10905565" cy="1077587"/>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6600" b="1" dirty="0"/>
              <a:t>5.6. Bases de Datos.</a:t>
            </a:r>
            <a:r>
              <a:rPr lang="es-ES" sz="6600" dirty="0"/>
              <a:t> </a:t>
            </a:r>
            <a:endParaRPr lang="es-CU" sz="6600" dirty="0"/>
          </a:p>
          <a:p>
            <a:pPr algn="ctr"/>
            <a:endParaRPr lang="es-CU" sz="6000" dirty="0"/>
          </a:p>
          <a:p>
            <a:pPr algn="ctr"/>
            <a:endParaRPr lang="es-CU" sz="6000" b="1" dirty="0"/>
          </a:p>
        </p:txBody>
      </p:sp>
      <p:sp>
        <p:nvSpPr>
          <p:cNvPr id="7" name="Marcador de contenido 2">
            <a:extLst>
              <a:ext uri="{FF2B5EF4-FFF2-40B4-BE49-F238E27FC236}">
                <a16:creationId xmlns:a16="http://schemas.microsoft.com/office/drawing/2014/main" id="{40CD04A2-609D-43BB-B4BC-4D76ED406EA6}"/>
              </a:ext>
            </a:extLst>
          </p:cNvPr>
          <p:cNvSpPr txBox="1">
            <a:spLocks/>
          </p:cNvSpPr>
          <p:nvPr/>
        </p:nvSpPr>
        <p:spPr>
          <a:xfrm>
            <a:off x="476857" y="2037241"/>
            <a:ext cx="11214847" cy="39982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s-ES" sz="4800" dirty="0"/>
              <a:t>Conjunto de datos pertenecientes a un mismo contexto y almacenados sistemáticamente para su posterior uso.</a:t>
            </a:r>
            <a:endParaRPr lang="es-CU" sz="7200" dirty="0"/>
          </a:p>
        </p:txBody>
      </p:sp>
      <p:sp>
        <p:nvSpPr>
          <p:cNvPr id="8" name="CuadroTexto 7">
            <a:extLst>
              <a:ext uri="{FF2B5EF4-FFF2-40B4-BE49-F238E27FC236}">
                <a16:creationId xmlns:a16="http://schemas.microsoft.com/office/drawing/2014/main" id="{2FC116EF-C3ED-409E-B117-A93086A6DBC4}"/>
              </a:ext>
            </a:extLst>
          </p:cNvPr>
          <p:cNvSpPr txBox="1"/>
          <p:nvPr/>
        </p:nvSpPr>
        <p:spPr>
          <a:xfrm>
            <a:off x="5499846" y="6324425"/>
            <a:ext cx="6548371"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pic>
        <p:nvPicPr>
          <p:cNvPr id="2" name="16 49">
            <a:hlinkClick r:id="" action="ppaction://media"/>
            <a:extLst>
              <a:ext uri="{FF2B5EF4-FFF2-40B4-BE49-F238E27FC236}">
                <a16:creationId xmlns:a16="http://schemas.microsoft.com/office/drawing/2014/main" id="{702F599A-60FF-40B1-B1A6-042C4B6558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01282" y="3124200"/>
            <a:ext cx="609600" cy="609600"/>
          </a:xfrm>
          <a:prstGeom prst="rect">
            <a:avLst/>
          </a:prstGeom>
        </p:spPr>
      </p:pic>
    </p:spTree>
    <p:extLst>
      <p:ext uri="{BB962C8B-B14F-4D97-AF65-F5344CB8AC3E}">
        <p14:creationId xmlns:p14="http://schemas.microsoft.com/office/powerpoint/2010/main" val="3329172938"/>
      </p:ext>
    </p:extLst>
  </p:cSld>
  <p:clrMapOvr>
    <a:masterClrMapping/>
  </p:clrMapOvr>
  <mc:AlternateContent xmlns:mc="http://schemas.openxmlformats.org/markup-compatibility/2006" xmlns:p14="http://schemas.microsoft.com/office/powerpoint/2010/main">
    <mc:Choice Requires="p14">
      <p:transition spd="slow" p14:dur="2000" advClick="0" advTm="49000"/>
    </mc:Choice>
    <mc:Fallback xmlns="">
      <p:transition spd="slow" advClick="0" advTm="4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842CF40A-F0CA-41EA-B116-D6A29F99A144}"/>
              </a:ext>
            </a:extLst>
          </p:cNvPr>
          <p:cNvSpPr txBox="1">
            <a:spLocks/>
          </p:cNvSpPr>
          <p:nvPr/>
        </p:nvSpPr>
        <p:spPr>
          <a:xfrm>
            <a:off x="645458" y="304921"/>
            <a:ext cx="10905565" cy="1077587"/>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6600" b="1" dirty="0"/>
              <a:t>5.7. Páginas WEB.</a:t>
            </a:r>
            <a:r>
              <a:rPr lang="es-ES" sz="6600" dirty="0"/>
              <a:t> </a:t>
            </a:r>
            <a:endParaRPr lang="es-CU" sz="6600" dirty="0"/>
          </a:p>
          <a:p>
            <a:pPr algn="ctr"/>
            <a:endParaRPr lang="es-CU" sz="6000" dirty="0"/>
          </a:p>
          <a:p>
            <a:pPr algn="ctr"/>
            <a:endParaRPr lang="es-CU" sz="6000" b="1" dirty="0"/>
          </a:p>
        </p:txBody>
      </p:sp>
      <p:sp>
        <p:nvSpPr>
          <p:cNvPr id="7" name="Marcador de contenido 2">
            <a:extLst>
              <a:ext uri="{FF2B5EF4-FFF2-40B4-BE49-F238E27FC236}">
                <a16:creationId xmlns:a16="http://schemas.microsoft.com/office/drawing/2014/main" id="{40CD04A2-609D-43BB-B4BC-4D76ED406EA6}"/>
              </a:ext>
            </a:extLst>
          </p:cNvPr>
          <p:cNvSpPr txBox="1">
            <a:spLocks/>
          </p:cNvSpPr>
          <p:nvPr/>
        </p:nvSpPr>
        <p:spPr>
          <a:xfrm>
            <a:off x="476857" y="2037241"/>
            <a:ext cx="11214847" cy="399821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s-MX" sz="4800" dirty="0"/>
              <a:t>Documento o información electrónica capaz de contener texto, sonido, video, programas, enlaces, </a:t>
            </a:r>
            <a:r>
              <a:rPr lang="es-MX" sz="4800" dirty="0" err="1"/>
              <a:t>etc</a:t>
            </a:r>
            <a:r>
              <a:rPr lang="es-MX" sz="4800" dirty="0"/>
              <a:t>, accesible por medio de la red informática mundial.</a:t>
            </a:r>
            <a:endParaRPr lang="es-CU" sz="4800" dirty="0"/>
          </a:p>
        </p:txBody>
      </p:sp>
      <p:sp>
        <p:nvSpPr>
          <p:cNvPr id="8" name="CuadroTexto 7">
            <a:extLst>
              <a:ext uri="{FF2B5EF4-FFF2-40B4-BE49-F238E27FC236}">
                <a16:creationId xmlns:a16="http://schemas.microsoft.com/office/drawing/2014/main" id="{2FC116EF-C3ED-409E-B117-A93086A6DBC4}"/>
              </a:ext>
            </a:extLst>
          </p:cNvPr>
          <p:cNvSpPr txBox="1"/>
          <p:nvPr/>
        </p:nvSpPr>
        <p:spPr>
          <a:xfrm>
            <a:off x="5499846" y="6324425"/>
            <a:ext cx="6548371"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pic>
        <p:nvPicPr>
          <p:cNvPr id="2" name="17 44">
            <a:hlinkClick r:id="" action="ppaction://media"/>
            <a:extLst>
              <a:ext uri="{FF2B5EF4-FFF2-40B4-BE49-F238E27FC236}">
                <a16:creationId xmlns:a16="http://schemas.microsoft.com/office/drawing/2014/main" id="{F9C87586-D9A6-4091-8446-69ADEA1257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80258" y="3124200"/>
            <a:ext cx="609600" cy="609600"/>
          </a:xfrm>
          <a:prstGeom prst="rect">
            <a:avLst/>
          </a:prstGeom>
        </p:spPr>
      </p:pic>
    </p:spTree>
    <p:extLst>
      <p:ext uri="{BB962C8B-B14F-4D97-AF65-F5344CB8AC3E}">
        <p14:creationId xmlns:p14="http://schemas.microsoft.com/office/powerpoint/2010/main" val="2070229284"/>
      </p:ext>
    </p:extLst>
  </p:cSld>
  <p:clrMapOvr>
    <a:masterClrMapping/>
  </p:clrMapOvr>
  <mc:AlternateContent xmlns:mc="http://schemas.openxmlformats.org/markup-compatibility/2006" xmlns:p14="http://schemas.microsoft.com/office/powerpoint/2010/main">
    <mc:Choice Requires="p14">
      <p:transition spd="slow" p14:dur="2000" advClick="0" advTm="44000"/>
    </mc:Choice>
    <mc:Fallback xmlns="">
      <p:transition spd="slow" advClick="0" advTm="4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842CF40A-F0CA-41EA-B116-D6A29F99A144}"/>
              </a:ext>
            </a:extLst>
          </p:cNvPr>
          <p:cNvSpPr txBox="1">
            <a:spLocks/>
          </p:cNvSpPr>
          <p:nvPr/>
        </p:nvSpPr>
        <p:spPr>
          <a:xfrm>
            <a:off x="645458" y="304921"/>
            <a:ext cx="10905565" cy="1077587"/>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6600" b="1" dirty="0"/>
              <a:t>5.8. Hojas Informativas.</a:t>
            </a:r>
            <a:r>
              <a:rPr lang="es-ES" sz="6600" dirty="0"/>
              <a:t> </a:t>
            </a:r>
            <a:endParaRPr lang="es-CU" sz="6600" dirty="0"/>
          </a:p>
          <a:p>
            <a:pPr algn="ctr"/>
            <a:endParaRPr lang="es-CU" sz="6000" dirty="0"/>
          </a:p>
          <a:p>
            <a:pPr algn="ctr"/>
            <a:endParaRPr lang="es-CU" sz="6000" b="1" dirty="0"/>
          </a:p>
        </p:txBody>
      </p:sp>
      <p:sp>
        <p:nvSpPr>
          <p:cNvPr id="7" name="Marcador de contenido 2">
            <a:extLst>
              <a:ext uri="{FF2B5EF4-FFF2-40B4-BE49-F238E27FC236}">
                <a16:creationId xmlns:a16="http://schemas.microsoft.com/office/drawing/2014/main" id="{40CD04A2-609D-43BB-B4BC-4D76ED406EA6}"/>
              </a:ext>
            </a:extLst>
          </p:cNvPr>
          <p:cNvSpPr txBox="1">
            <a:spLocks/>
          </p:cNvSpPr>
          <p:nvPr/>
        </p:nvSpPr>
        <p:spPr>
          <a:xfrm>
            <a:off x="488576" y="1643344"/>
            <a:ext cx="11214847" cy="399821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s-MX" sz="4000" dirty="0"/>
              <a:t>Presentación en una única página impresa de datos clave sobre un tema. También llamada hoja de hechos es una presentación de datos en formato que resalta concisamente puntos clave en una única página impresa, normalmente utilizando tablas, encabezados o viñetas.</a:t>
            </a:r>
            <a:endParaRPr lang="es-CU" sz="4000" dirty="0"/>
          </a:p>
        </p:txBody>
      </p:sp>
      <p:sp>
        <p:nvSpPr>
          <p:cNvPr id="8" name="CuadroTexto 7">
            <a:extLst>
              <a:ext uri="{FF2B5EF4-FFF2-40B4-BE49-F238E27FC236}">
                <a16:creationId xmlns:a16="http://schemas.microsoft.com/office/drawing/2014/main" id="{2FC116EF-C3ED-409E-B117-A93086A6DBC4}"/>
              </a:ext>
            </a:extLst>
          </p:cNvPr>
          <p:cNvSpPr txBox="1"/>
          <p:nvPr/>
        </p:nvSpPr>
        <p:spPr>
          <a:xfrm>
            <a:off x="5499846" y="6324425"/>
            <a:ext cx="6548371"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pic>
        <p:nvPicPr>
          <p:cNvPr id="2" name="18 49">
            <a:hlinkClick r:id="" action="ppaction://media"/>
            <a:extLst>
              <a:ext uri="{FF2B5EF4-FFF2-40B4-BE49-F238E27FC236}">
                <a16:creationId xmlns:a16="http://schemas.microsoft.com/office/drawing/2014/main" id="{FCF15593-427A-47E7-A0FB-8F90752DDE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55070" y="3124200"/>
            <a:ext cx="609600" cy="609600"/>
          </a:xfrm>
          <a:prstGeom prst="rect">
            <a:avLst/>
          </a:prstGeom>
        </p:spPr>
      </p:pic>
    </p:spTree>
    <p:extLst>
      <p:ext uri="{BB962C8B-B14F-4D97-AF65-F5344CB8AC3E}">
        <p14:creationId xmlns:p14="http://schemas.microsoft.com/office/powerpoint/2010/main" val="3304594075"/>
      </p:ext>
    </p:extLst>
  </p:cSld>
  <p:clrMapOvr>
    <a:masterClrMapping/>
  </p:clrMapOvr>
  <mc:AlternateContent xmlns:mc="http://schemas.openxmlformats.org/markup-compatibility/2006" xmlns:p14="http://schemas.microsoft.com/office/powerpoint/2010/main">
    <mc:Choice Requires="p14">
      <p:transition spd="slow" p14:dur="2000" advClick="0" advTm="49000"/>
    </mc:Choice>
    <mc:Fallback xmlns="">
      <p:transition spd="slow" advClick="0" advTm="4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842CF40A-F0CA-41EA-B116-D6A29F99A144}"/>
              </a:ext>
            </a:extLst>
          </p:cNvPr>
          <p:cNvSpPr txBox="1">
            <a:spLocks/>
          </p:cNvSpPr>
          <p:nvPr/>
        </p:nvSpPr>
        <p:spPr>
          <a:xfrm>
            <a:off x="645458" y="304921"/>
            <a:ext cx="10905565" cy="1077587"/>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6600" b="1" dirty="0"/>
              <a:t>5.9. Boletines.</a:t>
            </a:r>
            <a:r>
              <a:rPr lang="es-ES" sz="6600" dirty="0"/>
              <a:t> </a:t>
            </a:r>
            <a:endParaRPr lang="es-CU" sz="6600" dirty="0"/>
          </a:p>
          <a:p>
            <a:pPr algn="ctr"/>
            <a:endParaRPr lang="es-CU" sz="6000" dirty="0"/>
          </a:p>
          <a:p>
            <a:pPr algn="ctr"/>
            <a:endParaRPr lang="es-CU" sz="6000" b="1" dirty="0"/>
          </a:p>
        </p:txBody>
      </p:sp>
      <p:sp>
        <p:nvSpPr>
          <p:cNvPr id="7" name="Marcador de contenido 2">
            <a:extLst>
              <a:ext uri="{FF2B5EF4-FFF2-40B4-BE49-F238E27FC236}">
                <a16:creationId xmlns:a16="http://schemas.microsoft.com/office/drawing/2014/main" id="{40CD04A2-609D-43BB-B4BC-4D76ED406EA6}"/>
              </a:ext>
            </a:extLst>
          </p:cNvPr>
          <p:cNvSpPr txBox="1">
            <a:spLocks/>
          </p:cNvSpPr>
          <p:nvPr/>
        </p:nvSpPr>
        <p:spPr>
          <a:xfrm>
            <a:off x="488576" y="1854359"/>
            <a:ext cx="11214847" cy="399821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s-ES" sz="4800" dirty="0"/>
              <a:t>Es una publicación distribuida de forma regular, centrada en un tema principal y puede tener varias funciones.  Su extensión es variable y puede tener muchas funciones.</a:t>
            </a:r>
            <a:endParaRPr lang="es-CU" sz="4800" dirty="0"/>
          </a:p>
        </p:txBody>
      </p:sp>
      <p:sp>
        <p:nvSpPr>
          <p:cNvPr id="8" name="CuadroTexto 7">
            <a:extLst>
              <a:ext uri="{FF2B5EF4-FFF2-40B4-BE49-F238E27FC236}">
                <a16:creationId xmlns:a16="http://schemas.microsoft.com/office/drawing/2014/main" id="{2FC116EF-C3ED-409E-B117-A93086A6DBC4}"/>
              </a:ext>
            </a:extLst>
          </p:cNvPr>
          <p:cNvSpPr txBox="1"/>
          <p:nvPr/>
        </p:nvSpPr>
        <p:spPr>
          <a:xfrm>
            <a:off x="5499846" y="6324425"/>
            <a:ext cx="6548371"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pic>
        <p:nvPicPr>
          <p:cNvPr id="2" name="19 32">
            <a:hlinkClick r:id="" action="ppaction://media"/>
            <a:extLst>
              <a:ext uri="{FF2B5EF4-FFF2-40B4-BE49-F238E27FC236}">
                <a16:creationId xmlns:a16="http://schemas.microsoft.com/office/drawing/2014/main" id="{9A446A3E-D438-4E79-B2A7-CD480D5729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662647" y="3243866"/>
            <a:ext cx="609600" cy="609600"/>
          </a:xfrm>
          <a:prstGeom prst="rect">
            <a:avLst/>
          </a:prstGeom>
        </p:spPr>
      </p:pic>
    </p:spTree>
    <p:extLst>
      <p:ext uri="{BB962C8B-B14F-4D97-AF65-F5344CB8AC3E}">
        <p14:creationId xmlns:p14="http://schemas.microsoft.com/office/powerpoint/2010/main" val="947478732"/>
      </p:ext>
    </p:extLst>
  </p:cSld>
  <p:clrMapOvr>
    <a:masterClrMapping/>
  </p:clrMapOvr>
  <mc:AlternateContent xmlns:mc="http://schemas.openxmlformats.org/markup-compatibility/2006" xmlns:p14="http://schemas.microsoft.com/office/powerpoint/2010/main">
    <mc:Choice Requires="p14">
      <p:transition spd="slow" p14:dur="2000" advClick="0" advTm="32000"/>
    </mc:Choice>
    <mc:Fallback xmlns="">
      <p:transition spd="slow" advClick="0" advTm="3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28642E9D-ECBA-4625-81D3-4562580D50FD}"/>
              </a:ext>
            </a:extLst>
          </p:cNvPr>
          <p:cNvSpPr txBox="1">
            <a:spLocks/>
          </p:cNvSpPr>
          <p:nvPr/>
        </p:nvSpPr>
        <p:spPr>
          <a:xfrm>
            <a:off x="3294531" y="158750"/>
            <a:ext cx="5607050" cy="630238"/>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b="1"/>
              <a:t>Claustro docente</a:t>
            </a:r>
            <a:endParaRPr lang="es-CU" b="1" dirty="0"/>
          </a:p>
        </p:txBody>
      </p:sp>
      <p:sp>
        <p:nvSpPr>
          <p:cNvPr id="7" name="Marcador de contenido 2">
            <a:extLst>
              <a:ext uri="{FF2B5EF4-FFF2-40B4-BE49-F238E27FC236}">
                <a16:creationId xmlns:a16="http://schemas.microsoft.com/office/drawing/2014/main" id="{9E073C9E-F415-4CD6-86B2-A1C989A175BF}"/>
              </a:ext>
            </a:extLst>
          </p:cNvPr>
          <p:cNvSpPr txBox="1">
            <a:spLocks/>
          </p:cNvSpPr>
          <p:nvPr/>
        </p:nvSpPr>
        <p:spPr>
          <a:xfrm>
            <a:off x="608012" y="1292884"/>
            <a:ext cx="10975975" cy="486251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lgn="just">
              <a:buClr>
                <a:schemeClr val="tx1"/>
              </a:buClr>
            </a:pPr>
            <a:r>
              <a:rPr lang="es-ES" sz="2800" b="1" dirty="0"/>
              <a:t>M. Sc. Ileana Armenteros Vera (Departamento Docencia e Investigaciones / Centro Nacional de Información de Ciencias Médicas)</a:t>
            </a:r>
            <a:endParaRPr lang="es-CU" sz="2800" dirty="0"/>
          </a:p>
          <a:p>
            <a:pPr algn="just">
              <a:buClr>
                <a:schemeClr val="tx1"/>
              </a:buClr>
            </a:pPr>
            <a:r>
              <a:rPr lang="es-CU" sz="2800" b="1" dirty="0"/>
              <a:t>M. Sc. </a:t>
            </a:r>
            <a:r>
              <a:rPr lang="es-ES" sz="2800" b="1" dirty="0"/>
              <a:t>Consuelo </a:t>
            </a:r>
            <a:r>
              <a:rPr lang="es-ES" sz="2800" b="1" dirty="0" err="1"/>
              <a:t>Tarragó</a:t>
            </a:r>
            <a:r>
              <a:rPr lang="es-ES" sz="2800" b="1" dirty="0"/>
              <a:t> Montalvo (Departamento Docencia e Investigaciones / Centro Nacional de Información de Ciencias Médicas)</a:t>
            </a:r>
            <a:endParaRPr lang="es-CU" sz="2800" dirty="0"/>
          </a:p>
          <a:p>
            <a:pPr algn="just">
              <a:buClr>
                <a:schemeClr val="tx1"/>
              </a:buClr>
            </a:pPr>
            <a:r>
              <a:rPr lang="es-ES" sz="2800" b="1" dirty="0"/>
              <a:t>M. Sc.  Arelys Borrell </a:t>
            </a:r>
            <a:r>
              <a:rPr lang="es-ES" sz="2800" b="1" dirty="0" err="1"/>
              <a:t>Saburit</a:t>
            </a:r>
            <a:r>
              <a:rPr lang="es-ES" sz="2800" b="1" dirty="0"/>
              <a:t> (Departamento </a:t>
            </a:r>
            <a:r>
              <a:rPr lang="es-MX" sz="2800" b="1" dirty="0"/>
              <a:t>Servicios Especiales de Información</a:t>
            </a:r>
            <a:r>
              <a:rPr lang="es-ES" sz="2800" b="1" dirty="0"/>
              <a:t> / Centro Nacional de Información de Ciencias Médicas</a:t>
            </a:r>
            <a:r>
              <a:rPr lang="es-MX" sz="2800" b="1" dirty="0"/>
              <a:t>)</a:t>
            </a:r>
            <a:endParaRPr lang="es-CU" sz="2800" dirty="0"/>
          </a:p>
        </p:txBody>
      </p:sp>
      <p:sp>
        <p:nvSpPr>
          <p:cNvPr id="8" name="CuadroTexto 7">
            <a:extLst>
              <a:ext uri="{FF2B5EF4-FFF2-40B4-BE49-F238E27FC236}">
                <a16:creationId xmlns:a16="http://schemas.microsoft.com/office/drawing/2014/main" id="{7652E1CF-7567-46A2-B2A3-BD37FE092072}"/>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pic>
        <p:nvPicPr>
          <p:cNvPr id="2" name="2 35">
            <a:hlinkClick r:id="" action="ppaction://media"/>
            <a:extLst>
              <a:ext uri="{FF2B5EF4-FFF2-40B4-BE49-F238E27FC236}">
                <a16:creationId xmlns:a16="http://schemas.microsoft.com/office/drawing/2014/main" id="{58085AB5-ED59-4B55-998F-B4A79B96DF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810565" y="3195222"/>
            <a:ext cx="609600" cy="609600"/>
          </a:xfrm>
          <a:prstGeom prst="rect">
            <a:avLst/>
          </a:prstGeom>
        </p:spPr>
      </p:pic>
    </p:spTree>
    <p:extLst>
      <p:ext uri="{BB962C8B-B14F-4D97-AF65-F5344CB8AC3E}">
        <p14:creationId xmlns:p14="http://schemas.microsoft.com/office/powerpoint/2010/main" val="3971597649"/>
      </p:ext>
    </p:extLst>
  </p:cSld>
  <p:clrMapOvr>
    <a:masterClrMapping/>
  </p:clrMapOvr>
  <mc:AlternateContent xmlns:mc="http://schemas.openxmlformats.org/markup-compatibility/2006">
    <mc:Choice xmlns:p14="http://schemas.microsoft.com/office/powerpoint/2010/main" Requires="p14">
      <p:transition spd="slow" p14:dur="2000" advClick="0" advTm="34000"/>
    </mc:Choice>
    <mc:Fallback>
      <p:transition spd="slow" advClick="0" advTm="3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842CF40A-F0CA-41EA-B116-D6A29F99A144}"/>
              </a:ext>
            </a:extLst>
          </p:cNvPr>
          <p:cNvSpPr txBox="1">
            <a:spLocks/>
          </p:cNvSpPr>
          <p:nvPr/>
        </p:nvSpPr>
        <p:spPr>
          <a:xfrm>
            <a:off x="645458" y="304921"/>
            <a:ext cx="10905565" cy="1077587"/>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6000" b="1" dirty="0"/>
              <a:t>5.10. Listas de Distribución.</a:t>
            </a:r>
            <a:r>
              <a:rPr lang="es-ES" sz="6000" dirty="0"/>
              <a:t> </a:t>
            </a:r>
            <a:endParaRPr lang="es-CU" sz="6000" dirty="0"/>
          </a:p>
          <a:p>
            <a:pPr algn="ctr"/>
            <a:endParaRPr lang="es-CU" sz="5400" dirty="0"/>
          </a:p>
          <a:p>
            <a:pPr algn="ctr"/>
            <a:endParaRPr lang="es-CU" sz="5400" b="1" dirty="0"/>
          </a:p>
        </p:txBody>
      </p:sp>
      <p:sp>
        <p:nvSpPr>
          <p:cNvPr id="7" name="Marcador de contenido 2">
            <a:extLst>
              <a:ext uri="{FF2B5EF4-FFF2-40B4-BE49-F238E27FC236}">
                <a16:creationId xmlns:a16="http://schemas.microsoft.com/office/drawing/2014/main" id="{40CD04A2-609D-43BB-B4BC-4D76ED406EA6}"/>
              </a:ext>
            </a:extLst>
          </p:cNvPr>
          <p:cNvSpPr txBox="1">
            <a:spLocks/>
          </p:cNvSpPr>
          <p:nvPr/>
        </p:nvSpPr>
        <p:spPr>
          <a:xfrm>
            <a:off x="488576" y="1755885"/>
            <a:ext cx="11214847" cy="399821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s-MX" sz="2400" dirty="0"/>
              <a:t>Estas listas pueden ser según los siguiente cuatro criterios:</a:t>
            </a:r>
            <a:endParaRPr lang="es-CU" sz="5400" dirty="0"/>
          </a:p>
          <a:p>
            <a:pPr lvl="0">
              <a:buClr>
                <a:schemeClr val="tx1"/>
              </a:buClr>
            </a:pPr>
            <a:r>
              <a:rPr lang="es-ES" sz="2400" b="1" dirty="0"/>
              <a:t>Listas abiertas: </a:t>
            </a:r>
            <a:r>
              <a:rPr lang="es-ES" sz="2400" dirty="0"/>
              <a:t>Donde las personas pueden suscribirse y darse de baja a sí mismas.</a:t>
            </a:r>
            <a:endParaRPr lang="es-CU" sz="5400" dirty="0"/>
          </a:p>
          <a:p>
            <a:pPr lvl="0">
              <a:buClr>
                <a:schemeClr val="tx1"/>
              </a:buClr>
            </a:pPr>
            <a:r>
              <a:rPr lang="es-ES" sz="2400" b="1" dirty="0"/>
              <a:t>Listas cerradas: </a:t>
            </a:r>
            <a:r>
              <a:rPr lang="es-ES" sz="2400" dirty="0"/>
              <a:t>Donde se necesita la aprobación de una de las personas administradoras para agregarse a la lista.</a:t>
            </a:r>
            <a:endParaRPr lang="es-CU" sz="5400" dirty="0"/>
          </a:p>
          <a:p>
            <a:pPr lvl="0">
              <a:buClr>
                <a:schemeClr val="tx1"/>
              </a:buClr>
            </a:pPr>
            <a:r>
              <a:rPr lang="es-ES" sz="2400" b="1" dirty="0"/>
              <a:t>Listas públicas:</a:t>
            </a:r>
            <a:r>
              <a:rPr lang="es-ES" sz="2400" dirty="0"/>
              <a:t> Son de acceso público en Internet, se pueden hallar mediante una búsqueda, y algunas muestran sus mensajes públicamente.</a:t>
            </a:r>
            <a:endParaRPr lang="es-CU" sz="5400" dirty="0"/>
          </a:p>
          <a:p>
            <a:pPr lvl="0">
              <a:buClr>
                <a:schemeClr val="tx1"/>
              </a:buClr>
            </a:pPr>
            <a:r>
              <a:rPr lang="es-ES" sz="2400" b="1" dirty="0"/>
              <a:t>Listas privadas:</a:t>
            </a:r>
            <a:r>
              <a:rPr lang="es-ES" sz="2400" dirty="0"/>
              <a:t> No se encuentran indexadas por ningún buscador y sólo se conocen por vía de contactos con las personas que la administran.</a:t>
            </a:r>
            <a:endParaRPr lang="es-CU" sz="5400" dirty="0"/>
          </a:p>
          <a:p>
            <a:pPr marL="0" indent="0">
              <a:buNone/>
            </a:pPr>
            <a:endParaRPr lang="es-CU" sz="5400" dirty="0"/>
          </a:p>
        </p:txBody>
      </p:sp>
      <p:sp>
        <p:nvSpPr>
          <p:cNvPr id="8" name="CuadroTexto 7">
            <a:extLst>
              <a:ext uri="{FF2B5EF4-FFF2-40B4-BE49-F238E27FC236}">
                <a16:creationId xmlns:a16="http://schemas.microsoft.com/office/drawing/2014/main" id="{2FC116EF-C3ED-409E-B117-A93086A6DBC4}"/>
              </a:ext>
            </a:extLst>
          </p:cNvPr>
          <p:cNvSpPr txBox="1"/>
          <p:nvPr/>
        </p:nvSpPr>
        <p:spPr>
          <a:xfrm>
            <a:off x="5499846" y="6324425"/>
            <a:ext cx="6548371"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pic>
        <p:nvPicPr>
          <p:cNvPr id="2" name="20 1 y 03">
            <a:hlinkClick r:id="" action="ppaction://media"/>
            <a:extLst>
              <a:ext uri="{FF2B5EF4-FFF2-40B4-BE49-F238E27FC236}">
                <a16:creationId xmlns:a16="http://schemas.microsoft.com/office/drawing/2014/main" id="{F14C862C-06DD-4618-B5E1-A11ABC8040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434047" y="3145392"/>
            <a:ext cx="609600" cy="609600"/>
          </a:xfrm>
          <a:prstGeom prst="rect">
            <a:avLst/>
          </a:prstGeom>
        </p:spPr>
      </p:pic>
    </p:spTree>
    <p:extLst>
      <p:ext uri="{BB962C8B-B14F-4D97-AF65-F5344CB8AC3E}">
        <p14:creationId xmlns:p14="http://schemas.microsoft.com/office/powerpoint/2010/main" val="2197839074"/>
      </p:ext>
    </p:extLst>
  </p:cSld>
  <p:clrMapOvr>
    <a:masterClrMapping/>
  </p:clrMapOvr>
  <mc:AlternateContent xmlns:mc="http://schemas.openxmlformats.org/markup-compatibility/2006" xmlns:p14="http://schemas.microsoft.com/office/powerpoint/2010/main">
    <mc:Choice Requires="p14">
      <p:transition spd="slow" p14:dur="2000" advClick="0" advTm="63000"/>
    </mc:Choice>
    <mc:Fallback xmlns="">
      <p:transition spd="slow" advClick="0" advTm="6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842CF40A-F0CA-41EA-B116-D6A29F99A144}"/>
              </a:ext>
            </a:extLst>
          </p:cNvPr>
          <p:cNvSpPr txBox="1">
            <a:spLocks/>
          </p:cNvSpPr>
          <p:nvPr/>
        </p:nvSpPr>
        <p:spPr>
          <a:xfrm>
            <a:off x="645458" y="304921"/>
            <a:ext cx="10905565" cy="1077587"/>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4400" b="1" dirty="0"/>
              <a:t>5.11. Mensajes de Correo Electrónico.</a:t>
            </a:r>
            <a:r>
              <a:rPr lang="es-ES" sz="4400" dirty="0"/>
              <a:t> </a:t>
            </a:r>
            <a:endParaRPr lang="es-CU" sz="4400" dirty="0"/>
          </a:p>
          <a:p>
            <a:pPr algn="ctr"/>
            <a:endParaRPr lang="es-CU" sz="4000" dirty="0"/>
          </a:p>
          <a:p>
            <a:pPr algn="ctr"/>
            <a:endParaRPr lang="es-CU" sz="4000" b="1" dirty="0"/>
          </a:p>
        </p:txBody>
      </p:sp>
      <p:sp>
        <p:nvSpPr>
          <p:cNvPr id="7" name="Marcador de contenido 2">
            <a:extLst>
              <a:ext uri="{FF2B5EF4-FFF2-40B4-BE49-F238E27FC236}">
                <a16:creationId xmlns:a16="http://schemas.microsoft.com/office/drawing/2014/main" id="{40CD04A2-609D-43BB-B4BC-4D76ED406EA6}"/>
              </a:ext>
            </a:extLst>
          </p:cNvPr>
          <p:cNvSpPr txBox="1">
            <a:spLocks/>
          </p:cNvSpPr>
          <p:nvPr/>
        </p:nvSpPr>
        <p:spPr>
          <a:xfrm>
            <a:off x="488576" y="1657411"/>
            <a:ext cx="11214847" cy="399821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s-ES" sz="4400" dirty="0"/>
              <a:t>El correo electrónico, también llamado simplemente correo o mensajería electrónica es un servicio de red que permite a los usuarios enviar y recibir mensajes mediante redes de comunicación electrónica</a:t>
            </a:r>
            <a:endParaRPr lang="es-CU" sz="9600" dirty="0"/>
          </a:p>
          <a:p>
            <a:pPr marL="0" indent="0">
              <a:buNone/>
            </a:pPr>
            <a:endParaRPr lang="es-CU" sz="9600" dirty="0"/>
          </a:p>
        </p:txBody>
      </p:sp>
      <p:sp>
        <p:nvSpPr>
          <p:cNvPr id="8" name="CuadroTexto 7">
            <a:extLst>
              <a:ext uri="{FF2B5EF4-FFF2-40B4-BE49-F238E27FC236}">
                <a16:creationId xmlns:a16="http://schemas.microsoft.com/office/drawing/2014/main" id="{2FC116EF-C3ED-409E-B117-A93086A6DBC4}"/>
              </a:ext>
            </a:extLst>
          </p:cNvPr>
          <p:cNvSpPr txBox="1"/>
          <p:nvPr/>
        </p:nvSpPr>
        <p:spPr>
          <a:xfrm>
            <a:off x="5499846" y="6324425"/>
            <a:ext cx="6548371"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pic>
        <p:nvPicPr>
          <p:cNvPr id="2" name="21 38">
            <a:hlinkClick r:id="" action="ppaction://media"/>
            <a:extLst>
              <a:ext uri="{FF2B5EF4-FFF2-40B4-BE49-F238E27FC236}">
                <a16:creationId xmlns:a16="http://schemas.microsoft.com/office/drawing/2014/main" id="{BE7E9CF6-9894-4FCB-994E-44C84508BD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676094" y="3046918"/>
            <a:ext cx="609600" cy="609600"/>
          </a:xfrm>
          <a:prstGeom prst="rect">
            <a:avLst/>
          </a:prstGeom>
        </p:spPr>
      </p:pic>
    </p:spTree>
    <p:extLst>
      <p:ext uri="{BB962C8B-B14F-4D97-AF65-F5344CB8AC3E}">
        <p14:creationId xmlns:p14="http://schemas.microsoft.com/office/powerpoint/2010/main" val="1488733633"/>
      </p:ext>
    </p:extLst>
  </p:cSld>
  <p:clrMapOvr>
    <a:masterClrMapping/>
  </p:clrMapOvr>
  <mc:AlternateContent xmlns:mc="http://schemas.openxmlformats.org/markup-compatibility/2006" xmlns:p14="http://schemas.microsoft.com/office/powerpoint/2010/main">
    <mc:Choice Requires="p14">
      <p:transition spd="slow" p14:dur="2000" advClick="0" advTm="38000"/>
    </mc:Choice>
    <mc:Fallback xmlns="">
      <p:transition spd="slow" advClick="0" advTm="3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842CF40A-F0CA-41EA-B116-D6A29F99A144}"/>
              </a:ext>
            </a:extLst>
          </p:cNvPr>
          <p:cNvSpPr txBox="1">
            <a:spLocks/>
          </p:cNvSpPr>
          <p:nvPr/>
        </p:nvSpPr>
        <p:spPr>
          <a:xfrm>
            <a:off x="645458" y="112416"/>
            <a:ext cx="10905565" cy="897453"/>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4400" b="1" dirty="0"/>
              <a:t>5.12. Redes Sociales.</a:t>
            </a:r>
            <a:r>
              <a:rPr lang="es-ES" sz="4400" dirty="0"/>
              <a:t> </a:t>
            </a:r>
            <a:endParaRPr lang="es-CU" sz="4400" dirty="0"/>
          </a:p>
          <a:p>
            <a:pPr algn="ctr"/>
            <a:endParaRPr lang="es-CU" sz="4000" dirty="0"/>
          </a:p>
          <a:p>
            <a:pPr algn="ctr"/>
            <a:endParaRPr lang="es-CU" sz="4000" b="1" dirty="0"/>
          </a:p>
        </p:txBody>
      </p:sp>
      <p:sp>
        <p:nvSpPr>
          <p:cNvPr id="7" name="Marcador de contenido 2">
            <a:extLst>
              <a:ext uri="{FF2B5EF4-FFF2-40B4-BE49-F238E27FC236}">
                <a16:creationId xmlns:a16="http://schemas.microsoft.com/office/drawing/2014/main" id="{40CD04A2-609D-43BB-B4BC-4D76ED406EA6}"/>
              </a:ext>
            </a:extLst>
          </p:cNvPr>
          <p:cNvSpPr txBox="1">
            <a:spLocks/>
          </p:cNvSpPr>
          <p:nvPr/>
        </p:nvSpPr>
        <p:spPr>
          <a:xfrm>
            <a:off x="448515" y="1162601"/>
            <a:ext cx="11214847" cy="399821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s-ES" sz="2800" dirty="0"/>
              <a:t>Pueden dividirse en dos categorías:</a:t>
            </a:r>
            <a:endParaRPr lang="es-CU" sz="5400" dirty="0"/>
          </a:p>
          <a:p>
            <a:pPr lvl="0">
              <a:buClr>
                <a:schemeClr val="tx1"/>
              </a:buClr>
            </a:pPr>
            <a:r>
              <a:rPr lang="es-ES" sz="2800" b="1" dirty="0"/>
              <a:t>Redes sociales internas y privadas: </a:t>
            </a:r>
            <a:r>
              <a:rPr lang="es-ES" sz="2800" dirty="0"/>
              <a:t>Se componen de un grupo de personas dentro de una empresa, asociación, sociedad, el proveedor de educación y organización.</a:t>
            </a:r>
            <a:endParaRPr lang="es-CU" sz="5400" dirty="0"/>
          </a:p>
          <a:p>
            <a:pPr lvl="0">
              <a:buClr>
                <a:schemeClr val="tx1"/>
              </a:buClr>
            </a:pPr>
            <a:r>
              <a:rPr lang="es-ES" sz="2800" b="1" dirty="0"/>
              <a:t>Redes sociales externas: </a:t>
            </a:r>
            <a:r>
              <a:rPr lang="es-ES" sz="2800" dirty="0"/>
              <a:t>Red abierta y a disposición de los usuarios de la web para comunicarse, diseñada para atraer a anunciantes. Los usuarios con frecuencia adquieren el rol de “amigos” aún sin mantener relaciones de amistad previa con otros usuarios los cuales pueden interactuar libremente. Sus aplicaciones se han visto en el mundo de los negocios, aplicaciones médicas, e investigaciones.</a:t>
            </a:r>
            <a:endParaRPr lang="es-CU" sz="5400" dirty="0"/>
          </a:p>
          <a:p>
            <a:pPr marL="0" indent="0">
              <a:buNone/>
            </a:pPr>
            <a:endParaRPr lang="es-CU" sz="13800" dirty="0"/>
          </a:p>
          <a:p>
            <a:pPr marL="0" indent="0">
              <a:buNone/>
            </a:pPr>
            <a:endParaRPr lang="es-CU" sz="13800" dirty="0"/>
          </a:p>
        </p:txBody>
      </p:sp>
      <p:sp>
        <p:nvSpPr>
          <p:cNvPr id="8" name="CuadroTexto 7">
            <a:extLst>
              <a:ext uri="{FF2B5EF4-FFF2-40B4-BE49-F238E27FC236}">
                <a16:creationId xmlns:a16="http://schemas.microsoft.com/office/drawing/2014/main" id="{2FC116EF-C3ED-409E-B117-A93086A6DBC4}"/>
              </a:ext>
            </a:extLst>
          </p:cNvPr>
          <p:cNvSpPr txBox="1"/>
          <p:nvPr/>
        </p:nvSpPr>
        <p:spPr>
          <a:xfrm>
            <a:off x="5499846" y="6324425"/>
            <a:ext cx="6548371"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pic>
        <p:nvPicPr>
          <p:cNvPr id="2" name="22 1 y 14">
            <a:hlinkClick r:id="" action="ppaction://media"/>
            <a:extLst>
              <a:ext uri="{FF2B5EF4-FFF2-40B4-BE49-F238E27FC236}">
                <a16:creationId xmlns:a16="http://schemas.microsoft.com/office/drawing/2014/main" id="{726D8255-8765-476B-A708-C5CA77A9A3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797118" y="3124200"/>
            <a:ext cx="609600" cy="609600"/>
          </a:xfrm>
          <a:prstGeom prst="rect">
            <a:avLst/>
          </a:prstGeom>
        </p:spPr>
      </p:pic>
    </p:spTree>
    <p:extLst>
      <p:ext uri="{BB962C8B-B14F-4D97-AF65-F5344CB8AC3E}">
        <p14:creationId xmlns:p14="http://schemas.microsoft.com/office/powerpoint/2010/main" val="1939651564"/>
      </p:ext>
    </p:extLst>
  </p:cSld>
  <p:clrMapOvr>
    <a:masterClrMapping/>
  </p:clrMapOvr>
  <mc:AlternateContent xmlns:mc="http://schemas.openxmlformats.org/markup-compatibility/2006" xmlns:p14="http://schemas.microsoft.com/office/powerpoint/2010/main">
    <mc:Choice Requires="p14">
      <p:transition spd="slow" p14:dur="2000" advClick="0" advTm="74000"/>
    </mc:Choice>
    <mc:Fallback xmlns="">
      <p:transition spd="slow" advClick="0" advTm="7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842CF40A-F0CA-41EA-B116-D6A29F99A144}"/>
              </a:ext>
            </a:extLst>
          </p:cNvPr>
          <p:cNvSpPr txBox="1">
            <a:spLocks/>
          </p:cNvSpPr>
          <p:nvPr/>
        </p:nvSpPr>
        <p:spPr>
          <a:xfrm>
            <a:off x="645458" y="112416"/>
            <a:ext cx="10905565" cy="897453"/>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4400" b="1" dirty="0"/>
              <a:t>5.13. Humanidades Digitales.</a:t>
            </a:r>
            <a:r>
              <a:rPr lang="es-ES" sz="4400" dirty="0"/>
              <a:t> </a:t>
            </a:r>
            <a:endParaRPr lang="es-CU" sz="4400" dirty="0"/>
          </a:p>
          <a:p>
            <a:pPr algn="ctr"/>
            <a:endParaRPr lang="es-CU" sz="4000" dirty="0"/>
          </a:p>
          <a:p>
            <a:pPr algn="ctr"/>
            <a:endParaRPr lang="es-CU" sz="4000" b="1" dirty="0"/>
          </a:p>
        </p:txBody>
      </p:sp>
      <p:sp>
        <p:nvSpPr>
          <p:cNvPr id="7" name="Marcador de contenido 2">
            <a:extLst>
              <a:ext uri="{FF2B5EF4-FFF2-40B4-BE49-F238E27FC236}">
                <a16:creationId xmlns:a16="http://schemas.microsoft.com/office/drawing/2014/main" id="{40CD04A2-609D-43BB-B4BC-4D76ED406EA6}"/>
              </a:ext>
            </a:extLst>
          </p:cNvPr>
          <p:cNvSpPr txBox="1">
            <a:spLocks/>
          </p:cNvSpPr>
          <p:nvPr/>
        </p:nvSpPr>
        <p:spPr>
          <a:xfrm>
            <a:off x="448515" y="1162601"/>
            <a:ext cx="11214847" cy="399821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endParaRPr lang="es-CU" sz="13800" dirty="0"/>
          </a:p>
          <a:p>
            <a:pPr marL="0" indent="0">
              <a:buNone/>
            </a:pPr>
            <a:endParaRPr lang="es-CU" sz="13800" dirty="0"/>
          </a:p>
        </p:txBody>
      </p:sp>
      <p:sp>
        <p:nvSpPr>
          <p:cNvPr id="8" name="CuadroTexto 7">
            <a:extLst>
              <a:ext uri="{FF2B5EF4-FFF2-40B4-BE49-F238E27FC236}">
                <a16:creationId xmlns:a16="http://schemas.microsoft.com/office/drawing/2014/main" id="{2FC116EF-C3ED-409E-B117-A93086A6DBC4}"/>
              </a:ext>
            </a:extLst>
          </p:cNvPr>
          <p:cNvSpPr txBox="1"/>
          <p:nvPr/>
        </p:nvSpPr>
        <p:spPr>
          <a:xfrm>
            <a:off x="5499846" y="6324425"/>
            <a:ext cx="6548371"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
        <p:nvSpPr>
          <p:cNvPr id="2" name="Rectángulo 1">
            <a:extLst>
              <a:ext uri="{FF2B5EF4-FFF2-40B4-BE49-F238E27FC236}">
                <a16:creationId xmlns:a16="http://schemas.microsoft.com/office/drawing/2014/main" id="{549EEB8F-0C69-45BE-AD32-EB705BE029CD}"/>
              </a:ext>
            </a:extLst>
          </p:cNvPr>
          <p:cNvSpPr/>
          <p:nvPr/>
        </p:nvSpPr>
        <p:spPr>
          <a:xfrm>
            <a:off x="645458" y="1366897"/>
            <a:ext cx="10905565" cy="4524315"/>
          </a:xfrm>
          <a:prstGeom prst="rect">
            <a:avLst/>
          </a:prstGeom>
        </p:spPr>
        <p:txBody>
          <a:bodyPr wrap="square">
            <a:spAutoFit/>
          </a:bodyPr>
          <a:lstStyle/>
          <a:p>
            <a:r>
              <a:rPr lang="es-ES" sz="4800" dirty="0">
                <a:latin typeface="Arial" panose="020B0604020202020204" pitchFamily="34" charset="0"/>
                <a:ea typeface="MS Mincho" panose="02020609040205080304" pitchFamily="49" charset="-128"/>
              </a:rPr>
              <a:t>Humanidades Digitales es un área múltiple de investigación instrumental, aplicaciones y construcción digital en la que converge el uso de la informática, en amplio sentido, con las ciencias humanas</a:t>
            </a:r>
            <a:endParaRPr lang="es-CU" sz="4800" dirty="0"/>
          </a:p>
        </p:txBody>
      </p:sp>
      <p:pic>
        <p:nvPicPr>
          <p:cNvPr id="3" name="23 48">
            <a:hlinkClick r:id="" action="ppaction://media"/>
            <a:extLst>
              <a:ext uri="{FF2B5EF4-FFF2-40B4-BE49-F238E27FC236}">
                <a16:creationId xmlns:a16="http://schemas.microsoft.com/office/drawing/2014/main" id="{01C56240-C0E7-42C2-A8D6-60B1D4EFB7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487836" y="3161708"/>
            <a:ext cx="609600" cy="609600"/>
          </a:xfrm>
          <a:prstGeom prst="rect">
            <a:avLst/>
          </a:prstGeom>
        </p:spPr>
      </p:pic>
    </p:spTree>
    <p:extLst>
      <p:ext uri="{BB962C8B-B14F-4D97-AF65-F5344CB8AC3E}">
        <p14:creationId xmlns:p14="http://schemas.microsoft.com/office/powerpoint/2010/main" val="3004119978"/>
      </p:ext>
    </p:extLst>
  </p:cSld>
  <p:clrMapOvr>
    <a:masterClrMapping/>
  </p:clrMapOvr>
  <mc:AlternateContent xmlns:mc="http://schemas.openxmlformats.org/markup-compatibility/2006">
    <mc:Choice xmlns:p14="http://schemas.microsoft.com/office/powerpoint/2010/main" Requires="p14">
      <p:transition spd="slow" p14:dur="2000" advClick="0" advTm="48000"/>
    </mc:Choice>
    <mc:Fallback>
      <p:transition spd="slow" advClick="0" advTm="4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842CF40A-F0CA-41EA-B116-D6A29F99A144}"/>
              </a:ext>
            </a:extLst>
          </p:cNvPr>
          <p:cNvSpPr txBox="1">
            <a:spLocks/>
          </p:cNvSpPr>
          <p:nvPr/>
        </p:nvSpPr>
        <p:spPr>
          <a:xfrm>
            <a:off x="645458" y="112416"/>
            <a:ext cx="10905565" cy="897453"/>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4400" b="1" dirty="0"/>
              <a:t>5.13. Humanidades Digitales.</a:t>
            </a:r>
            <a:r>
              <a:rPr lang="es-ES" sz="4400" dirty="0"/>
              <a:t> </a:t>
            </a:r>
            <a:endParaRPr lang="es-CU" sz="4400" dirty="0"/>
          </a:p>
          <a:p>
            <a:pPr algn="ctr"/>
            <a:endParaRPr lang="es-CU" sz="4000" dirty="0"/>
          </a:p>
          <a:p>
            <a:pPr algn="ctr"/>
            <a:endParaRPr lang="es-CU" sz="4000" b="1" dirty="0"/>
          </a:p>
        </p:txBody>
      </p:sp>
      <p:sp>
        <p:nvSpPr>
          <p:cNvPr id="7" name="Marcador de contenido 2">
            <a:extLst>
              <a:ext uri="{FF2B5EF4-FFF2-40B4-BE49-F238E27FC236}">
                <a16:creationId xmlns:a16="http://schemas.microsoft.com/office/drawing/2014/main" id="{40CD04A2-609D-43BB-B4BC-4D76ED406EA6}"/>
              </a:ext>
            </a:extLst>
          </p:cNvPr>
          <p:cNvSpPr txBox="1">
            <a:spLocks/>
          </p:cNvSpPr>
          <p:nvPr/>
        </p:nvSpPr>
        <p:spPr>
          <a:xfrm>
            <a:off x="448515" y="1162601"/>
            <a:ext cx="11214847" cy="399821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endParaRPr lang="es-CU" sz="13800" dirty="0"/>
          </a:p>
          <a:p>
            <a:pPr marL="0" indent="0">
              <a:buNone/>
            </a:pPr>
            <a:endParaRPr lang="es-CU" sz="13800" dirty="0"/>
          </a:p>
        </p:txBody>
      </p:sp>
      <p:sp>
        <p:nvSpPr>
          <p:cNvPr id="8" name="CuadroTexto 7">
            <a:extLst>
              <a:ext uri="{FF2B5EF4-FFF2-40B4-BE49-F238E27FC236}">
                <a16:creationId xmlns:a16="http://schemas.microsoft.com/office/drawing/2014/main" id="{2FC116EF-C3ED-409E-B117-A93086A6DBC4}"/>
              </a:ext>
            </a:extLst>
          </p:cNvPr>
          <p:cNvSpPr txBox="1"/>
          <p:nvPr/>
        </p:nvSpPr>
        <p:spPr>
          <a:xfrm>
            <a:off x="5499846" y="6324425"/>
            <a:ext cx="6548371"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
        <p:nvSpPr>
          <p:cNvPr id="2" name="Rectángulo 1">
            <a:extLst>
              <a:ext uri="{FF2B5EF4-FFF2-40B4-BE49-F238E27FC236}">
                <a16:creationId xmlns:a16="http://schemas.microsoft.com/office/drawing/2014/main" id="{549EEB8F-0C69-45BE-AD32-EB705BE029CD}"/>
              </a:ext>
            </a:extLst>
          </p:cNvPr>
          <p:cNvSpPr/>
          <p:nvPr/>
        </p:nvSpPr>
        <p:spPr>
          <a:xfrm>
            <a:off x="645458" y="1366897"/>
            <a:ext cx="10905565" cy="4524315"/>
          </a:xfrm>
          <a:prstGeom prst="rect">
            <a:avLst/>
          </a:prstGeom>
        </p:spPr>
        <p:txBody>
          <a:bodyPr wrap="square">
            <a:spAutoFit/>
          </a:bodyPr>
          <a:lstStyle/>
          <a:p>
            <a:r>
              <a:rPr lang="es-ES" sz="3200" dirty="0"/>
              <a:t>Hay innumerables acciones que pueden hacer las bibliotecas en el contexto de las Humanidades Digitales pues se ha hablado reiteradamente de la necesaria conservación y preservación del dato, elemento, por demás engorroso para los investigadores y en el cual los bibliotecarios deben jugar un rol importante pues la digitalización para la preservación de los originales, está actualmente en manos bibliotecarias, en la mayoría de los casos.</a:t>
            </a:r>
            <a:endParaRPr lang="es-CU" sz="7200" dirty="0"/>
          </a:p>
        </p:txBody>
      </p:sp>
      <p:pic>
        <p:nvPicPr>
          <p:cNvPr id="3" name="24 2 41">
            <a:hlinkClick r:id="" action="ppaction://media"/>
            <a:extLst>
              <a:ext uri="{FF2B5EF4-FFF2-40B4-BE49-F238E27FC236}">
                <a16:creationId xmlns:a16="http://schemas.microsoft.com/office/drawing/2014/main" id="{E739D126-2D69-4DA7-A42F-22C5C70FD0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622306" y="3161708"/>
            <a:ext cx="609600" cy="609600"/>
          </a:xfrm>
          <a:prstGeom prst="rect">
            <a:avLst/>
          </a:prstGeom>
        </p:spPr>
      </p:pic>
    </p:spTree>
    <p:extLst>
      <p:ext uri="{BB962C8B-B14F-4D97-AF65-F5344CB8AC3E}">
        <p14:creationId xmlns:p14="http://schemas.microsoft.com/office/powerpoint/2010/main" val="1924078196"/>
      </p:ext>
    </p:extLst>
  </p:cSld>
  <p:clrMapOvr>
    <a:masterClrMapping/>
  </p:clrMapOvr>
  <mc:AlternateContent xmlns:mc="http://schemas.openxmlformats.org/markup-compatibility/2006">
    <mc:Choice xmlns:p14="http://schemas.microsoft.com/office/powerpoint/2010/main" Requires="p14">
      <p:transition spd="slow" p14:dur="2000" advClick="0" advTm="161000"/>
    </mc:Choice>
    <mc:Fallback>
      <p:transition spd="slow" advClick="0" advTm="16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2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842CF40A-F0CA-41EA-B116-D6A29F99A144}"/>
              </a:ext>
            </a:extLst>
          </p:cNvPr>
          <p:cNvSpPr txBox="1">
            <a:spLocks/>
          </p:cNvSpPr>
          <p:nvPr/>
        </p:nvSpPr>
        <p:spPr>
          <a:xfrm>
            <a:off x="645458" y="112416"/>
            <a:ext cx="10905565" cy="1435030"/>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4400" b="1" dirty="0"/>
              <a:t>5.14. </a:t>
            </a:r>
            <a:r>
              <a:rPr lang="es-ES" b="1" dirty="0"/>
              <a:t>Capacitación en el uso de los Gestores de Referencias</a:t>
            </a:r>
            <a:r>
              <a:rPr lang="es-CU" sz="4400" b="1" dirty="0"/>
              <a:t>.</a:t>
            </a:r>
            <a:endParaRPr lang="es-CU" sz="4400" dirty="0"/>
          </a:p>
          <a:p>
            <a:pPr algn="ctr"/>
            <a:endParaRPr lang="es-CU" sz="4000" dirty="0"/>
          </a:p>
          <a:p>
            <a:pPr algn="ctr"/>
            <a:endParaRPr lang="es-CU" sz="4000" b="1" dirty="0"/>
          </a:p>
        </p:txBody>
      </p:sp>
      <p:sp>
        <p:nvSpPr>
          <p:cNvPr id="7" name="Marcador de contenido 2">
            <a:extLst>
              <a:ext uri="{FF2B5EF4-FFF2-40B4-BE49-F238E27FC236}">
                <a16:creationId xmlns:a16="http://schemas.microsoft.com/office/drawing/2014/main" id="{40CD04A2-609D-43BB-B4BC-4D76ED406EA6}"/>
              </a:ext>
            </a:extLst>
          </p:cNvPr>
          <p:cNvSpPr txBox="1">
            <a:spLocks/>
          </p:cNvSpPr>
          <p:nvPr/>
        </p:nvSpPr>
        <p:spPr>
          <a:xfrm>
            <a:off x="448515" y="1162601"/>
            <a:ext cx="11214847" cy="399821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endParaRPr lang="es-CU" sz="13800" dirty="0"/>
          </a:p>
          <a:p>
            <a:pPr marL="0" indent="0">
              <a:buNone/>
            </a:pPr>
            <a:endParaRPr lang="es-CU" sz="13800" dirty="0"/>
          </a:p>
        </p:txBody>
      </p:sp>
      <p:sp>
        <p:nvSpPr>
          <p:cNvPr id="8" name="CuadroTexto 7">
            <a:extLst>
              <a:ext uri="{FF2B5EF4-FFF2-40B4-BE49-F238E27FC236}">
                <a16:creationId xmlns:a16="http://schemas.microsoft.com/office/drawing/2014/main" id="{2FC116EF-C3ED-409E-B117-A93086A6DBC4}"/>
              </a:ext>
            </a:extLst>
          </p:cNvPr>
          <p:cNvSpPr txBox="1"/>
          <p:nvPr/>
        </p:nvSpPr>
        <p:spPr>
          <a:xfrm>
            <a:off x="5499846" y="6324425"/>
            <a:ext cx="6548371"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
        <p:nvSpPr>
          <p:cNvPr id="2" name="Rectángulo 1">
            <a:extLst>
              <a:ext uri="{FF2B5EF4-FFF2-40B4-BE49-F238E27FC236}">
                <a16:creationId xmlns:a16="http://schemas.microsoft.com/office/drawing/2014/main" id="{ACE18C37-4F29-4621-95E0-F0C62584A68B}"/>
              </a:ext>
            </a:extLst>
          </p:cNvPr>
          <p:cNvSpPr/>
          <p:nvPr/>
        </p:nvSpPr>
        <p:spPr>
          <a:xfrm>
            <a:off x="645457" y="1794557"/>
            <a:ext cx="10905565" cy="3890489"/>
          </a:xfrm>
          <a:prstGeom prst="rect">
            <a:avLst/>
          </a:prstGeom>
        </p:spPr>
        <p:txBody>
          <a:bodyPr wrap="square">
            <a:spAutoFit/>
          </a:bodyPr>
          <a:lstStyle/>
          <a:p>
            <a:pPr algn="just">
              <a:lnSpc>
                <a:spcPct val="150000"/>
              </a:lnSpc>
              <a:tabLst>
                <a:tab pos="450215" algn="l"/>
              </a:tabLst>
            </a:pPr>
            <a:r>
              <a:rPr lang="es-ES" sz="2800" dirty="0">
                <a:latin typeface="Arial" panose="020B0604020202020204" pitchFamily="34" charset="0"/>
                <a:cs typeface="Arial" panose="020B0604020202020204" pitchFamily="34" charset="0"/>
              </a:rPr>
              <a:t>Las características básicas del gestor de referencias son:</a:t>
            </a:r>
            <a:endParaRPr lang="es-CU" sz="2800" dirty="0">
              <a:latin typeface="Arial" panose="020B0604020202020204" pitchFamily="34" charset="0"/>
              <a:cs typeface="Arial" panose="020B0604020202020204" pitchFamily="34" charset="0"/>
            </a:endParaRPr>
          </a:p>
          <a:p>
            <a:pPr marL="457200" lvl="0" indent="-457200" algn="just">
              <a:lnSpc>
                <a:spcPct val="150000"/>
              </a:lnSpc>
              <a:buClr>
                <a:schemeClr val="tx1"/>
              </a:buClr>
              <a:buSzPct val="80000"/>
              <a:buFont typeface="Arial" panose="020B0604020202020204" pitchFamily="34" charset="0"/>
              <a:buChar char="►"/>
              <a:tabLst>
                <a:tab pos="450215" algn="l"/>
              </a:tabLst>
            </a:pPr>
            <a:r>
              <a:rPr lang="es-ES" sz="2800" dirty="0">
                <a:latin typeface="Arial" panose="020B0604020202020204" pitchFamily="34" charset="0"/>
                <a:cs typeface="Arial" panose="020B0604020202020204" pitchFamily="34" charset="0"/>
              </a:rPr>
              <a:t>Entrada de datos: incorpora registros bibliográficos de manera manual o electrónica.</a:t>
            </a:r>
            <a:endParaRPr lang="es-CU" sz="2800" dirty="0">
              <a:latin typeface="Arial" panose="020B0604020202020204" pitchFamily="34" charset="0"/>
              <a:cs typeface="Arial" panose="020B0604020202020204" pitchFamily="34" charset="0"/>
            </a:endParaRPr>
          </a:p>
          <a:p>
            <a:pPr marL="457200" lvl="0" indent="-457200" algn="just">
              <a:lnSpc>
                <a:spcPct val="150000"/>
              </a:lnSpc>
              <a:buClr>
                <a:schemeClr val="tx1"/>
              </a:buClr>
              <a:buSzPct val="80000"/>
              <a:buFont typeface="Arial" panose="020B0604020202020204" pitchFamily="34" charset="0"/>
              <a:buChar char="►"/>
              <a:tabLst>
                <a:tab pos="450215" algn="l"/>
              </a:tabLst>
            </a:pPr>
            <a:r>
              <a:rPr lang="es-ES" sz="2800" dirty="0">
                <a:latin typeface="Arial" panose="020B0604020202020204" pitchFamily="34" charset="0"/>
                <a:cs typeface="Arial" panose="020B0604020202020204" pitchFamily="34" charset="0"/>
              </a:rPr>
              <a:t>Organización de datos: estructura y organiza referencias.</a:t>
            </a:r>
          </a:p>
          <a:p>
            <a:pPr marL="457200" lvl="0" indent="-457200" algn="just">
              <a:lnSpc>
                <a:spcPct val="150000"/>
              </a:lnSpc>
              <a:buClr>
                <a:schemeClr val="tx1"/>
              </a:buClr>
              <a:buSzPct val="80000"/>
              <a:buFont typeface="Arial" panose="020B0604020202020204" pitchFamily="34" charset="0"/>
              <a:buChar char="►"/>
              <a:tabLst>
                <a:tab pos="450215" algn="l"/>
              </a:tabLst>
            </a:pPr>
            <a:r>
              <a:rPr lang="es-ES" sz="2800" dirty="0">
                <a:latin typeface="Arial" panose="020B0604020202020204" pitchFamily="34" charset="0"/>
                <a:ea typeface="MS Mincho" panose="02020609040205080304" pitchFamily="49" charset="-128"/>
                <a:cs typeface="Arial" panose="020B0604020202020204" pitchFamily="34" charset="0"/>
              </a:rPr>
              <a:t>Salida de datos: genera bibliografías con referencias e inserta citas en documentos.</a:t>
            </a:r>
            <a:endParaRPr lang="es-CU" sz="2800" dirty="0">
              <a:latin typeface="Arial" panose="020B0604020202020204" pitchFamily="34" charset="0"/>
              <a:cs typeface="Arial" panose="020B0604020202020204" pitchFamily="34" charset="0"/>
            </a:endParaRPr>
          </a:p>
        </p:txBody>
      </p:sp>
      <p:pic>
        <p:nvPicPr>
          <p:cNvPr id="3" name="25 48">
            <a:hlinkClick r:id="" action="ppaction://media"/>
            <a:extLst>
              <a:ext uri="{FF2B5EF4-FFF2-40B4-BE49-F238E27FC236}">
                <a16:creationId xmlns:a16="http://schemas.microsoft.com/office/drawing/2014/main" id="{BD435065-A12D-4CCA-91B1-79111074AE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277165" y="3130201"/>
            <a:ext cx="609600" cy="609600"/>
          </a:xfrm>
          <a:prstGeom prst="rect">
            <a:avLst/>
          </a:prstGeom>
        </p:spPr>
      </p:pic>
    </p:spTree>
    <p:extLst>
      <p:ext uri="{BB962C8B-B14F-4D97-AF65-F5344CB8AC3E}">
        <p14:creationId xmlns:p14="http://schemas.microsoft.com/office/powerpoint/2010/main" val="999674485"/>
      </p:ext>
    </p:extLst>
  </p:cSld>
  <p:clrMapOvr>
    <a:masterClrMapping/>
  </p:clrMapOvr>
  <mc:AlternateContent xmlns:mc="http://schemas.openxmlformats.org/markup-compatibility/2006">
    <mc:Choice xmlns:p14="http://schemas.microsoft.com/office/powerpoint/2010/main" Requires="p14">
      <p:transition spd="slow" p14:dur="2000" advClick="0" advTm="48000"/>
    </mc:Choice>
    <mc:Fallback>
      <p:transition spd="slow" advClick="0" advTm="4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a libre: forma 1">
            <a:extLst>
              <a:ext uri="{FF2B5EF4-FFF2-40B4-BE49-F238E27FC236}">
                <a16:creationId xmlns:a16="http://schemas.microsoft.com/office/drawing/2014/main" id="{A190C84E-F82E-4341-A7FD-E7FD66F7DB72}"/>
              </a:ext>
            </a:extLst>
          </p:cNvPr>
          <p:cNvSpPr/>
          <p:nvPr/>
        </p:nvSpPr>
        <p:spPr>
          <a:xfrm>
            <a:off x="567661" y="445007"/>
            <a:ext cx="11306091" cy="1754642"/>
          </a:xfrm>
          <a:custGeom>
            <a:avLst/>
            <a:gdLst>
              <a:gd name="connsiteX0" fmla="*/ 0 w 11536081"/>
              <a:gd name="connsiteY0" fmla="*/ 159123 h 954720"/>
              <a:gd name="connsiteX1" fmla="*/ 159123 w 11536081"/>
              <a:gd name="connsiteY1" fmla="*/ 0 h 954720"/>
              <a:gd name="connsiteX2" fmla="*/ 11376958 w 11536081"/>
              <a:gd name="connsiteY2" fmla="*/ 0 h 954720"/>
              <a:gd name="connsiteX3" fmla="*/ 11536081 w 11536081"/>
              <a:gd name="connsiteY3" fmla="*/ 159123 h 954720"/>
              <a:gd name="connsiteX4" fmla="*/ 11536081 w 11536081"/>
              <a:gd name="connsiteY4" fmla="*/ 795597 h 954720"/>
              <a:gd name="connsiteX5" fmla="*/ 11376958 w 11536081"/>
              <a:gd name="connsiteY5" fmla="*/ 954720 h 954720"/>
              <a:gd name="connsiteX6" fmla="*/ 159123 w 11536081"/>
              <a:gd name="connsiteY6" fmla="*/ 954720 h 954720"/>
              <a:gd name="connsiteX7" fmla="*/ 0 w 11536081"/>
              <a:gd name="connsiteY7" fmla="*/ 795597 h 954720"/>
              <a:gd name="connsiteX8" fmla="*/ 0 w 11536081"/>
              <a:gd name="connsiteY8" fmla="*/ 159123 h 9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6081" h="954720">
                <a:moveTo>
                  <a:pt x="0" y="159123"/>
                </a:moveTo>
                <a:cubicBezTo>
                  <a:pt x="0" y="71242"/>
                  <a:pt x="71242" y="0"/>
                  <a:pt x="159123" y="0"/>
                </a:cubicBezTo>
                <a:lnTo>
                  <a:pt x="11376958" y="0"/>
                </a:lnTo>
                <a:cubicBezTo>
                  <a:pt x="11464839" y="0"/>
                  <a:pt x="11536081" y="71242"/>
                  <a:pt x="11536081" y="159123"/>
                </a:cubicBezTo>
                <a:lnTo>
                  <a:pt x="11536081" y="795597"/>
                </a:lnTo>
                <a:cubicBezTo>
                  <a:pt x="11536081" y="883478"/>
                  <a:pt x="11464839" y="954720"/>
                  <a:pt x="11376958" y="954720"/>
                </a:cubicBezTo>
                <a:lnTo>
                  <a:pt x="159123" y="954720"/>
                </a:lnTo>
                <a:cubicBezTo>
                  <a:pt x="71242" y="954720"/>
                  <a:pt x="0" y="883478"/>
                  <a:pt x="0" y="795597"/>
                </a:cubicBezTo>
                <a:lnTo>
                  <a:pt x="0" y="159123"/>
                </a:lnTo>
                <a:close/>
              </a:path>
            </a:pathLst>
          </a:custGeom>
          <a:no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3286" tIns="153286" rIns="153286" bIns="153286" numCol="1" spcCol="1270" anchor="ctr" anchorCtr="0">
            <a:noAutofit/>
          </a:bodyPr>
          <a:lstStyle/>
          <a:p>
            <a:pPr lvl="0" defTabSz="1244600">
              <a:lnSpc>
                <a:spcPct val="90000"/>
              </a:lnSpc>
              <a:spcBef>
                <a:spcPct val="0"/>
              </a:spcBef>
              <a:spcAft>
                <a:spcPct val="35000"/>
              </a:spcAft>
            </a:pPr>
            <a:r>
              <a:rPr lang="es-ES" sz="3200" b="1" dirty="0">
                <a:latin typeface="Arial" panose="020B0604020202020204" pitchFamily="34" charset="0"/>
                <a:cs typeface="Arial" panose="020B0604020202020204" pitchFamily="34" charset="0"/>
              </a:rPr>
              <a:t>Gestores de escritorio.-</a:t>
            </a:r>
            <a:r>
              <a:rPr lang="es-ES" sz="3200" dirty="0">
                <a:latin typeface="Arial" panose="020B0604020202020204" pitchFamily="34" charset="0"/>
                <a:cs typeface="Arial" panose="020B0604020202020204" pitchFamily="34" charset="0"/>
              </a:rPr>
              <a:t> Primeras aplicaciones que empezaron a utilizarse y su uso implica la instalación en la computadora.</a:t>
            </a:r>
            <a:endParaRPr lang="es-CU" sz="3200" kern="1200" dirty="0"/>
          </a:p>
        </p:txBody>
      </p:sp>
      <p:sp>
        <p:nvSpPr>
          <p:cNvPr id="3" name="Forma libre: forma 2">
            <a:extLst>
              <a:ext uri="{FF2B5EF4-FFF2-40B4-BE49-F238E27FC236}">
                <a16:creationId xmlns:a16="http://schemas.microsoft.com/office/drawing/2014/main" id="{2283216E-1D76-4BC8-AFF7-0A6B864C9F79}"/>
              </a:ext>
            </a:extLst>
          </p:cNvPr>
          <p:cNvSpPr/>
          <p:nvPr/>
        </p:nvSpPr>
        <p:spPr>
          <a:xfrm>
            <a:off x="567662" y="2513415"/>
            <a:ext cx="11306090" cy="1754642"/>
          </a:xfrm>
          <a:custGeom>
            <a:avLst/>
            <a:gdLst>
              <a:gd name="connsiteX0" fmla="*/ 0 w 11536081"/>
              <a:gd name="connsiteY0" fmla="*/ 159123 h 954720"/>
              <a:gd name="connsiteX1" fmla="*/ 159123 w 11536081"/>
              <a:gd name="connsiteY1" fmla="*/ 0 h 954720"/>
              <a:gd name="connsiteX2" fmla="*/ 11376958 w 11536081"/>
              <a:gd name="connsiteY2" fmla="*/ 0 h 954720"/>
              <a:gd name="connsiteX3" fmla="*/ 11536081 w 11536081"/>
              <a:gd name="connsiteY3" fmla="*/ 159123 h 954720"/>
              <a:gd name="connsiteX4" fmla="*/ 11536081 w 11536081"/>
              <a:gd name="connsiteY4" fmla="*/ 795597 h 954720"/>
              <a:gd name="connsiteX5" fmla="*/ 11376958 w 11536081"/>
              <a:gd name="connsiteY5" fmla="*/ 954720 h 954720"/>
              <a:gd name="connsiteX6" fmla="*/ 159123 w 11536081"/>
              <a:gd name="connsiteY6" fmla="*/ 954720 h 954720"/>
              <a:gd name="connsiteX7" fmla="*/ 0 w 11536081"/>
              <a:gd name="connsiteY7" fmla="*/ 795597 h 954720"/>
              <a:gd name="connsiteX8" fmla="*/ 0 w 11536081"/>
              <a:gd name="connsiteY8" fmla="*/ 159123 h 9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6081" h="954720">
                <a:moveTo>
                  <a:pt x="0" y="159123"/>
                </a:moveTo>
                <a:cubicBezTo>
                  <a:pt x="0" y="71242"/>
                  <a:pt x="71242" y="0"/>
                  <a:pt x="159123" y="0"/>
                </a:cubicBezTo>
                <a:lnTo>
                  <a:pt x="11376958" y="0"/>
                </a:lnTo>
                <a:cubicBezTo>
                  <a:pt x="11464839" y="0"/>
                  <a:pt x="11536081" y="71242"/>
                  <a:pt x="11536081" y="159123"/>
                </a:cubicBezTo>
                <a:lnTo>
                  <a:pt x="11536081" y="795597"/>
                </a:lnTo>
                <a:cubicBezTo>
                  <a:pt x="11536081" y="883478"/>
                  <a:pt x="11464839" y="954720"/>
                  <a:pt x="11376958" y="954720"/>
                </a:cubicBezTo>
                <a:lnTo>
                  <a:pt x="159123" y="954720"/>
                </a:lnTo>
                <a:cubicBezTo>
                  <a:pt x="71242" y="954720"/>
                  <a:pt x="0" y="883478"/>
                  <a:pt x="0" y="795597"/>
                </a:cubicBezTo>
                <a:lnTo>
                  <a:pt x="0" y="159123"/>
                </a:lnTo>
                <a:close/>
              </a:path>
            </a:pathLst>
          </a:custGeom>
          <a:no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3286" tIns="153286" rIns="153286" bIns="153286" numCol="1" spcCol="1270" anchor="ctr" anchorCtr="0">
            <a:noAutofit/>
          </a:bodyPr>
          <a:lstStyle/>
          <a:p>
            <a:pPr lvl="0" defTabSz="1244600">
              <a:lnSpc>
                <a:spcPct val="90000"/>
              </a:lnSpc>
              <a:spcBef>
                <a:spcPct val="0"/>
              </a:spcBef>
              <a:spcAft>
                <a:spcPct val="35000"/>
              </a:spcAft>
            </a:pPr>
            <a:r>
              <a:rPr lang="es-ES" sz="3200" b="1" dirty="0">
                <a:latin typeface="Arial" panose="020B0604020202020204" pitchFamily="34" charset="0"/>
                <a:cs typeface="Arial" panose="020B0604020202020204" pitchFamily="34" charset="0"/>
              </a:rPr>
              <a:t>Gestores de referencias en entorno web.-</a:t>
            </a:r>
            <a:r>
              <a:rPr lang="es-ES" sz="3200" dirty="0">
                <a:latin typeface="Arial" panose="020B0604020202020204" pitchFamily="34" charset="0"/>
                <a:cs typeface="Arial" panose="020B0604020202020204" pitchFamily="34" charset="0"/>
              </a:rPr>
              <a:t> Los gestores se han adaptado e integrado en el navegador, de manera que su colección permanece almacenada y organizada en un servidor accesible desde cualquier otro ordenador.</a:t>
            </a:r>
            <a:endParaRPr lang="es-CU" sz="3200" kern="1200" dirty="0"/>
          </a:p>
        </p:txBody>
      </p:sp>
      <p:sp>
        <p:nvSpPr>
          <p:cNvPr id="4" name="Forma libre: forma 3">
            <a:extLst>
              <a:ext uri="{FF2B5EF4-FFF2-40B4-BE49-F238E27FC236}">
                <a16:creationId xmlns:a16="http://schemas.microsoft.com/office/drawing/2014/main" id="{8B9CBBE6-BE92-47E1-AD49-4042F0265364}"/>
              </a:ext>
            </a:extLst>
          </p:cNvPr>
          <p:cNvSpPr/>
          <p:nvPr/>
        </p:nvSpPr>
        <p:spPr>
          <a:xfrm>
            <a:off x="567662" y="4540099"/>
            <a:ext cx="11306090" cy="1751871"/>
          </a:xfrm>
          <a:custGeom>
            <a:avLst/>
            <a:gdLst>
              <a:gd name="connsiteX0" fmla="*/ 0 w 11536081"/>
              <a:gd name="connsiteY0" fmla="*/ 159123 h 954720"/>
              <a:gd name="connsiteX1" fmla="*/ 159123 w 11536081"/>
              <a:gd name="connsiteY1" fmla="*/ 0 h 954720"/>
              <a:gd name="connsiteX2" fmla="*/ 11376958 w 11536081"/>
              <a:gd name="connsiteY2" fmla="*/ 0 h 954720"/>
              <a:gd name="connsiteX3" fmla="*/ 11536081 w 11536081"/>
              <a:gd name="connsiteY3" fmla="*/ 159123 h 954720"/>
              <a:gd name="connsiteX4" fmla="*/ 11536081 w 11536081"/>
              <a:gd name="connsiteY4" fmla="*/ 795597 h 954720"/>
              <a:gd name="connsiteX5" fmla="*/ 11376958 w 11536081"/>
              <a:gd name="connsiteY5" fmla="*/ 954720 h 954720"/>
              <a:gd name="connsiteX6" fmla="*/ 159123 w 11536081"/>
              <a:gd name="connsiteY6" fmla="*/ 954720 h 954720"/>
              <a:gd name="connsiteX7" fmla="*/ 0 w 11536081"/>
              <a:gd name="connsiteY7" fmla="*/ 795597 h 954720"/>
              <a:gd name="connsiteX8" fmla="*/ 0 w 11536081"/>
              <a:gd name="connsiteY8" fmla="*/ 159123 h 9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6081" h="954720">
                <a:moveTo>
                  <a:pt x="0" y="159123"/>
                </a:moveTo>
                <a:cubicBezTo>
                  <a:pt x="0" y="71242"/>
                  <a:pt x="71242" y="0"/>
                  <a:pt x="159123" y="0"/>
                </a:cubicBezTo>
                <a:lnTo>
                  <a:pt x="11376958" y="0"/>
                </a:lnTo>
                <a:cubicBezTo>
                  <a:pt x="11464839" y="0"/>
                  <a:pt x="11536081" y="71242"/>
                  <a:pt x="11536081" y="159123"/>
                </a:cubicBezTo>
                <a:lnTo>
                  <a:pt x="11536081" y="795597"/>
                </a:lnTo>
                <a:cubicBezTo>
                  <a:pt x="11536081" y="883478"/>
                  <a:pt x="11464839" y="954720"/>
                  <a:pt x="11376958" y="954720"/>
                </a:cubicBezTo>
                <a:lnTo>
                  <a:pt x="159123" y="954720"/>
                </a:lnTo>
                <a:cubicBezTo>
                  <a:pt x="71242" y="954720"/>
                  <a:pt x="0" y="883478"/>
                  <a:pt x="0" y="795597"/>
                </a:cubicBezTo>
                <a:lnTo>
                  <a:pt x="0" y="159123"/>
                </a:lnTo>
                <a:close/>
              </a:path>
            </a:pathLst>
          </a:custGeom>
          <a:no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3286" tIns="153286" rIns="153286" bIns="153286" numCol="1" spcCol="1270" anchor="ctr" anchorCtr="0">
            <a:noAutofit/>
          </a:bodyPr>
          <a:lstStyle/>
          <a:p>
            <a:pPr lvl="0" defTabSz="1244600">
              <a:lnSpc>
                <a:spcPct val="90000"/>
              </a:lnSpc>
              <a:spcBef>
                <a:spcPct val="0"/>
              </a:spcBef>
              <a:spcAft>
                <a:spcPct val="35000"/>
              </a:spcAft>
            </a:pPr>
            <a:r>
              <a:rPr lang="es-ES" sz="3200" b="1" dirty="0">
                <a:latin typeface="Arial" panose="020B0604020202020204" pitchFamily="34" charset="0"/>
                <a:ea typeface="MS Mincho" panose="02020609040205080304" pitchFamily="49" charset="-128"/>
                <a:cs typeface="Arial" panose="020B0604020202020204" pitchFamily="34" charset="0"/>
              </a:rPr>
              <a:t>Gestores de referencias sociales.-</a:t>
            </a:r>
            <a:r>
              <a:rPr lang="es-ES" sz="3200" dirty="0">
                <a:latin typeface="Arial" panose="020B0604020202020204" pitchFamily="34" charset="0"/>
                <a:ea typeface="MS Mincho" panose="02020609040205080304" pitchFamily="49" charset="-128"/>
                <a:cs typeface="Arial" panose="020B0604020202020204" pitchFamily="34" charset="0"/>
              </a:rPr>
              <a:t> Estos programas unen a las funciones tradicionales de los gestores de referencias las capacidades de las redes sociales para descubrir y compartir información bibliográfica.</a:t>
            </a:r>
            <a:endParaRPr lang="es-CU" sz="3200" kern="1200" dirty="0"/>
          </a:p>
        </p:txBody>
      </p:sp>
      <p:pic>
        <p:nvPicPr>
          <p:cNvPr id="7" name="26 3 y 50">
            <a:hlinkClick r:id="" action="ppaction://media"/>
            <a:extLst>
              <a:ext uri="{FF2B5EF4-FFF2-40B4-BE49-F238E27FC236}">
                <a16:creationId xmlns:a16="http://schemas.microsoft.com/office/drawing/2014/main" id="{8336D0EA-647F-4F75-993F-DD552AE34F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14729" y="3085936"/>
            <a:ext cx="609600" cy="609600"/>
          </a:xfrm>
          <a:prstGeom prst="rect">
            <a:avLst/>
          </a:prstGeom>
        </p:spPr>
      </p:pic>
    </p:spTree>
    <p:extLst>
      <p:ext uri="{BB962C8B-B14F-4D97-AF65-F5344CB8AC3E}">
        <p14:creationId xmlns:p14="http://schemas.microsoft.com/office/powerpoint/2010/main" val="3310874943"/>
      </p:ext>
    </p:extLst>
  </p:cSld>
  <p:clrMapOvr>
    <a:masterClrMapping/>
  </p:clrMapOvr>
  <mc:AlternateContent xmlns:mc="http://schemas.openxmlformats.org/markup-compatibility/2006">
    <mc:Choice xmlns:p14="http://schemas.microsoft.com/office/powerpoint/2010/main" Requires="p14">
      <p:transition spd="slow" p14:dur="2000" advClick="0" advTm="230000"/>
    </mc:Choice>
    <mc:Fallback>
      <p:transition spd="slow" advClick="0" advTm="23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8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842CF40A-F0CA-41EA-B116-D6A29F99A144}"/>
              </a:ext>
            </a:extLst>
          </p:cNvPr>
          <p:cNvSpPr txBox="1">
            <a:spLocks/>
          </p:cNvSpPr>
          <p:nvPr/>
        </p:nvSpPr>
        <p:spPr>
          <a:xfrm>
            <a:off x="645458" y="164243"/>
            <a:ext cx="10905565" cy="1025384"/>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3200" b="1" dirty="0"/>
              <a:t>5.15. Evaluación de la calidad de la información y el dato</a:t>
            </a:r>
            <a:r>
              <a:rPr lang="es-CU" sz="3200" b="1" dirty="0"/>
              <a:t>.</a:t>
            </a:r>
            <a:endParaRPr lang="es-CU" sz="3200" dirty="0"/>
          </a:p>
          <a:p>
            <a:pPr algn="ctr"/>
            <a:endParaRPr lang="es-CU" sz="2800" dirty="0"/>
          </a:p>
          <a:p>
            <a:pPr algn="ctr"/>
            <a:endParaRPr lang="es-CU" sz="2800" b="1" dirty="0"/>
          </a:p>
        </p:txBody>
      </p:sp>
      <p:sp>
        <p:nvSpPr>
          <p:cNvPr id="7" name="Marcador de contenido 2">
            <a:extLst>
              <a:ext uri="{FF2B5EF4-FFF2-40B4-BE49-F238E27FC236}">
                <a16:creationId xmlns:a16="http://schemas.microsoft.com/office/drawing/2014/main" id="{40CD04A2-609D-43BB-B4BC-4D76ED406EA6}"/>
              </a:ext>
            </a:extLst>
          </p:cNvPr>
          <p:cNvSpPr txBox="1">
            <a:spLocks/>
          </p:cNvSpPr>
          <p:nvPr/>
        </p:nvSpPr>
        <p:spPr>
          <a:xfrm>
            <a:off x="448515" y="1162601"/>
            <a:ext cx="11214847" cy="399821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endParaRPr lang="es-CU" sz="13800" dirty="0"/>
          </a:p>
          <a:p>
            <a:pPr marL="0" indent="0">
              <a:buNone/>
            </a:pPr>
            <a:endParaRPr lang="es-CU" sz="13800" dirty="0"/>
          </a:p>
        </p:txBody>
      </p:sp>
      <p:sp>
        <p:nvSpPr>
          <p:cNvPr id="8" name="CuadroTexto 7">
            <a:extLst>
              <a:ext uri="{FF2B5EF4-FFF2-40B4-BE49-F238E27FC236}">
                <a16:creationId xmlns:a16="http://schemas.microsoft.com/office/drawing/2014/main" id="{2FC116EF-C3ED-409E-B117-A93086A6DBC4}"/>
              </a:ext>
            </a:extLst>
          </p:cNvPr>
          <p:cNvSpPr txBox="1"/>
          <p:nvPr/>
        </p:nvSpPr>
        <p:spPr>
          <a:xfrm>
            <a:off x="5499846" y="6324425"/>
            <a:ext cx="6548371"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
        <p:nvSpPr>
          <p:cNvPr id="5" name="Marcador de contenido 2">
            <a:extLst>
              <a:ext uri="{FF2B5EF4-FFF2-40B4-BE49-F238E27FC236}">
                <a16:creationId xmlns:a16="http://schemas.microsoft.com/office/drawing/2014/main" id="{712D6C60-6023-4642-A83C-951302825F2D}"/>
              </a:ext>
            </a:extLst>
          </p:cNvPr>
          <p:cNvSpPr txBox="1">
            <a:spLocks/>
          </p:cNvSpPr>
          <p:nvPr/>
        </p:nvSpPr>
        <p:spPr>
          <a:xfrm>
            <a:off x="645458" y="1162602"/>
            <a:ext cx="11214847" cy="107462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just">
              <a:buNone/>
            </a:pPr>
            <a:r>
              <a:rPr lang="es-MX" sz="3200" b="1" dirty="0"/>
              <a:t>Hay cuatro tipos de evaluación de la calidad de la información:</a:t>
            </a:r>
            <a:endParaRPr lang="es-CU" sz="5400" b="1" dirty="0"/>
          </a:p>
        </p:txBody>
      </p:sp>
      <p:sp>
        <p:nvSpPr>
          <p:cNvPr id="9" name="Forma libre: forma 8">
            <a:extLst>
              <a:ext uri="{FF2B5EF4-FFF2-40B4-BE49-F238E27FC236}">
                <a16:creationId xmlns:a16="http://schemas.microsoft.com/office/drawing/2014/main" id="{DE7691CC-713E-42D1-A4D4-F7B4DA279DD6}"/>
              </a:ext>
            </a:extLst>
          </p:cNvPr>
          <p:cNvSpPr/>
          <p:nvPr/>
        </p:nvSpPr>
        <p:spPr>
          <a:xfrm>
            <a:off x="1765131" y="2353237"/>
            <a:ext cx="2781000" cy="1202009"/>
          </a:xfrm>
          <a:custGeom>
            <a:avLst/>
            <a:gdLst>
              <a:gd name="connsiteX0" fmla="*/ 0 w 11536081"/>
              <a:gd name="connsiteY0" fmla="*/ 159123 h 954720"/>
              <a:gd name="connsiteX1" fmla="*/ 159123 w 11536081"/>
              <a:gd name="connsiteY1" fmla="*/ 0 h 954720"/>
              <a:gd name="connsiteX2" fmla="*/ 11376958 w 11536081"/>
              <a:gd name="connsiteY2" fmla="*/ 0 h 954720"/>
              <a:gd name="connsiteX3" fmla="*/ 11536081 w 11536081"/>
              <a:gd name="connsiteY3" fmla="*/ 159123 h 954720"/>
              <a:gd name="connsiteX4" fmla="*/ 11536081 w 11536081"/>
              <a:gd name="connsiteY4" fmla="*/ 795597 h 954720"/>
              <a:gd name="connsiteX5" fmla="*/ 11376958 w 11536081"/>
              <a:gd name="connsiteY5" fmla="*/ 954720 h 954720"/>
              <a:gd name="connsiteX6" fmla="*/ 159123 w 11536081"/>
              <a:gd name="connsiteY6" fmla="*/ 954720 h 954720"/>
              <a:gd name="connsiteX7" fmla="*/ 0 w 11536081"/>
              <a:gd name="connsiteY7" fmla="*/ 795597 h 954720"/>
              <a:gd name="connsiteX8" fmla="*/ 0 w 11536081"/>
              <a:gd name="connsiteY8" fmla="*/ 159123 h 9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6081" h="954720">
                <a:moveTo>
                  <a:pt x="0" y="159123"/>
                </a:moveTo>
                <a:cubicBezTo>
                  <a:pt x="0" y="71242"/>
                  <a:pt x="71242" y="0"/>
                  <a:pt x="159123" y="0"/>
                </a:cubicBezTo>
                <a:lnTo>
                  <a:pt x="11376958" y="0"/>
                </a:lnTo>
                <a:cubicBezTo>
                  <a:pt x="11464839" y="0"/>
                  <a:pt x="11536081" y="71242"/>
                  <a:pt x="11536081" y="159123"/>
                </a:cubicBezTo>
                <a:lnTo>
                  <a:pt x="11536081" y="795597"/>
                </a:lnTo>
                <a:cubicBezTo>
                  <a:pt x="11536081" y="883478"/>
                  <a:pt x="11464839" y="954720"/>
                  <a:pt x="11376958" y="954720"/>
                </a:cubicBezTo>
                <a:lnTo>
                  <a:pt x="159123" y="954720"/>
                </a:lnTo>
                <a:cubicBezTo>
                  <a:pt x="71242" y="954720"/>
                  <a:pt x="0" y="883478"/>
                  <a:pt x="0" y="795597"/>
                </a:cubicBezTo>
                <a:lnTo>
                  <a:pt x="0" y="159123"/>
                </a:lnTo>
                <a:close/>
              </a:path>
            </a:pathLst>
          </a:custGeom>
          <a:no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3286" tIns="153286" rIns="153286" bIns="153286" numCol="1" spcCol="1270" anchor="ctr" anchorCtr="0">
            <a:noAutofit/>
          </a:bodyPr>
          <a:lstStyle/>
          <a:p>
            <a:pPr marL="0" lvl="0" indent="0" algn="l" defTabSz="1244600">
              <a:lnSpc>
                <a:spcPct val="90000"/>
              </a:lnSpc>
              <a:spcBef>
                <a:spcPct val="0"/>
              </a:spcBef>
              <a:spcAft>
                <a:spcPct val="35000"/>
              </a:spcAft>
              <a:buNone/>
            </a:pPr>
            <a:r>
              <a:rPr lang="es-ES" sz="3200" b="1" kern="1200" dirty="0"/>
              <a:t>1. Intrínseca</a:t>
            </a:r>
            <a:endParaRPr lang="es-CU" sz="3200" kern="1200" dirty="0"/>
          </a:p>
        </p:txBody>
      </p:sp>
      <p:sp>
        <p:nvSpPr>
          <p:cNvPr id="10" name="Forma libre: forma 9">
            <a:extLst>
              <a:ext uri="{FF2B5EF4-FFF2-40B4-BE49-F238E27FC236}">
                <a16:creationId xmlns:a16="http://schemas.microsoft.com/office/drawing/2014/main" id="{5451C8A8-DD45-491E-8F12-06E24F09C432}"/>
              </a:ext>
            </a:extLst>
          </p:cNvPr>
          <p:cNvSpPr/>
          <p:nvPr/>
        </p:nvSpPr>
        <p:spPr>
          <a:xfrm>
            <a:off x="7354723" y="2353236"/>
            <a:ext cx="3245842" cy="1202010"/>
          </a:xfrm>
          <a:custGeom>
            <a:avLst/>
            <a:gdLst>
              <a:gd name="connsiteX0" fmla="*/ 0 w 11536081"/>
              <a:gd name="connsiteY0" fmla="*/ 159123 h 954720"/>
              <a:gd name="connsiteX1" fmla="*/ 159123 w 11536081"/>
              <a:gd name="connsiteY1" fmla="*/ 0 h 954720"/>
              <a:gd name="connsiteX2" fmla="*/ 11376958 w 11536081"/>
              <a:gd name="connsiteY2" fmla="*/ 0 h 954720"/>
              <a:gd name="connsiteX3" fmla="*/ 11536081 w 11536081"/>
              <a:gd name="connsiteY3" fmla="*/ 159123 h 954720"/>
              <a:gd name="connsiteX4" fmla="*/ 11536081 w 11536081"/>
              <a:gd name="connsiteY4" fmla="*/ 795597 h 954720"/>
              <a:gd name="connsiteX5" fmla="*/ 11376958 w 11536081"/>
              <a:gd name="connsiteY5" fmla="*/ 954720 h 954720"/>
              <a:gd name="connsiteX6" fmla="*/ 159123 w 11536081"/>
              <a:gd name="connsiteY6" fmla="*/ 954720 h 954720"/>
              <a:gd name="connsiteX7" fmla="*/ 0 w 11536081"/>
              <a:gd name="connsiteY7" fmla="*/ 795597 h 954720"/>
              <a:gd name="connsiteX8" fmla="*/ 0 w 11536081"/>
              <a:gd name="connsiteY8" fmla="*/ 159123 h 9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6081" h="954720">
                <a:moveTo>
                  <a:pt x="0" y="159123"/>
                </a:moveTo>
                <a:cubicBezTo>
                  <a:pt x="0" y="71242"/>
                  <a:pt x="71242" y="0"/>
                  <a:pt x="159123" y="0"/>
                </a:cubicBezTo>
                <a:lnTo>
                  <a:pt x="11376958" y="0"/>
                </a:lnTo>
                <a:cubicBezTo>
                  <a:pt x="11464839" y="0"/>
                  <a:pt x="11536081" y="71242"/>
                  <a:pt x="11536081" y="159123"/>
                </a:cubicBezTo>
                <a:lnTo>
                  <a:pt x="11536081" y="795597"/>
                </a:lnTo>
                <a:cubicBezTo>
                  <a:pt x="11536081" y="883478"/>
                  <a:pt x="11464839" y="954720"/>
                  <a:pt x="11376958" y="954720"/>
                </a:cubicBezTo>
                <a:lnTo>
                  <a:pt x="159123" y="954720"/>
                </a:lnTo>
                <a:cubicBezTo>
                  <a:pt x="71242" y="954720"/>
                  <a:pt x="0" y="883478"/>
                  <a:pt x="0" y="795597"/>
                </a:cubicBezTo>
                <a:lnTo>
                  <a:pt x="0" y="159123"/>
                </a:lnTo>
                <a:close/>
              </a:path>
            </a:pathLst>
          </a:custGeom>
          <a:no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3286" tIns="153286" rIns="153286" bIns="153286" numCol="1" spcCol="1270" anchor="ctr" anchorCtr="0">
            <a:noAutofit/>
          </a:bodyPr>
          <a:lstStyle/>
          <a:p>
            <a:pPr marL="0" lvl="0" indent="0" algn="l" defTabSz="1244600">
              <a:lnSpc>
                <a:spcPct val="90000"/>
              </a:lnSpc>
              <a:spcBef>
                <a:spcPct val="0"/>
              </a:spcBef>
              <a:spcAft>
                <a:spcPct val="35000"/>
              </a:spcAft>
              <a:buFont typeface="+mj-lt"/>
              <a:buNone/>
            </a:pPr>
            <a:r>
              <a:rPr lang="es-ES" sz="3200" b="1" kern="1200" dirty="0"/>
              <a:t>2. Contextual</a:t>
            </a:r>
            <a:endParaRPr lang="es-CU" sz="3200" kern="1200" dirty="0"/>
          </a:p>
        </p:txBody>
      </p:sp>
      <p:sp>
        <p:nvSpPr>
          <p:cNvPr id="11" name="Forma libre: forma 10">
            <a:extLst>
              <a:ext uri="{FF2B5EF4-FFF2-40B4-BE49-F238E27FC236}">
                <a16:creationId xmlns:a16="http://schemas.microsoft.com/office/drawing/2014/main" id="{B22F9AE9-E252-4DE5-926F-13B4501EE663}"/>
              </a:ext>
            </a:extLst>
          </p:cNvPr>
          <p:cNvSpPr/>
          <p:nvPr/>
        </p:nvSpPr>
        <p:spPr>
          <a:xfrm>
            <a:off x="1007961" y="4206150"/>
            <a:ext cx="4295340" cy="1202010"/>
          </a:xfrm>
          <a:custGeom>
            <a:avLst/>
            <a:gdLst>
              <a:gd name="connsiteX0" fmla="*/ 0 w 11536081"/>
              <a:gd name="connsiteY0" fmla="*/ 159123 h 954720"/>
              <a:gd name="connsiteX1" fmla="*/ 159123 w 11536081"/>
              <a:gd name="connsiteY1" fmla="*/ 0 h 954720"/>
              <a:gd name="connsiteX2" fmla="*/ 11376958 w 11536081"/>
              <a:gd name="connsiteY2" fmla="*/ 0 h 954720"/>
              <a:gd name="connsiteX3" fmla="*/ 11536081 w 11536081"/>
              <a:gd name="connsiteY3" fmla="*/ 159123 h 954720"/>
              <a:gd name="connsiteX4" fmla="*/ 11536081 w 11536081"/>
              <a:gd name="connsiteY4" fmla="*/ 795597 h 954720"/>
              <a:gd name="connsiteX5" fmla="*/ 11376958 w 11536081"/>
              <a:gd name="connsiteY5" fmla="*/ 954720 h 954720"/>
              <a:gd name="connsiteX6" fmla="*/ 159123 w 11536081"/>
              <a:gd name="connsiteY6" fmla="*/ 954720 h 954720"/>
              <a:gd name="connsiteX7" fmla="*/ 0 w 11536081"/>
              <a:gd name="connsiteY7" fmla="*/ 795597 h 954720"/>
              <a:gd name="connsiteX8" fmla="*/ 0 w 11536081"/>
              <a:gd name="connsiteY8" fmla="*/ 159123 h 9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6081" h="954720">
                <a:moveTo>
                  <a:pt x="0" y="159123"/>
                </a:moveTo>
                <a:cubicBezTo>
                  <a:pt x="0" y="71242"/>
                  <a:pt x="71242" y="0"/>
                  <a:pt x="159123" y="0"/>
                </a:cubicBezTo>
                <a:lnTo>
                  <a:pt x="11376958" y="0"/>
                </a:lnTo>
                <a:cubicBezTo>
                  <a:pt x="11464839" y="0"/>
                  <a:pt x="11536081" y="71242"/>
                  <a:pt x="11536081" y="159123"/>
                </a:cubicBezTo>
                <a:lnTo>
                  <a:pt x="11536081" y="795597"/>
                </a:lnTo>
                <a:cubicBezTo>
                  <a:pt x="11536081" y="883478"/>
                  <a:pt x="11464839" y="954720"/>
                  <a:pt x="11376958" y="954720"/>
                </a:cubicBezTo>
                <a:lnTo>
                  <a:pt x="159123" y="954720"/>
                </a:lnTo>
                <a:cubicBezTo>
                  <a:pt x="71242" y="954720"/>
                  <a:pt x="0" y="883478"/>
                  <a:pt x="0" y="795597"/>
                </a:cubicBezTo>
                <a:lnTo>
                  <a:pt x="0" y="159123"/>
                </a:lnTo>
                <a:close/>
              </a:path>
            </a:pathLst>
          </a:custGeom>
          <a:no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3286" tIns="153286" rIns="153286" bIns="153286" numCol="1" spcCol="1270" anchor="ctr" anchorCtr="0">
            <a:noAutofit/>
          </a:bodyPr>
          <a:lstStyle/>
          <a:p>
            <a:pPr marL="0" lvl="0" indent="0" algn="ctr" defTabSz="1244600">
              <a:lnSpc>
                <a:spcPct val="90000"/>
              </a:lnSpc>
              <a:spcBef>
                <a:spcPct val="0"/>
              </a:spcBef>
              <a:spcAft>
                <a:spcPct val="35000"/>
              </a:spcAft>
              <a:buFont typeface="+mj-lt"/>
              <a:buNone/>
            </a:pPr>
            <a:r>
              <a:rPr lang="es-ES" sz="3200" b="1" kern="1200" dirty="0"/>
              <a:t>3. Representacional</a:t>
            </a:r>
            <a:endParaRPr lang="es-CU" sz="3200" kern="1200" dirty="0"/>
          </a:p>
        </p:txBody>
      </p:sp>
      <p:sp>
        <p:nvSpPr>
          <p:cNvPr id="12" name="Forma libre: forma 11">
            <a:extLst>
              <a:ext uri="{FF2B5EF4-FFF2-40B4-BE49-F238E27FC236}">
                <a16:creationId xmlns:a16="http://schemas.microsoft.com/office/drawing/2014/main" id="{A45AAB6E-1BCC-4DBB-B2D0-05BB6237DBD3}"/>
              </a:ext>
            </a:extLst>
          </p:cNvPr>
          <p:cNvSpPr/>
          <p:nvPr/>
        </p:nvSpPr>
        <p:spPr>
          <a:xfrm>
            <a:off x="7354723" y="4206150"/>
            <a:ext cx="3536990" cy="1202010"/>
          </a:xfrm>
          <a:custGeom>
            <a:avLst/>
            <a:gdLst>
              <a:gd name="connsiteX0" fmla="*/ 0 w 11536081"/>
              <a:gd name="connsiteY0" fmla="*/ 159123 h 954720"/>
              <a:gd name="connsiteX1" fmla="*/ 159123 w 11536081"/>
              <a:gd name="connsiteY1" fmla="*/ 0 h 954720"/>
              <a:gd name="connsiteX2" fmla="*/ 11376958 w 11536081"/>
              <a:gd name="connsiteY2" fmla="*/ 0 h 954720"/>
              <a:gd name="connsiteX3" fmla="*/ 11536081 w 11536081"/>
              <a:gd name="connsiteY3" fmla="*/ 159123 h 954720"/>
              <a:gd name="connsiteX4" fmla="*/ 11536081 w 11536081"/>
              <a:gd name="connsiteY4" fmla="*/ 795597 h 954720"/>
              <a:gd name="connsiteX5" fmla="*/ 11376958 w 11536081"/>
              <a:gd name="connsiteY5" fmla="*/ 954720 h 954720"/>
              <a:gd name="connsiteX6" fmla="*/ 159123 w 11536081"/>
              <a:gd name="connsiteY6" fmla="*/ 954720 h 954720"/>
              <a:gd name="connsiteX7" fmla="*/ 0 w 11536081"/>
              <a:gd name="connsiteY7" fmla="*/ 795597 h 954720"/>
              <a:gd name="connsiteX8" fmla="*/ 0 w 11536081"/>
              <a:gd name="connsiteY8" fmla="*/ 159123 h 9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6081" h="954720">
                <a:moveTo>
                  <a:pt x="0" y="159123"/>
                </a:moveTo>
                <a:cubicBezTo>
                  <a:pt x="0" y="71242"/>
                  <a:pt x="71242" y="0"/>
                  <a:pt x="159123" y="0"/>
                </a:cubicBezTo>
                <a:lnTo>
                  <a:pt x="11376958" y="0"/>
                </a:lnTo>
                <a:cubicBezTo>
                  <a:pt x="11464839" y="0"/>
                  <a:pt x="11536081" y="71242"/>
                  <a:pt x="11536081" y="159123"/>
                </a:cubicBezTo>
                <a:lnTo>
                  <a:pt x="11536081" y="795597"/>
                </a:lnTo>
                <a:cubicBezTo>
                  <a:pt x="11536081" y="883478"/>
                  <a:pt x="11464839" y="954720"/>
                  <a:pt x="11376958" y="954720"/>
                </a:cubicBezTo>
                <a:lnTo>
                  <a:pt x="159123" y="954720"/>
                </a:lnTo>
                <a:cubicBezTo>
                  <a:pt x="71242" y="954720"/>
                  <a:pt x="0" y="883478"/>
                  <a:pt x="0" y="795597"/>
                </a:cubicBezTo>
                <a:lnTo>
                  <a:pt x="0" y="159123"/>
                </a:lnTo>
                <a:close/>
              </a:path>
            </a:pathLst>
          </a:custGeom>
          <a:no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3286" tIns="153286" rIns="153286" bIns="153286" numCol="1" spcCol="1270" anchor="ctr" anchorCtr="0">
            <a:noAutofit/>
          </a:bodyPr>
          <a:lstStyle/>
          <a:p>
            <a:pPr marL="0" lvl="0" indent="0" algn="ctr" defTabSz="1244600">
              <a:lnSpc>
                <a:spcPct val="90000"/>
              </a:lnSpc>
              <a:spcBef>
                <a:spcPct val="0"/>
              </a:spcBef>
              <a:spcAft>
                <a:spcPct val="35000"/>
              </a:spcAft>
              <a:buNone/>
            </a:pPr>
            <a:r>
              <a:rPr lang="es-ES" sz="3200" b="1" kern="1200" dirty="0"/>
              <a:t>4. </a:t>
            </a:r>
            <a:r>
              <a:rPr lang="es-ES" sz="3200" b="1" dirty="0"/>
              <a:t>De Acceso</a:t>
            </a:r>
            <a:endParaRPr lang="es-CU" sz="3200" kern="1200" dirty="0"/>
          </a:p>
        </p:txBody>
      </p:sp>
      <p:pic>
        <p:nvPicPr>
          <p:cNvPr id="3" name="27 17">
            <a:hlinkClick r:id="" action="ppaction://media"/>
            <a:extLst>
              <a:ext uri="{FF2B5EF4-FFF2-40B4-BE49-F238E27FC236}">
                <a16:creationId xmlns:a16="http://schemas.microsoft.com/office/drawing/2014/main" id="{5658E5AD-17E3-4F41-B398-4E3517F1A9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799557" y="3124200"/>
            <a:ext cx="609600" cy="609600"/>
          </a:xfrm>
          <a:prstGeom prst="rect">
            <a:avLst/>
          </a:prstGeom>
        </p:spPr>
      </p:pic>
    </p:spTree>
    <p:extLst>
      <p:ext uri="{BB962C8B-B14F-4D97-AF65-F5344CB8AC3E}">
        <p14:creationId xmlns:p14="http://schemas.microsoft.com/office/powerpoint/2010/main" val="3149215134"/>
      </p:ext>
    </p:extLst>
  </p:cSld>
  <p:clrMapOvr>
    <a:masterClrMapping/>
  </p:clrMapOvr>
  <mc:AlternateContent xmlns:mc="http://schemas.openxmlformats.org/markup-compatibility/2006">
    <mc:Choice xmlns:p14="http://schemas.microsoft.com/office/powerpoint/2010/main" Requires="p14">
      <p:transition spd="slow" p14:dur="2000" advClick="0" advTm="17000"/>
    </mc:Choice>
    <mc:Fallback>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2C218EF5-BB6C-49B5-8B55-6DF36B944C32}"/>
              </a:ext>
            </a:extLst>
          </p:cNvPr>
          <p:cNvGraphicFramePr>
            <a:graphicFrameLocks noGrp="1"/>
          </p:cNvGraphicFramePr>
          <p:nvPr>
            <p:extLst>
              <p:ext uri="{D42A27DB-BD31-4B8C-83A1-F6EECF244321}">
                <p14:modId xmlns:p14="http://schemas.microsoft.com/office/powerpoint/2010/main" val="1425809764"/>
              </p:ext>
            </p:extLst>
          </p:nvPr>
        </p:nvGraphicFramePr>
        <p:xfrm>
          <a:off x="273423" y="679325"/>
          <a:ext cx="11645154" cy="5212080"/>
        </p:xfrm>
        <a:graphic>
          <a:graphicData uri="http://schemas.openxmlformats.org/drawingml/2006/table">
            <a:tbl>
              <a:tblPr firstRow="1" bandRow="1">
                <a:tableStyleId>{5C22544A-7EE6-4342-B048-85BDC9FD1C3A}</a:tableStyleId>
              </a:tblPr>
              <a:tblGrid>
                <a:gridCol w="3881718">
                  <a:extLst>
                    <a:ext uri="{9D8B030D-6E8A-4147-A177-3AD203B41FA5}">
                      <a16:colId xmlns:a16="http://schemas.microsoft.com/office/drawing/2014/main" val="4021599937"/>
                    </a:ext>
                  </a:extLst>
                </a:gridCol>
                <a:gridCol w="3881718">
                  <a:extLst>
                    <a:ext uri="{9D8B030D-6E8A-4147-A177-3AD203B41FA5}">
                      <a16:colId xmlns:a16="http://schemas.microsoft.com/office/drawing/2014/main" val="3382860420"/>
                    </a:ext>
                  </a:extLst>
                </a:gridCol>
                <a:gridCol w="3881718">
                  <a:extLst>
                    <a:ext uri="{9D8B030D-6E8A-4147-A177-3AD203B41FA5}">
                      <a16:colId xmlns:a16="http://schemas.microsoft.com/office/drawing/2014/main" val="2761378860"/>
                    </a:ext>
                  </a:extLst>
                </a:gridCol>
              </a:tblGrid>
              <a:tr h="370840">
                <a:tc>
                  <a:txBody>
                    <a:bodyPr/>
                    <a:lstStyle/>
                    <a:p>
                      <a:pPr algn="ctr"/>
                      <a:r>
                        <a:rPr lang="es-MX" sz="2400" dirty="0">
                          <a:latin typeface="Arial" panose="020B0604020202020204" pitchFamily="34" charset="0"/>
                          <a:cs typeface="Arial" panose="020B0604020202020204" pitchFamily="34" charset="0"/>
                        </a:rPr>
                        <a:t>TIPO DE EVALUACIÓN</a:t>
                      </a:r>
                      <a:endParaRPr lang="es-CU" sz="2400" dirty="0">
                        <a:latin typeface="Arial" panose="020B0604020202020204" pitchFamily="34" charset="0"/>
                        <a:cs typeface="Arial" panose="020B0604020202020204" pitchFamily="34" charset="0"/>
                      </a:endParaRPr>
                    </a:p>
                  </a:txBody>
                  <a:tcPr/>
                </a:tc>
                <a:tc>
                  <a:txBody>
                    <a:bodyPr/>
                    <a:lstStyle/>
                    <a:p>
                      <a:pPr algn="ctr"/>
                      <a:r>
                        <a:rPr lang="es-MX" sz="2400" dirty="0">
                          <a:latin typeface="Arial" panose="020B0604020202020204" pitchFamily="34" charset="0"/>
                          <a:cs typeface="Arial" panose="020B0604020202020204" pitchFamily="34" charset="0"/>
                        </a:rPr>
                        <a:t>DEFINICIÓN</a:t>
                      </a:r>
                      <a:endParaRPr lang="es-CU" sz="2400" dirty="0">
                        <a:latin typeface="Arial" panose="020B0604020202020204" pitchFamily="34" charset="0"/>
                        <a:cs typeface="Arial" panose="020B0604020202020204" pitchFamily="34" charset="0"/>
                      </a:endParaRPr>
                    </a:p>
                  </a:txBody>
                  <a:tcPr/>
                </a:tc>
                <a:tc>
                  <a:txBody>
                    <a:bodyPr/>
                    <a:lstStyle/>
                    <a:p>
                      <a:pPr algn="ctr"/>
                      <a:r>
                        <a:rPr lang="es-MX" sz="2400" dirty="0">
                          <a:latin typeface="Arial" panose="020B0604020202020204" pitchFamily="34" charset="0"/>
                          <a:cs typeface="Arial" panose="020B0604020202020204" pitchFamily="34" charset="0"/>
                        </a:rPr>
                        <a:t>CONTEXTO</a:t>
                      </a:r>
                      <a:endParaRPr lang="es-CU"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32276596"/>
                  </a:ext>
                </a:extLst>
              </a:tr>
              <a:tr h="370840">
                <a:tc>
                  <a:txBody>
                    <a:bodyPr/>
                    <a:lstStyle/>
                    <a:p>
                      <a:pPr algn="just"/>
                      <a:r>
                        <a:rPr lang="es-ES" sz="2400" b="1" dirty="0">
                          <a:effectLst/>
                          <a:latin typeface="Arial" panose="020B0604020202020204" pitchFamily="34" charset="0"/>
                          <a:cs typeface="Arial" panose="020B0604020202020204" pitchFamily="34" charset="0"/>
                        </a:rPr>
                        <a:t>INTRÍNSECA</a:t>
                      </a:r>
                      <a:endParaRPr lang="es-CU" sz="2400" dirty="0">
                        <a:effectLst/>
                        <a:latin typeface="Arial" panose="020B0604020202020204" pitchFamily="34" charset="0"/>
                        <a:cs typeface="Arial" panose="020B0604020202020204" pitchFamily="34" charset="0"/>
                      </a:endParaRPr>
                    </a:p>
                    <a:p>
                      <a:pPr algn="just"/>
                      <a:r>
                        <a:rPr lang="es-ES" sz="2400" dirty="0">
                          <a:effectLst/>
                          <a:latin typeface="Arial" panose="020B0604020202020204" pitchFamily="34" charset="0"/>
                          <a:cs typeface="Arial" panose="020B0604020202020204" pitchFamily="34" charset="0"/>
                        </a:rPr>
                        <a:t> </a:t>
                      </a:r>
                      <a:endParaRPr lang="es-CU" sz="2400" dirty="0">
                        <a:effectLst/>
                        <a:latin typeface="Arial" panose="020B0604020202020204" pitchFamily="34" charset="0"/>
                        <a:cs typeface="Arial" panose="020B0604020202020204" pitchFamily="34" charset="0"/>
                      </a:endParaRPr>
                    </a:p>
                  </a:txBody>
                  <a:tcPr marL="68580" marR="68580" marT="0" marB="0"/>
                </a:tc>
                <a:tc>
                  <a:txBody>
                    <a:bodyPr/>
                    <a:lstStyle/>
                    <a:p>
                      <a:pPr algn="just"/>
                      <a:r>
                        <a:rPr lang="es-ES" sz="2400">
                          <a:effectLst/>
                          <a:latin typeface="Arial" panose="020B0604020202020204" pitchFamily="34" charset="0"/>
                          <a:cs typeface="Arial" panose="020B0604020202020204" pitchFamily="34" charset="0"/>
                        </a:rPr>
                        <a:t>Hace referencia a la calidad de la información </a:t>
                      </a:r>
                      <a:r>
                        <a:rPr lang="es-ES" sz="2400" i="1">
                          <a:effectLst/>
                          <a:latin typeface="Arial" panose="020B0604020202020204" pitchFamily="34" charset="0"/>
                          <a:cs typeface="Arial" panose="020B0604020202020204" pitchFamily="34" charset="0"/>
                        </a:rPr>
                        <a:t>per se</a:t>
                      </a:r>
                      <a:r>
                        <a:rPr lang="es-ES" sz="2400">
                          <a:effectLst/>
                          <a:latin typeface="Arial" panose="020B0604020202020204" pitchFamily="34" charset="0"/>
                          <a:cs typeface="Arial" panose="020B0604020202020204" pitchFamily="34" charset="0"/>
                        </a:rPr>
                        <a:t>, a su valor objetivo independientemente de su forma de difusión, diseño o al público al que va dirigido.</a:t>
                      </a:r>
                      <a:endParaRPr lang="es-CU" sz="2400">
                        <a:effectLst/>
                        <a:latin typeface="Arial" panose="020B0604020202020204" pitchFamily="34" charset="0"/>
                        <a:cs typeface="Arial" panose="020B0604020202020204" pitchFamily="34" charset="0"/>
                      </a:endParaRPr>
                    </a:p>
                  </a:txBody>
                  <a:tcPr marL="68580" marR="68580" marT="0" marB="0"/>
                </a:tc>
                <a:tc>
                  <a:txBody>
                    <a:bodyPr/>
                    <a:lstStyle/>
                    <a:p>
                      <a:pPr marL="342900" lvl="0" indent="-342900">
                        <a:buFont typeface="Wingdings" panose="05000000000000000000" pitchFamily="2" charset="2"/>
                        <a:buChar char=""/>
                        <a:tabLst>
                          <a:tab pos="457200" algn="l"/>
                        </a:tabLst>
                      </a:pPr>
                      <a:r>
                        <a:rPr lang="es-ES" sz="2400">
                          <a:effectLst/>
                          <a:latin typeface="Arial" panose="020B0604020202020204" pitchFamily="34" charset="0"/>
                          <a:cs typeface="Arial" panose="020B0604020202020204" pitchFamily="34" charset="0"/>
                        </a:rPr>
                        <a:t>Rigor científico</a:t>
                      </a:r>
                      <a:endParaRPr lang="es-CU" sz="2400">
                        <a:effectLst/>
                        <a:latin typeface="Arial" panose="020B0604020202020204" pitchFamily="34" charset="0"/>
                        <a:cs typeface="Arial" panose="020B0604020202020204" pitchFamily="34" charset="0"/>
                      </a:endParaRPr>
                    </a:p>
                    <a:p>
                      <a:pPr marL="342900" lvl="0" indent="-342900">
                        <a:buFont typeface="Wingdings" panose="05000000000000000000" pitchFamily="2" charset="2"/>
                        <a:buChar char=""/>
                        <a:tabLst>
                          <a:tab pos="457200" algn="l"/>
                        </a:tabLst>
                      </a:pPr>
                      <a:r>
                        <a:rPr lang="es-ES" sz="2400">
                          <a:effectLst/>
                          <a:latin typeface="Arial" panose="020B0604020202020204" pitchFamily="34" charset="0"/>
                          <a:cs typeface="Arial" panose="020B0604020202020204" pitchFamily="34" charset="0"/>
                        </a:rPr>
                        <a:t>Integridad</a:t>
                      </a:r>
                      <a:endParaRPr lang="es-CU" sz="2400">
                        <a:effectLst/>
                        <a:latin typeface="Arial" panose="020B0604020202020204" pitchFamily="34" charset="0"/>
                        <a:cs typeface="Arial" panose="020B0604020202020204" pitchFamily="34" charset="0"/>
                      </a:endParaRPr>
                    </a:p>
                    <a:p>
                      <a:pPr marL="342900" lvl="0" indent="-342900">
                        <a:buFont typeface="Wingdings" panose="05000000000000000000" pitchFamily="2" charset="2"/>
                        <a:buChar char=""/>
                        <a:tabLst>
                          <a:tab pos="457200" algn="l"/>
                        </a:tabLst>
                      </a:pPr>
                      <a:r>
                        <a:rPr lang="es-ES" sz="2400">
                          <a:effectLst/>
                          <a:latin typeface="Arial" panose="020B0604020202020204" pitchFamily="34" charset="0"/>
                          <a:cs typeface="Arial" panose="020B0604020202020204" pitchFamily="34" charset="0"/>
                        </a:rPr>
                        <a:t>Objetividad </a:t>
                      </a:r>
                      <a:endParaRPr lang="es-CU" sz="2400">
                        <a:effectLst/>
                        <a:latin typeface="Arial" panose="020B0604020202020204" pitchFamily="34" charset="0"/>
                        <a:cs typeface="Arial" panose="020B0604020202020204" pitchFamily="34" charset="0"/>
                      </a:endParaRPr>
                    </a:p>
                    <a:p>
                      <a:pPr marL="342900" lvl="0" indent="-342900">
                        <a:buFont typeface="Wingdings" panose="05000000000000000000" pitchFamily="2" charset="2"/>
                        <a:buChar char=""/>
                        <a:tabLst>
                          <a:tab pos="457200" algn="l"/>
                        </a:tabLst>
                      </a:pPr>
                      <a:r>
                        <a:rPr lang="es-ES" sz="2400">
                          <a:effectLst/>
                          <a:latin typeface="Arial" panose="020B0604020202020204" pitchFamily="34" charset="0"/>
                          <a:cs typeface="Arial" panose="020B0604020202020204" pitchFamily="34" charset="0"/>
                        </a:rPr>
                        <a:t>Precisión </a:t>
                      </a:r>
                      <a:endParaRPr lang="es-CU" sz="2400">
                        <a:effectLst/>
                        <a:latin typeface="Arial" panose="020B0604020202020204" pitchFamily="34" charset="0"/>
                        <a:cs typeface="Arial" panose="020B0604020202020204" pitchFamily="34" charset="0"/>
                      </a:endParaRPr>
                    </a:p>
                    <a:p>
                      <a:r>
                        <a:rPr lang="es-ES" sz="2400">
                          <a:effectLst/>
                          <a:latin typeface="Arial" panose="020B0604020202020204" pitchFamily="34" charset="0"/>
                          <a:cs typeface="Arial" panose="020B0604020202020204" pitchFamily="34" charset="0"/>
                        </a:rPr>
                        <a:t> </a:t>
                      </a:r>
                      <a:endParaRPr lang="es-CU" sz="240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916426654"/>
                  </a:ext>
                </a:extLst>
              </a:tr>
              <a:tr h="370840">
                <a:tc>
                  <a:txBody>
                    <a:bodyPr/>
                    <a:lstStyle/>
                    <a:p>
                      <a:pPr algn="just"/>
                      <a:r>
                        <a:rPr lang="es-ES" sz="2400" b="1">
                          <a:effectLst/>
                          <a:latin typeface="Arial" panose="020B0604020202020204" pitchFamily="34" charset="0"/>
                          <a:cs typeface="Arial" panose="020B0604020202020204" pitchFamily="34" charset="0"/>
                        </a:rPr>
                        <a:t>CONTEXTUAL</a:t>
                      </a:r>
                      <a:endParaRPr lang="es-CU" sz="2400">
                        <a:effectLst/>
                        <a:latin typeface="Arial" panose="020B0604020202020204" pitchFamily="34" charset="0"/>
                        <a:cs typeface="Arial" panose="020B0604020202020204" pitchFamily="34" charset="0"/>
                      </a:endParaRPr>
                    </a:p>
                    <a:p>
                      <a:pPr algn="just"/>
                      <a:r>
                        <a:rPr lang="es-ES" sz="2400">
                          <a:effectLst/>
                          <a:latin typeface="Arial" panose="020B0604020202020204" pitchFamily="34" charset="0"/>
                          <a:cs typeface="Arial" panose="020B0604020202020204" pitchFamily="34" charset="0"/>
                        </a:rPr>
                        <a:t> </a:t>
                      </a:r>
                      <a:endParaRPr lang="es-CU" sz="2400">
                        <a:effectLst/>
                        <a:latin typeface="Arial" panose="020B0604020202020204" pitchFamily="34" charset="0"/>
                        <a:cs typeface="Arial" panose="020B0604020202020204" pitchFamily="34" charset="0"/>
                      </a:endParaRPr>
                    </a:p>
                  </a:txBody>
                  <a:tcPr marL="68580" marR="68580" marT="0" marB="0"/>
                </a:tc>
                <a:tc>
                  <a:txBody>
                    <a:bodyPr/>
                    <a:lstStyle/>
                    <a:p>
                      <a:pPr algn="just"/>
                      <a:r>
                        <a:rPr lang="es-ES" sz="2400">
                          <a:effectLst/>
                          <a:latin typeface="Arial" panose="020B0604020202020204" pitchFamily="34" charset="0"/>
                          <a:cs typeface="Arial" panose="020B0604020202020204" pitchFamily="34" charset="0"/>
                        </a:rPr>
                        <a:t>Tiene que ver con el contexto en el que se accede a la información y con la adecuación a las necesidades del sistema y del usuario. </a:t>
                      </a:r>
                      <a:r>
                        <a:rPr lang="es-ES" sz="2400" b="1">
                          <a:effectLst/>
                          <a:latin typeface="Arial" panose="020B0604020202020204" pitchFamily="34" charset="0"/>
                          <a:cs typeface="Arial" panose="020B0604020202020204" pitchFamily="34" charset="0"/>
                        </a:rPr>
                        <a:t> </a:t>
                      </a:r>
                      <a:endParaRPr lang="es-CU" sz="2400">
                        <a:effectLst/>
                        <a:latin typeface="Arial" panose="020B0604020202020204" pitchFamily="34" charset="0"/>
                        <a:cs typeface="Arial" panose="020B0604020202020204" pitchFamily="34" charset="0"/>
                      </a:endParaRPr>
                    </a:p>
                  </a:txBody>
                  <a:tcPr marL="68580" marR="68580" marT="0" marB="0"/>
                </a:tc>
                <a:tc>
                  <a:txBody>
                    <a:bodyPr/>
                    <a:lstStyle/>
                    <a:p>
                      <a:pPr marL="342900" lvl="0" indent="-342900">
                        <a:buFont typeface="Wingdings" panose="05000000000000000000" pitchFamily="2" charset="2"/>
                        <a:buChar char=""/>
                        <a:tabLst>
                          <a:tab pos="457200" algn="l"/>
                        </a:tabLst>
                      </a:pPr>
                      <a:r>
                        <a:rPr lang="es-ES" sz="2400" dirty="0">
                          <a:effectLst/>
                          <a:latin typeface="Arial" panose="020B0604020202020204" pitchFamily="34" charset="0"/>
                          <a:cs typeface="Arial" panose="020B0604020202020204" pitchFamily="34" charset="0"/>
                        </a:rPr>
                        <a:t>Relevancia</a:t>
                      </a:r>
                      <a:endParaRPr lang="es-CU" sz="2400" dirty="0">
                        <a:effectLst/>
                        <a:latin typeface="Arial" panose="020B0604020202020204" pitchFamily="34" charset="0"/>
                        <a:cs typeface="Arial" panose="020B0604020202020204" pitchFamily="34" charset="0"/>
                      </a:endParaRPr>
                    </a:p>
                    <a:p>
                      <a:pPr marL="342900" lvl="0" indent="-342900">
                        <a:buFont typeface="Wingdings" panose="05000000000000000000" pitchFamily="2" charset="2"/>
                        <a:buChar char=""/>
                        <a:tabLst>
                          <a:tab pos="457200" algn="l"/>
                        </a:tabLst>
                      </a:pPr>
                      <a:r>
                        <a:rPr lang="es-ES" sz="2400" dirty="0">
                          <a:effectLst/>
                          <a:latin typeface="Arial" panose="020B0604020202020204" pitchFamily="34" charset="0"/>
                          <a:cs typeface="Arial" panose="020B0604020202020204" pitchFamily="34" charset="0"/>
                        </a:rPr>
                        <a:t>Valor añadido</a:t>
                      </a:r>
                      <a:endParaRPr lang="es-CU" sz="2400" dirty="0">
                        <a:effectLst/>
                        <a:latin typeface="Arial" panose="020B0604020202020204" pitchFamily="34" charset="0"/>
                        <a:cs typeface="Arial" panose="020B0604020202020204" pitchFamily="34" charset="0"/>
                      </a:endParaRPr>
                    </a:p>
                    <a:p>
                      <a:pPr marL="342900" lvl="0" indent="-342900">
                        <a:buFont typeface="Wingdings" panose="05000000000000000000" pitchFamily="2" charset="2"/>
                        <a:buChar char=""/>
                        <a:tabLst>
                          <a:tab pos="457200" algn="l"/>
                        </a:tabLst>
                      </a:pPr>
                      <a:r>
                        <a:rPr lang="es-ES" sz="2400" dirty="0">
                          <a:effectLst/>
                          <a:latin typeface="Arial" panose="020B0604020202020204" pitchFamily="34" charset="0"/>
                          <a:cs typeface="Arial" panose="020B0604020202020204" pitchFamily="34" charset="0"/>
                        </a:rPr>
                        <a:t>Actualidad </a:t>
                      </a:r>
                      <a:endParaRPr lang="es-CU" sz="2400" dirty="0">
                        <a:effectLst/>
                        <a:latin typeface="Arial" panose="020B0604020202020204" pitchFamily="34" charset="0"/>
                        <a:cs typeface="Arial" panose="020B0604020202020204" pitchFamily="34" charset="0"/>
                      </a:endParaRPr>
                    </a:p>
                    <a:p>
                      <a:pPr marL="342900" lvl="0" indent="-342900">
                        <a:buFont typeface="Wingdings" panose="05000000000000000000" pitchFamily="2" charset="2"/>
                        <a:buChar char=""/>
                        <a:tabLst>
                          <a:tab pos="457200" algn="l"/>
                        </a:tabLst>
                      </a:pPr>
                      <a:r>
                        <a:rPr lang="es-ES" sz="2400" dirty="0">
                          <a:effectLst/>
                          <a:latin typeface="Arial" panose="020B0604020202020204" pitchFamily="34" charset="0"/>
                          <a:cs typeface="Arial" panose="020B0604020202020204" pitchFamily="34" charset="0"/>
                        </a:rPr>
                        <a:t>Utilidad</a:t>
                      </a:r>
                      <a:endParaRPr lang="es-CU" sz="2400" dirty="0">
                        <a:effectLst/>
                        <a:latin typeface="Arial" panose="020B0604020202020204" pitchFamily="34" charset="0"/>
                        <a:cs typeface="Arial" panose="020B0604020202020204" pitchFamily="34" charset="0"/>
                      </a:endParaRPr>
                    </a:p>
                    <a:p>
                      <a:r>
                        <a:rPr lang="es-ES" sz="2400" dirty="0">
                          <a:effectLst/>
                          <a:latin typeface="Arial" panose="020B0604020202020204" pitchFamily="34" charset="0"/>
                          <a:cs typeface="Arial" panose="020B0604020202020204" pitchFamily="34" charset="0"/>
                        </a:rPr>
                        <a:t> </a:t>
                      </a:r>
                      <a:endParaRPr lang="es-CU" sz="2400" dirty="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623961022"/>
                  </a:ext>
                </a:extLst>
              </a:tr>
            </a:tbl>
          </a:graphicData>
        </a:graphic>
      </p:graphicFrame>
      <p:sp>
        <p:nvSpPr>
          <p:cNvPr id="4" name="CuadroTexto 3">
            <a:extLst>
              <a:ext uri="{FF2B5EF4-FFF2-40B4-BE49-F238E27FC236}">
                <a16:creationId xmlns:a16="http://schemas.microsoft.com/office/drawing/2014/main" id="{C5550E42-FF44-4763-BFD0-17A75535B488}"/>
              </a:ext>
            </a:extLst>
          </p:cNvPr>
          <p:cNvSpPr txBox="1"/>
          <p:nvPr/>
        </p:nvSpPr>
        <p:spPr>
          <a:xfrm>
            <a:off x="5499846" y="6324425"/>
            <a:ext cx="6548371"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grpSp>
        <p:nvGrpSpPr>
          <p:cNvPr id="10" name="Grupo 9">
            <a:extLst>
              <a:ext uri="{FF2B5EF4-FFF2-40B4-BE49-F238E27FC236}">
                <a16:creationId xmlns:a16="http://schemas.microsoft.com/office/drawing/2014/main" id="{726BF755-2827-4BC9-AD05-9AE4DF25E240}"/>
              </a:ext>
            </a:extLst>
          </p:cNvPr>
          <p:cNvGrpSpPr/>
          <p:nvPr/>
        </p:nvGrpSpPr>
        <p:grpSpPr>
          <a:xfrm>
            <a:off x="273423" y="677594"/>
            <a:ext cx="11645154" cy="5213811"/>
            <a:chOff x="273423" y="677594"/>
            <a:chExt cx="11645154" cy="5213811"/>
          </a:xfrm>
        </p:grpSpPr>
        <p:sp>
          <p:nvSpPr>
            <p:cNvPr id="3" name="Rectángulo 2">
              <a:extLst>
                <a:ext uri="{FF2B5EF4-FFF2-40B4-BE49-F238E27FC236}">
                  <a16:creationId xmlns:a16="http://schemas.microsoft.com/office/drawing/2014/main" id="{C13E42A3-0A58-49E0-9C02-373FB33CD5AC}"/>
                </a:ext>
              </a:extLst>
            </p:cNvPr>
            <p:cNvSpPr/>
            <p:nvPr/>
          </p:nvSpPr>
          <p:spPr>
            <a:xfrm>
              <a:off x="273423" y="679325"/>
              <a:ext cx="11645154" cy="52120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sp>
          <p:nvSpPr>
            <p:cNvPr id="5" name="Rectángulo 4">
              <a:extLst>
                <a:ext uri="{FF2B5EF4-FFF2-40B4-BE49-F238E27FC236}">
                  <a16:creationId xmlns:a16="http://schemas.microsoft.com/office/drawing/2014/main" id="{A61D229D-E752-416C-96B4-3E1DFCB52AF5}"/>
                </a:ext>
              </a:extLst>
            </p:cNvPr>
            <p:cNvSpPr/>
            <p:nvPr/>
          </p:nvSpPr>
          <p:spPr>
            <a:xfrm>
              <a:off x="273423" y="1110614"/>
              <a:ext cx="11645154" cy="478079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sp>
          <p:nvSpPr>
            <p:cNvPr id="6" name="Rectángulo 5">
              <a:extLst>
                <a:ext uri="{FF2B5EF4-FFF2-40B4-BE49-F238E27FC236}">
                  <a16:creationId xmlns:a16="http://schemas.microsoft.com/office/drawing/2014/main" id="{A8452D76-3ED0-4F5F-BC8F-709B174358C9}"/>
                </a:ext>
              </a:extLst>
            </p:cNvPr>
            <p:cNvSpPr/>
            <p:nvPr/>
          </p:nvSpPr>
          <p:spPr>
            <a:xfrm>
              <a:off x="273423" y="3657600"/>
              <a:ext cx="11645154" cy="223380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cxnSp>
          <p:nvCxnSpPr>
            <p:cNvPr id="8" name="Conector recto 7">
              <a:extLst>
                <a:ext uri="{FF2B5EF4-FFF2-40B4-BE49-F238E27FC236}">
                  <a16:creationId xmlns:a16="http://schemas.microsoft.com/office/drawing/2014/main" id="{C2697029-CF15-4E3F-BC34-D6587CEA0888}"/>
                </a:ext>
              </a:extLst>
            </p:cNvPr>
            <p:cNvCxnSpPr/>
            <p:nvPr/>
          </p:nvCxnSpPr>
          <p:spPr>
            <a:xfrm>
              <a:off x="4149969" y="677594"/>
              <a:ext cx="0" cy="521381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18E432D6-D03D-4C3B-85D9-EAEA7AF68F38}"/>
                </a:ext>
              </a:extLst>
            </p:cNvPr>
            <p:cNvCxnSpPr/>
            <p:nvPr/>
          </p:nvCxnSpPr>
          <p:spPr>
            <a:xfrm>
              <a:off x="8016240" y="677594"/>
              <a:ext cx="0" cy="521381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7" name="26 33">
            <a:hlinkClick r:id="" action="ppaction://media"/>
            <a:extLst>
              <a:ext uri="{FF2B5EF4-FFF2-40B4-BE49-F238E27FC236}">
                <a16:creationId xmlns:a16="http://schemas.microsoft.com/office/drawing/2014/main" id="{7ECD7D48-F4E1-46F6-B967-4E4201E925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474389" y="3230711"/>
            <a:ext cx="609600" cy="609600"/>
          </a:xfrm>
          <a:prstGeom prst="rect">
            <a:avLst/>
          </a:prstGeom>
        </p:spPr>
      </p:pic>
    </p:spTree>
    <p:extLst>
      <p:ext uri="{BB962C8B-B14F-4D97-AF65-F5344CB8AC3E}">
        <p14:creationId xmlns:p14="http://schemas.microsoft.com/office/powerpoint/2010/main" val="879160389"/>
      </p:ext>
    </p:extLst>
  </p:cSld>
  <p:clrMapOvr>
    <a:masterClrMapping/>
  </p:clrMapOvr>
  <mc:AlternateContent xmlns:mc="http://schemas.openxmlformats.org/markup-compatibility/2006" xmlns:p14="http://schemas.microsoft.com/office/powerpoint/2010/main">
    <mc:Choice Requires="p14">
      <p:transition spd="slow" p14:dur="2000" advClick="0" advTm="33000"/>
    </mc:Choice>
    <mc:Fallback xmlns="">
      <p:transition spd="slow" advClick="0" advTm="3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2C218EF5-BB6C-49B5-8B55-6DF36B944C32}"/>
              </a:ext>
            </a:extLst>
          </p:cNvPr>
          <p:cNvGraphicFramePr>
            <a:graphicFrameLocks noGrp="1"/>
          </p:cNvGraphicFramePr>
          <p:nvPr>
            <p:extLst>
              <p:ext uri="{D42A27DB-BD31-4B8C-83A1-F6EECF244321}">
                <p14:modId xmlns:p14="http://schemas.microsoft.com/office/powerpoint/2010/main" val="3929395771"/>
              </p:ext>
            </p:extLst>
          </p:nvPr>
        </p:nvGraphicFramePr>
        <p:xfrm>
          <a:off x="273423" y="894478"/>
          <a:ext cx="11645154" cy="4114800"/>
        </p:xfrm>
        <a:graphic>
          <a:graphicData uri="http://schemas.openxmlformats.org/drawingml/2006/table">
            <a:tbl>
              <a:tblPr firstRow="1" bandRow="1">
                <a:tableStyleId>{5C22544A-7EE6-4342-B048-85BDC9FD1C3A}</a:tableStyleId>
              </a:tblPr>
              <a:tblGrid>
                <a:gridCol w="3881718">
                  <a:extLst>
                    <a:ext uri="{9D8B030D-6E8A-4147-A177-3AD203B41FA5}">
                      <a16:colId xmlns:a16="http://schemas.microsoft.com/office/drawing/2014/main" val="4021599937"/>
                    </a:ext>
                  </a:extLst>
                </a:gridCol>
                <a:gridCol w="3881718">
                  <a:extLst>
                    <a:ext uri="{9D8B030D-6E8A-4147-A177-3AD203B41FA5}">
                      <a16:colId xmlns:a16="http://schemas.microsoft.com/office/drawing/2014/main" val="3382860420"/>
                    </a:ext>
                  </a:extLst>
                </a:gridCol>
                <a:gridCol w="3881718">
                  <a:extLst>
                    <a:ext uri="{9D8B030D-6E8A-4147-A177-3AD203B41FA5}">
                      <a16:colId xmlns:a16="http://schemas.microsoft.com/office/drawing/2014/main" val="2761378860"/>
                    </a:ext>
                  </a:extLst>
                </a:gridCol>
              </a:tblGrid>
              <a:tr h="370840">
                <a:tc>
                  <a:txBody>
                    <a:bodyPr/>
                    <a:lstStyle/>
                    <a:p>
                      <a:pPr algn="ctr"/>
                      <a:r>
                        <a:rPr lang="es-MX" sz="2400" dirty="0">
                          <a:latin typeface="Arial" panose="020B0604020202020204" pitchFamily="34" charset="0"/>
                          <a:cs typeface="Arial" panose="020B0604020202020204" pitchFamily="34" charset="0"/>
                        </a:rPr>
                        <a:t>TIPO DE EVALUACIÓN</a:t>
                      </a:r>
                      <a:endParaRPr lang="es-CU" sz="2400" dirty="0">
                        <a:latin typeface="Arial" panose="020B0604020202020204" pitchFamily="34" charset="0"/>
                        <a:cs typeface="Arial" panose="020B0604020202020204" pitchFamily="34" charset="0"/>
                      </a:endParaRPr>
                    </a:p>
                  </a:txBody>
                  <a:tcPr/>
                </a:tc>
                <a:tc>
                  <a:txBody>
                    <a:bodyPr/>
                    <a:lstStyle/>
                    <a:p>
                      <a:pPr algn="ctr"/>
                      <a:r>
                        <a:rPr lang="es-MX" sz="2400" dirty="0">
                          <a:latin typeface="Arial" panose="020B0604020202020204" pitchFamily="34" charset="0"/>
                          <a:cs typeface="Arial" panose="020B0604020202020204" pitchFamily="34" charset="0"/>
                        </a:rPr>
                        <a:t>DEFINICIÓN</a:t>
                      </a:r>
                      <a:endParaRPr lang="es-CU" sz="2400" dirty="0">
                        <a:latin typeface="Arial" panose="020B0604020202020204" pitchFamily="34" charset="0"/>
                        <a:cs typeface="Arial" panose="020B0604020202020204" pitchFamily="34" charset="0"/>
                      </a:endParaRPr>
                    </a:p>
                  </a:txBody>
                  <a:tcPr/>
                </a:tc>
                <a:tc>
                  <a:txBody>
                    <a:bodyPr/>
                    <a:lstStyle/>
                    <a:p>
                      <a:pPr algn="ctr"/>
                      <a:r>
                        <a:rPr lang="es-MX" sz="2400" dirty="0">
                          <a:latin typeface="Arial" panose="020B0604020202020204" pitchFamily="34" charset="0"/>
                          <a:cs typeface="Arial" panose="020B0604020202020204" pitchFamily="34" charset="0"/>
                        </a:rPr>
                        <a:t>CONTEXTO</a:t>
                      </a:r>
                      <a:endParaRPr lang="es-CU"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32276596"/>
                  </a:ext>
                </a:extLst>
              </a:tr>
              <a:tr h="370840">
                <a:tc>
                  <a:txBody>
                    <a:bodyPr/>
                    <a:lstStyle/>
                    <a:p>
                      <a:pPr algn="just"/>
                      <a:r>
                        <a:rPr lang="es-ES" sz="2400" b="1" dirty="0">
                          <a:effectLst/>
                          <a:latin typeface="Arial" panose="020B0604020202020204" pitchFamily="34" charset="0"/>
                          <a:cs typeface="Arial" panose="020B0604020202020204" pitchFamily="34" charset="0"/>
                        </a:rPr>
                        <a:t>REPRESENTACIONAL</a:t>
                      </a:r>
                      <a:endParaRPr lang="es-CU" sz="2400" dirty="0">
                        <a:effectLst/>
                        <a:latin typeface="Arial" panose="020B0604020202020204" pitchFamily="34" charset="0"/>
                        <a:cs typeface="Arial" panose="020B0604020202020204" pitchFamily="34" charset="0"/>
                      </a:endParaRPr>
                    </a:p>
                    <a:p>
                      <a:pPr algn="just"/>
                      <a:r>
                        <a:rPr lang="es-ES" sz="2400" dirty="0">
                          <a:effectLst/>
                          <a:latin typeface="Arial" panose="020B0604020202020204" pitchFamily="34" charset="0"/>
                          <a:cs typeface="Arial" panose="020B0604020202020204" pitchFamily="34" charset="0"/>
                        </a:rPr>
                        <a:t> </a:t>
                      </a:r>
                      <a:endParaRPr lang="es-CU" sz="2400" dirty="0">
                        <a:effectLst/>
                        <a:latin typeface="Arial" panose="020B0604020202020204" pitchFamily="34" charset="0"/>
                        <a:cs typeface="Arial" panose="020B0604020202020204" pitchFamily="34" charset="0"/>
                      </a:endParaRPr>
                    </a:p>
                  </a:txBody>
                  <a:tcPr marL="68580" marR="68580" marT="0" marB="0"/>
                </a:tc>
                <a:tc>
                  <a:txBody>
                    <a:bodyPr/>
                    <a:lstStyle/>
                    <a:p>
                      <a:pPr algn="just"/>
                      <a:r>
                        <a:rPr lang="es-ES" sz="2400" dirty="0">
                          <a:effectLst/>
                          <a:latin typeface="Arial" panose="020B0604020202020204" pitchFamily="34" charset="0"/>
                          <a:cs typeface="Arial" panose="020B0604020202020204" pitchFamily="34" charset="0"/>
                        </a:rPr>
                        <a:t>Se trata de la forma en que se representa la información, así como de todos los aspectos técnicos referidos a su estructura. Esta categoría abarca los siguientes aspectos.</a:t>
                      </a:r>
                      <a:endParaRPr lang="es-CU" sz="2400" dirty="0">
                        <a:effectLst/>
                        <a:latin typeface="Arial" panose="020B0604020202020204" pitchFamily="34" charset="0"/>
                        <a:cs typeface="Arial" panose="020B0604020202020204" pitchFamily="34" charset="0"/>
                      </a:endParaRPr>
                    </a:p>
                  </a:txBody>
                  <a:tcPr marL="68580" marR="68580" marT="0" marB="0"/>
                </a:tc>
                <a:tc>
                  <a:txBody>
                    <a:bodyPr/>
                    <a:lstStyle/>
                    <a:p>
                      <a:pPr marL="342900" lvl="0" indent="-342900">
                        <a:buFont typeface="Wingdings" panose="05000000000000000000" pitchFamily="2" charset="2"/>
                        <a:buChar char=""/>
                        <a:tabLst>
                          <a:tab pos="457200" algn="l"/>
                        </a:tabLst>
                      </a:pPr>
                      <a:r>
                        <a:rPr lang="es-ES" sz="2400" dirty="0">
                          <a:effectLst/>
                          <a:latin typeface="Arial" panose="020B0604020202020204" pitchFamily="34" charset="0"/>
                          <a:cs typeface="Arial" panose="020B0604020202020204" pitchFamily="34" charset="0"/>
                        </a:rPr>
                        <a:t>Formato</a:t>
                      </a:r>
                      <a:endParaRPr lang="es-CU" sz="2400" dirty="0">
                        <a:effectLst/>
                        <a:latin typeface="Arial" panose="020B0604020202020204" pitchFamily="34" charset="0"/>
                        <a:cs typeface="Arial" panose="020B0604020202020204" pitchFamily="34" charset="0"/>
                      </a:endParaRPr>
                    </a:p>
                    <a:p>
                      <a:pPr marL="342900" lvl="0" indent="-342900">
                        <a:buFont typeface="Wingdings" panose="05000000000000000000" pitchFamily="2" charset="2"/>
                        <a:buChar char=""/>
                        <a:tabLst>
                          <a:tab pos="457200" algn="l"/>
                        </a:tabLst>
                      </a:pPr>
                      <a:r>
                        <a:rPr lang="es-ES" sz="2400" dirty="0">
                          <a:effectLst/>
                          <a:latin typeface="Arial" panose="020B0604020202020204" pitchFamily="34" charset="0"/>
                          <a:cs typeface="Arial" panose="020B0604020202020204" pitchFamily="34" charset="0"/>
                        </a:rPr>
                        <a:t>Claridad</a:t>
                      </a:r>
                      <a:endParaRPr lang="es-CU" sz="2400" dirty="0">
                        <a:effectLst/>
                        <a:latin typeface="Arial" panose="020B0604020202020204" pitchFamily="34" charset="0"/>
                        <a:cs typeface="Arial" panose="020B0604020202020204" pitchFamily="34" charset="0"/>
                      </a:endParaRPr>
                    </a:p>
                    <a:p>
                      <a:pPr marL="342900" lvl="0" indent="-342900">
                        <a:buFont typeface="Wingdings" panose="05000000000000000000" pitchFamily="2" charset="2"/>
                        <a:buChar char=""/>
                        <a:tabLst>
                          <a:tab pos="457200" algn="l"/>
                        </a:tabLst>
                      </a:pPr>
                      <a:r>
                        <a:rPr lang="es-ES" sz="2400" dirty="0">
                          <a:effectLst/>
                          <a:latin typeface="Arial" panose="020B0604020202020204" pitchFamily="34" charset="0"/>
                          <a:cs typeface="Arial" panose="020B0604020202020204" pitchFamily="34" charset="0"/>
                        </a:rPr>
                        <a:t>Diseño </a:t>
                      </a:r>
                      <a:endParaRPr lang="es-CU" sz="2400" dirty="0">
                        <a:effectLst/>
                        <a:latin typeface="Arial" panose="020B0604020202020204" pitchFamily="34" charset="0"/>
                        <a:cs typeface="Arial" panose="020B0604020202020204" pitchFamily="34" charset="0"/>
                      </a:endParaRPr>
                    </a:p>
                    <a:p>
                      <a:pPr marL="342900" lvl="0" indent="-342900">
                        <a:buFont typeface="Wingdings" panose="05000000000000000000" pitchFamily="2" charset="2"/>
                        <a:buChar char=""/>
                        <a:tabLst>
                          <a:tab pos="457200" algn="l"/>
                        </a:tabLst>
                      </a:pPr>
                      <a:r>
                        <a:rPr lang="es-ES" sz="2400" dirty="0">
                          <a:effectLst/>
                          <a:latin typeface="Arial" panose="020B0604020202020204" pitchFamily="34" charset="0"/>
                          <a:cs typeface="Arial" panose="020B0604020202020204" pitchFamily="34" charset="0"/>
                        </a:rPr>
                        <a:t>Flexibilidad</a:t>
                      </a:r>
                      <a:endParaRPr lang="es-CU" sz="2400" dirty="0">
                        <a:effectLst/>
                        <a:latin typeface="Arial" panose="020B0604020202020204" pitchFamily="34" charset="0"/>
                        <a:cs typeface="Arial" panose="020B0604020202020204" pitchFamily="34" charset="0"/>
                      </a:endParaRPr>
                    </a:p>
                    <a:p>
                      <a:r>
                        <a:rPr lang="es-ES" sz="2400" dirty="0">
                          <a:effectLst/>
                          <a:latin typeface="Arial" panose="020B0604020202020204" pitchFamily="34" charset="0"/>
                          <a:cs typeface="Arial" panose="020B0604020202020204" pitchFamily="34" charset="0"/>
                        </a:rPr>
                        <a:t> </a:t>
                      </a:r>
                      <a:endParaRPr lang="es-CU" sz="2400" dirty="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916426654"/>
                  </a:ext>
                </a:extLst>
              </a:tr>
              <a:tr h="370840">
                <a:tc>
                  <a:txBody>
                    <a:bodyPr/>
                    <a:lstStyle/>
                    <a:p>
                      <a:pPr algn="just"/>
                      <a:r>
                        <a:rPr lang="es-ES" sz="2400" b="1" dirty="0">
                          <a:effectLst/>
                          <a:latin typeface="Arial" panose="020B0604020202020204" pitchFamily="34" charset="0"/>
                          <a:cs typeface="Arial" panose="020B0604020202020204" pitchFamily="34" charset="0"/>
                        </a:rPr>
                        <a:t>DE ACCESO </a:t>
                      </a:r>
                      <a:endParaRPr lang="es-CU" sz="2400" dirty="0">
                        <a:effectLst/>
                        <a:latin typeface="Arial" panose="020B0604020202020204" pitchFamily="34" charset="0"/>
                        <a:cs typeface="Arial" panose="020B0604020202020204" pitchFamily="34" charset="0"/>
                      </a:endParaRPr>
                    </a:p>
                    <a:p>
                      <a:pPr algn="just"/>
                      <a:r>
                        <a:rPr lang="es-ES" sz="2400" dirty="0">
                          <a:effectLst/>
                          <a:latin typeface="Arial" panose="020B0604020202020204" pitchFamily="34" charset="0"/>
                          <a:cs typeface="Arial" panose="020B0604020202020204" pitchFamily="34" charset="0"/>
                        </a:rPr>
                        <a:t> </a:t>
                      </a:r>
                      <a:endParaRPr lang="es-CU" sz="2400" dirty="0">
                        <a:effectLst/>
                        <a:latin typeface="Arial" panose="020B0604020202020204" pitchFamily="34" charset="0"/>
                        <a:cs typeface="Arial" panose="020B0604020202020204" pitchFamily="34" charset="0"/>
                      </a:endParaRPr>
                    </a:p>
                  </a:txBody>
                  <a:tcPr marL="68580" marR="68580" marT="0" marB="0"/>
                </a:tc>
                <a:tc>
                  <a:txBody>
                    <a:bodyPr/>
                    <a:lstStyle/>
                    <a:p>
                      <a:pPr algn="just"/>
                      <a:r>
                        <a:rPr lang="es-ES" sz="2400">
                          <a:effectLst/>
                          <a:latin typeface="Arial" panose="020B0604020202020204" pitchFamily="34" charset="0"/>
                          <a:cs typeface="Arial" panose="020B0604020202020204" pitchFamily="34" charset="0"/>
                        </a:rPr>
                        <a:t>Se trata de la facilidad de llegar a la información.</a:t>
                      </a:r>
                      <a:endParaRPr lang="es-CU" sz="2400">
                        <a:effectLst/>
                        <a:latin typeface="Arial" panose="020B0604020202020204" pitchFamily="34" charset="0"/>
                        <a:cs typeface="Arial" panose="020B0604020202020204" pitchFamily="34" charset="0"/>
                      </a:endParaRPr>
                    </a:p>
                  </a:txBody>
                  <a:tcPr marL="68580" marR="68580" marT="0" marB="0"/>
                </a:tc>
                <a:tc>
                  <a:txBody>
                    <a:bodyPr/>
                    <a:lstStyle/>
                    <a:p>
                      <a:pPr marL="342900" lvl="0" indent="-342900">
                        <a:buFont typeface="Wingdings" panose="05000000000000000000" pitchFamily="2" charset="2"/>
                        <a:buChar char=""/>
                      </a:pPr>
                      <a:r>
                        <a:rPr lang="es-ES" sz="2400" dirty="0">
                          <a:effectLst/>
                          <a:latin typeface="Arial" panose="020B0604020202020204" pitchFamily="34" charset="0"/>
                          <a:cs typeface="Arial" panose="020B0604020202020204" pitchFamily="34" charset="0"/>
                        </a:rPr>
                        <a:t>Navegación</a:t>
                      </a:r>
                      <a:endParaRPr lang="es-CU" sz="2400" dirty="0">
                        <a:effectLst/>
                        <a:latin typeface="Arial" panose="020B0604020202020204" pitchFamily="34" charset="0"/>
                        <a:cs typeface="Arial" panose="020B0604020202020204" pitchFamily="34" charset="0"/>
                      </a:endParaRPr>
                    </a:p>
                    <a:p>
                      <a:pPr marL="342900" lvl="0" indent="-342900">
                        <a:buFont typeface="Wingdings" panose="05000000000000000000" pitchFamily="2" charset="2"/>
                        <a:buChar char=""/>
                      </a:pPr>
                      <a:r>
                        <a:rPr lang="es-ES" sz="2400" dirty="0">
                          <a:effectLst/>
                          <a:latin typeface="Arial" panose="020B0604020202020204" pitchFamily="34" charset="0"/>
                          <a:cs typeface="Arial" panose="020B0604020202020204" pitchFamily="34" charset="0"/>
                        </a:rPr>
                        <a:t>Seguridad</a:t>
                      </a:r>
                      <a:endParaRPr lang="es-CU" sz="2400" dirty="0">
                        <a:effectLst/>
                        <a:latin typeface="Arial" panose="020B0604020202020204" pitchFamily="34" charset="0"/>
                        <a:cs typeface="Arial" panose="020B0604020202020204" pitchFamily="34" charset="0"/>
                      </a:endParaRPr>
                    </a:p>
                    <a:p>
                      <a:r>
                        <a:rPr lang="es-ES" sz="2400" dirty="0">
                          <a:effectLst/>
                          <a:latin typeface="Arial" panose="020B0604020202020204" pitchFamily="34" charset="0"/>
                          <a:cs typeface="Arial" panose="020B0604020202020204" pitchFamily="34" charset="0"/>
                        </a:rPr>
                        <a:t> </a:t>
                      </a:r>
                      <a:endParaRPr lang="es-CU" sz="2400" dirty="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623961022"/>
                  </a:ext>
                </a:extLst>
              </a:tr>
            </a:tbl>
          </a:graphicData>
        </a:graphic>
      </p:graphicFrame>
      <p:sp>
        <p:nvSpPr>
          <p:cNvPr id="3" name="CuadroTexto 2">
            <a:extLst>
              <a:ext uri="{FF2B5EF4-FFF2-40B4-BE49-F238E27FC236}">
                <a16:creationId xmlns:a16="http://schemas.microsoft.com/office/drawing/2014/main" id="{56442D66-252D-40B6-A862-055273410F8A}"/>
              </a:ext>
            </a:extLst>
          </p:cNvPr>
          <p:cNvSpPr txBox="1"/>
          <p:nvPr/>
        </p:nvSpPr>
        <p:spPr>
          <a:xfrm>
            <a:off x="5499846" y="6324425"/>
            <a:ext cx="6548371"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grpSp>
        <p:nvGrpSpPr>
          <p:cNvPr id="10" name="Grupo 9">
            <a:extLst>
              <a:ext uri="{FF2B5EF4-FFF2-40B4-BE49-F238E27FC236}">
                <a16:creationId xmlns:a16="http://schemas.microsoft.com/office/drawing/2014/main" id="{84EBE910-BAF6-4B30-82FC-6982FE9EB11A}"/>
              </a:ext>
            </a:extLst>
          </p:cNvPr>
          <p:cNvGrpSpPr/>
          <p:nvPr/>
        </p:nvGrpSpPr>
        <p:grpSpPr>
          <a:xfrm>
            <a:off x="273423" y="894478"/>
            <a:ext cx="11645154" cy="4142936"/>
            <a:chOff x="273423" y="894478"/>
            <a:chExt cx="11645154" cy="4142936"/>
          </a:xfrm>
        </p:grpSpPr>
        <p:sp>
          <p:nvSpPr>
            <p:cNvPr id="4" name="Rectángulo 3">
              <a:extLst>
                <a:ext uri="{FF2B5EF4-FFF2-40B4-BE49-F238E27FC236}">
                  <a16:creationId xmlns:a16="http://schemas.microsoft.com/office/drawing/2014/main" id="{8F40E804-B061-40F1-BCBD-088D77E42A74}"/>
                </a:ext>
              </a:extLst>
            </p:cNvPr>
            <p:cNvSpPr/>
            <p:nvPr/>
          </p:nvSpPr>
          <p:spPr>
            <a:xfrm>
              <a:off x="273423" y="894478"/>
              <a:ext cx="11645154" cy="41148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sp>
          <p:nvSpPr>
            <p:cNvPr id="5" name="Rectángulo 4">
              <a:extLst>
                <a:ext uri="{FF2B5EF4-FFF2-40B4-BE49-F238E27FC236}">
                  <a16:creationId xmlns:a16="http://schemas.microsoft.com/office/drawing/2014/main" id="{25768136-4290-4B4E-85C9-FBFF69479B46}"/>
                </a:ext>
              </a:extLst>
            </p:cNvPr>
            <p:cNvSpPr/>
            <p:nvPr/>
          </p:nvSpPr>
          <p:spPr>
            <a:xfrm>
              <a:off x="273423" y="1313400"/>
              <a:ext cx="11645154" cy="372401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sp>
          <p:nvSpPr>
            <p:cNvPr id="6" name="Rectángulo 5">
              <a:extLst>
                <a:ext uri="{FF2B5EF4-FFF2-40B4-BE49-F238E27FC236}">
                  <a16:creationId xmlns:a16="http://schemas.microsoft.com/office/drawing/2014/main" id="{8FD8693E-BCEB-4EB1-94AE-BEACD9B6BAD0}"/>
                </a:ext>
              </a:extLst>
            </p:cNvPr>
            <p:cNvSpPr/>
            <p:nvPr/>
          </p:nvSpPr>
          <p:spPr>
            <a:xfrm>
              <a:off x="273423" y="3914212"/>
              <a:ext cx="11645154" cy="1095066"/>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cxnSp>
          <p:nvCxnSpPr>
            <p:cNvPr id="8" name="Conector recto 7">
              <a:extLst>
                <a:ext uri="{FF2B5EF4-FFF2-40B4-BE49-F238E27FC236}">
                  <a16:creationId xmlns:a16="http://schemas.microsoft.com/office/drawing/2014/main" id="{3F8D9C12-9382-4FB6-8604-B00D5A4C0DF4}"/>
                </a:ext>
              </a:extLst>
            </p:cNvPr>
            <p:cNvCxnSpPr/>
            <p:nvPr/>
          </p:nvCxnSpPr>
          <p:spPr>
            <a:xfrm>
              <a:off x="4149969" y="894478"/>
              <a:ext cx="0" cy="41148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C2D185D8-F0F7-416E-86EC-6AA587C72BA7}"/>
                </a:ext>
              </a:extLst>
            </p:cNvPr>
            <p:cNvCxnSpPr/>
            <p:nvPr/>
          </p:nvCxnSpPr>
          <p:spPr>
            <a:xfrm>
              <a:off x="8040651" y="922614"/>
              <a:ext cx="0" cy="41148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7" name="27 27">
            <a:hlinkClick r:id="" action="ppaction://media"/>
            <a:extLst>
              <a:ext uri="{FF2B5EF4-FFF2-40B4-BE49-F238E27FC236}">
                <a16:creationId xmlns:a16="http://schemas.microsoft.com/office/drawing/2014/main" id="{DCC18992-2927-4CE0-B12A-3C01A51E88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487836" y="3121619"/>
            <a:ext cx="609600" cy="609600"/>
          </a:xfrm>
          <a:prstGeom prst="rect">
            <a:avLst/>
          </a:prstGeom>
        </p:spPr>
      </p:pic>
    </p:spTree>
    <p:extLst>
      <p:ext uri="{BB962C8B-B14F-4D97-AF65-F5344CB8AC3E}">
        <p14:creationId xmlns:p14="http://schemas.microsoft.com/office/powerpoint/2010/main" val="4017939532"/>
      </p:ext>
    </p:extLst>
  </p:cSld>
  <p:clrMapOvr>
    <a:masterClrMapping/>
  </p:clrMapOvr>
  <mc:AlternateContent xmlns:mc="http://schemas.openxmlformats.org/markup-compatibility/2006" xmlns:p14="http://schemas.microsoft.com/office/powerpoint/2010/main">
    <mc:Choice Requires="p14">
      <p:transition spd="slow" p14:dur="2000" advClick="0" advTm="27000"/>
    </mc:Choice>
    <mc:Fallback xmlns="">
      <p:transition spd="slow" advClick="0" advTm="2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F32E439F-3BA4-4C5E-8744-BDCD8C12DAE2}"/>
              </a:ext>
            </a:extLst>
          </p:cNvPr>
          <p:cNvSpPr txBox="1">
            <a:spLocks/>
          </p:cNvSpPr>
          <p:nvPr/>
        </p:nvSpPr>
        <p:spPr>
          <a:xfrm>
            <a:off x="1847557" y="331628"/>
            <a:ext cx="8496886" cy="690413"/>
          </a:xfrm>
          <a:prstGeom prst="rect">
            <a:avLst/>
          </a:prstGeom>
          <a:ln w="38100">
            <a:solidFill>
              <a:schemeClr val="bg1"/>
            </a:solidFill>
          </a:ln>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s-MX" sz="4000" b="1" dirty="0"/>
              <a:t>Objetivo general DEL CURSO</a:t>
            </a:r>
            <a:endParaRPr lang="es-CU" sz="4000" b="1" dirty="0"/>
          </a:p>
        </p:txBody>
      </p:sp>
      <p:sp>
        <p:nvSpPr>
          <p:cNvPr id="7" name="Marcador de contenido 2">
            <a:extLst>
              <a:ext uri="{FF2B5EF4-FFF2-40B4-BE49-F238E27FC236}">
                <a16:creationId xmlns:a16="http://schemas.microsoft.com/office/drawing/2014/main" id="{63AE3B5D-7129-42FF-B2D8-422153B24367}"/>
              </a:ext>
            </a:extLst>
          </p:cNvPr>
          <p:cNvSpPr txBox="1">
            <a:spLocks/>
          </p:cNvSpPr>
          <p:nvPr/>
        </p:nvSpPr>
        <p:spPr>
          <a:xfrm>
            <a:off x="1002310" y="1366183"/>
            <a:ext cx="10650911" cy="481498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lvl="0" indent="0">
              <a:buNone/>
            </a:pPr>
            <a:r>
              <a:rPr lang="es-ES" sz="4000" b="1" dirty="0"/>
              <a:t>Sistematizar en el conocimiento sobre el papel de los gestores de la información en salud (informáticos, estadísticos, bibliotecarios o gestores de información de la salud) en el contexto de la Ciencia Abierta.</a:t>
            </a:r>
            <a:endParaRPr lang="es-CU" sz="4000" b="1" dirty="0"/>
          </a:p>
        </p:txBody>
      </p:sp>
      <p:sp>
        <p:nvSpPr>
          <p:cNvPr id="8" name="CuadroTexto 7">
            <a:extLst>
              <a:ext uri="{FF2B5EF4-FFF2-40B4-BE49-F238E27FC236}">
                <a16:creationId xmlns:a16="http://schemas.microsoft.com/office/drawing/2014/main" id="{44B26079-3571-4501-9C90-33A51E173D79}"/>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pic>
        <p:nvPicPr>
          <p:cNvPr id="2" name="3 18">
            <a:hlinkClick r:id="" action="ppaction://media"/>
            <a:extLst>
              <a:ext uri="{FF2B5EF4-FFF2-40B4-BE49-F238E27FC236}">
                <a16:creationId xmlns:a16="http://schemas.microsoft.com/office/drawing/2014/main" id="{6C6056E5-FFB7-493A-98F4-2ABDE100BA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824012" y="3124200"/>
            <a:ext cx="609600" cy="609600"/>
          </a:xfrm>
          <a:prstGeom prst="rect">
            <a:avLst/>
          </a:prstGeom>
        </p:spPr>
      </p:pic>
    </p:spTree>
    <p:extLst>
      <p:ext uri="{BB962C8B-B14F-4D97-AF65-F5344CB8AC3E}">
        <p14:creationId xmlns:p14="http://schemas.microsoft.com/office/powerpoint/2010/main" val="2685642671"/>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EF4665-33C8-4BE8-9501-5B74E1AEA9F8}"/>
              </a:ext>
            </a:extLst>
          </p:cNvPr>
          <p:cNvSpPr txBox="1">
            <a:spLocks/>
          </p:cNvSpPr>
          <p:nvPr/>
        </p:nvSpPr>
        <p:spPr>
          <a:xfrm>
            <a:off x="3392868" y="134470"/>
            <a:ext cx="5455023" cy="654066"/>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3200" b="1" dirty="0"/>
              <a:t>Criterios de Evaluación</a:t>
            </a:r>
            <a:r>
              <a:rPr lang="es-CU" sz="3200" b="1" dirty="0"/>
              <a:t>.</a:t>
            </a:r>
            <a:endParaRPr lang="es-CU" sz="3200" dirty="0"/>
          </a:p>
          <a:p>
            <a:pPr algn="ctr"/>
            <a:endParaRPr lang="es-CU" sz="2800" dirty="0"/>
          </a:p>
          <a:p>
            <a:pPr algn="ctr"/>
            <a:endParaRPr lang="es-CU" sz="2800" b="1" dirty="0"/>
          </a:p>
        </p:txBody>
      </p:sp>
      <p:sp>
        <p:nvSpPr>
          <p:cNvPr id="3" name="Marcador de contenido 2">
            <a:extLst>
              <a:ext uri="{FF2B5EF4-FFF2-40B4-BE49-F238E27FC236}">
                <a16:creationId xmlns:a16="http://schemas.microsoft.com/office/drawing/2014/main" id="{24EEDA15-D154-42ED-89DF-EA8C105C0891}"/>
              </a:ext>
            </a:extLst>
          </p:cNvPr>
          <p:cNvSpPr txBox="1">
            <a:spLocks/>
          </p:cNvSpPr>
          <p:nvPr/>
        </p:nvSpPr>
        <p:spPr>
          <a:xfrm>
            <a:off x="488576" y="1009843"/>
            <a:ext cx="11214847" cy="399821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endParaRPr lang="es-CU" sz="13800" dirty="0"/>
          </a:p>
          <a:p>
            <a:pPr marL="0" indent="0">
              <a:buNone/>
            </a:pPr>
            <a:endParaRPr lang="es-CU" sz="13800" dirty="0"/>
          </a:p>
        </p:txBody>
      </p:sp>
      <p:sp>
        <p:nvSpPr>
          <p:cNvPr id="4" name="CuadroTexto 3">
            <a:extLst>
              <a:ext uri="{FF2B5EF4-FFF2-40B4-BE49-F238E27FC236}">
                <a16:creationId xmlns:a16="http://schemas.microsoft.com/office/drawing/2014/main" id="{A5F056D1-2822-4BDF-A0F5-CD8AADCFEEFE}"/>
              </a:ext>
            </a:extLst>
          </p:cNvPr>
          <p:cNvSpPr txBox="1"/>
          <p:nvPr/>
        </p:nvSpPr>
        <p:spPr>
          <a:xfrm>
            <a:off x="5539907" y="6346478"/>
            <a:ext cx="6548371"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
        <p:nvSpPr>
          <p:cNvPr id="5" name="Marcador de contenido 2">
            <a:extLst>
              <a:ext uri="{FF2B5EF4-FFF2-40B4-BE49-F238E27FC236}">
                <a16:creationId xmlns:a16="http://schemas.microsoft.com/office/drawing/2014/main" id="{CF8ACB88-46CD-4C59-9520-3004B7F56C8E}"/>
              </a:ext>
            </a:extLst>
          </p:cNvPr>
          <p:cNvSpPr txBox="1">
            <a:spLocks/>
          </p:cNvSpPr>
          <p:nvPr/>
        </p:nvSpPr>
        <p:spPr>
          <a:xfrm>
            <a:off x="698966" y="884796"/>
            <a:ext cx="11214847" cy="107462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s-MX" sz="2800" dirty="0"/>
              <a:t>Hay 8 </a:t>
            </a:r>
            <a:r>
              <a:rPr lang="es-MX" sz="2800" b="1" dirty="0"/>
              <a:t>CRITERIOS DE EVALUACIÓN</a:t>
            </a:r>
            <a:r>
              <a:rPr lang="es-MX" sz="2800" dirty="0"/>
              <a:t> de la calidad de la información:</a:t>
            </a:r>
            <a:endParaRPr lang="es-CU" sz="5400" dirty="0"/>
          </a:p>
        </p:txBody>
      </p:sp>
      <p:sp>
        <p:nvSpPr>
          <p:cNvPr id="6" name="Forma libre: forma 5">
            <a:extLst>
              <a:ext uri="{FF2B5EF4-FFF2-40B4-BE49-F238E27FC236}">
                <a16:creationId xmlns:a16="http://schemas.microsoft.com/office/drawing/2014/main" id="{CFFEF2B0-7644-4B9E-85C9-0C1F45B4847A}"/>
              </a:ext>
            </a:extLst>
          </p:cNvPr>
          <p:cNvSpPr/>
          <p:nvPr/>
        </p:nvSpPr>
        <p:spPr>
          <a:xfrm>
            <a:off x="758629" y="1959418"/>
            <a:ext cx="3012957" cy="1202009"/>
          </a:xfrm>
          <a:custGeom>
            <a:avLst/>
            <a:gdLst>
              <a:gd name="connsiteX0" fmla="*/ 0 w 11536081"/>
              <a:gd name="connsiteY0" fmla="*/ 159123 h 954720"/>
              <a:gd name="connsiteX1" fmla="*/ 159123 w 11536081"/>
              <a:gd name="connsiteY1" fmla="*/ 0 h 954720"/>
              <a:gd name="connsiteX2" fmla="*/ 11376958 w 11536081"/>
              <a:gd name="connsiteY2" fmla="*/ 0 h 954720"/>
              <a:gd name="connsiteX3" fmla="*/ 11536081 w 11536081"/>
              <a:gd name="connsiteY3" fmla="*/ 159123 h 954720"/>
              <a:gd name="connsiteX4" fmla="*/ 11536081 w 11536081"/>
              <a:gd name="connsiteY4" fmla="*/ 795597 h 954720"/>
              <a:gd name="connsiteX5" fmla="*/ 11376958 w 11536081"/>
              <a:gd name="connsiteY5" fmla="*/ 954720 h 954720"/>
              <a:gd name="connsiteX6" fmla="*/ 159123 w 11536081"/>
              <a:gd name="connsiteY6" fmla="*/ 954720 h 954720"/>
              <a:gd name="connsiteX7" fmla="*/ 0 w 11536081"/>
              <a:gd name="connsiteY7" fmla="*/ 795597 h 954720"/>
              <a:gd name="connsiteX8" fmla="*/ 0 w 11536081"/>
              <a:gd name="connsiteY8" fmla="*/ 159123 h 9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6081" h="954720">
                <a:moveTo>
                  <a:pt x="0" y="159123"/>
                </a:moveTo>
                <a:cubicBezTo>
                  <a:pt x="0" y="71242"/>
                  <a:pt x="71242" y="0"/>
                  <a:pt x="159123" y="0"/>
                </a:cubicBezTo>
                <a:lnTo>
                  <a:pt x="11376958" y="0"/>
                </a:lnTo>
                <a:cubicBezTo>
                  <a:pt x="11464839" y="0"/>
                  <a:pt x="11536081" y="71242"/>
                  <a:pt x="11536081" y="159123"/>
                </a:cubicBezTo>
                <a:lnTo>
                  <a:pt x="11536081" y="795597"/>
                </a:lnTo>
                <a:cubicBezTo>
                  <a:pt x="11536081" y="883478"/>
                  <a:pt x="11464839" y="954720"/>
                  <a:pt x="11376958" y="954720"/>
                </a:cubicBezTo>
                <a:lnTo>
                  <a:pt x="159123" y="954720"/>
                </a:lnTo>
                <a:cubicBezTo>
                  <a:pt x="71242" y="954720"/>
                  <a:pt x="0" y="883478"/>
                  <a:pt x="0" y="795597"/>
                </a:cubicBezTo>
                <a:lnTo>
                  <a:pt x="0" y="159123"/>
                </a:lnTo>
                <a:close/>
              </a:path>
            </a:pathLst>
          </a:custGeom>
          <a:no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3286" tIns="153286" rIns="153286" bIns="153286" numCol="1" spcCol="1270" anchor="ctr" anchorCtr="0">
            <a:noAutofit/>
          </a:bodyPr>
          <a:lstStyle/>
          <a:p>
            <a:pPr marL="0" lvl="0" indent="0" algn="l" defTabSz="1244600">
              <a:lnSpc>
                <a:spcPct val="90000"/>
              </a:lnSpc>
              <a:spcBef>
                <a:spcPct val="0"/>
              </a:spcBef>
              <a:spcAft>
                <a:spcPct val="35000"/>
              </a:spcAft>
              <a:buNone/>
            </a:pPr>
            <a:r>
              <a:rPr lang="es-ES" sz="3200" b="1" kern="1200" dirty="0"/>
              <a:t>1. Autoridad</a:t>
            </a:r>
            <a:endParaRPr lang="es-CU" sz="3200" kern="1200" dirty="0"/>
          </a:p>
        </p:txBody>
      </p:sp>
      <p:sp>
        <p:nvSpPr>
          <p:cNvPr id="7" name="Forma libre: forma 6">
            <a:extLst>
              <a:ext uri="{FF2B5EF4-FFF2-40B4-BE49-F238E27FC236}">
                <a16:creationId xmlns:a16="http://schemas.microsoft.com/office/drawing/2014/main" id="{FA7770FB-B0FB-4D2A-A33A-24E7863A3329}"/>
              </a:ext>
            </a:extLst>
          </p:cNvPr>
          <p:cNvSpPr/>
          <p:nvPr/>
        </p:nvSpPr>
        <p:spPr>
          <a:xfrm>
            <a:off x="758629" y="3423746"/>
            <a:ext cx="2993625" cy="1202010"/>
          </a:xfrm>
          <a:custGeom>
            <a:avLst/>
            <a:gdLst>
              <a:gd name="connsiteX0" fmla="*/ 0 w 11536081"/>
              <a:gd name="connsiteY0" fmla="*/ 159123 h 954720"/>
              <a:gd name="connsiteX1" fmla="*/ 159123 w 11536081"/>
              <a:gd name="connsiteY1" fmla="*/ 0 h 954720"/>
              <a:gd name="connsiteX2" fmla="*/ 11376958 w 11536081"/>
              <a:gd name="connsiteY2" fmla="*/ 0 h 954720"/>
              <a:gd name="connsiteX3" fmla="*/ 11536081 w 11536081"/>
              <a:gd name="connsiteY3" fmla="*/ 159123 h 954720"/>
              <a:gd name="connsiteX4" fmla="*/ 11536081 w 11536081"/>
              <a:gd name="connsiteY4" fmla="*/ 795597 h 954720"/>
              <a:gd name="connsiteX5" fmla="*/ 11376958 w 11536081"/>
              <a:gd name="connsiteY5" fmla="*/ 954720 h 954720"/>
              <a:gd name="connsiteX6" fmla="*/ 159123 w 11536081"/>
              <a:gd name="connsiteY6" fmla="*/ 954720 h 954720"/>
              <a:gd name="connsiteX7" fmla="*/ 0 w 11536081"/>
              <a:gd name="connsiteY7" fmla="*/ 795597 h 954720"/>
              <a:gd name="connsiteX8" fmla="*/ 0 w 11536081"/>
              <a:gd name="connsiteY8" fmla="*/ 159123 h 9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6081" h="954720">
                <a:moveTo>
                  <a:pt x="0" y="159123"/>
                </a:moveTo>
                <a:cubicBezTo>
                  <a:pt x="0" y="71242"/>
                  <a:pt x="71242" y="0"/>
                  <a:pt x="159123" y="0"/>
                </a:cubicBezTo>
                <a:lnTo>
                  <a:pt x="11376958" y="0"/>
                </a:lnTo>
                <a:cubicBezTo>
                  <a:pt x="11464839" y="0"/>
                  <a:pt x="11536081" y="71242"/>
                  <a:pt x="11536081" y="159123"/>
                </a:cubicBezTo>
                <a:lnTo>
                  <a:pt x="11536081" y="795597"/>
                </a:lnTo>
                <a:cubicBezTo>
                  <a:pt x="11536081" y="883478"/>
                  <a:pt x="11464839" y="954720"/>
                  <a:pt x="11376958" y="954720"/>
                </a:cubicBezTo>
                <a:lnTo>
                  <a:pt x="159123" y="954720"/>
                </a:lnTo>
                <a:cubicBezTo>
                  <a:pt x="71242" y="954720"/>
                  <a:pt x="0" y="883478"/>
                  <a:pt x="0" y="795597"/>
                </a:cubicBezTo>
                <a:lnTo>
                  <a:pt x="0" y="159123"/>
                </a:lnTo>
                <a:close/>
              </a:path>
            </a:pathLst>
          </a:custGeom>
          <a:no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3286" tIns="153286" rIns="153286" bIns="153286" numCol="1" spcCol="1270" anchor="ctr" anchorCtr="0">
            <a:noAutofit/>
          </a:bodyPr>
          <a:lstStyle/>
          <a:p>
            <a:pPr marL="0" lvl="0" indent="0" algn="l" defTabSz="1244600">
              <a:lnSpc>
                <a:spcPct val="90000"/>
              </a:lnSpc>
              <a:spcBef>
                <a:spcPct val="0"/>
              </a:spcBef>
              <a:spcAft>
                <a:spcPct val="35000"/>
              </a:spcAft>
              <a:buFont typeface="+mj-lt"/>
              <a:buNone/>
            </a:pPr>
            <a:r>
              <a:rPr lang="es-ES" sz="3200" b="1" kern="1200" dirty="0"/>
              <a:t>4. Audiencia</a:t>
            </a:r>
            <a:endParaRPr lang="es-CU" sz="3200" kern="1200" dirty="0"/>
          </a:p>
        </p:txBody>
      </p:sp>
      <p:sp>
        <p:nvSpPr>
          <p:cNvPr id="8" name="Forma libre: forma 7">
            <a:extLst>
              <a:ext uri="{FF2B5EF4-FFF2-40B4-BE49-F238E27FC236}">
                <a16:creationId xmlns:a16="http://schemas.microsoft.com/office/drawing/2014/main" id="{5956FA5D-1924-433B-8C89-6D3DEF364C50}"/>
              </a:ext>
            </a:extLst>
          </p:cNvPr>
          <p:cNvSpPr/>
          <p:nvPr/>
        </p:nvSpPr>
        <p:spPr>
          <a:xfrm>
            <a:off x="6390914" y="4820425"/>
            <a:ext cx="3268888" cy="1202010"/>
          </a:xfrm>
          <a:custGeom>
            <a:avLst/>
            <a:gdLst>
              <a:gd name="connsiteX0" fmla="*/ 0 w 11536081"/>
              <a:gd name="connsiteY0" fmla="*/ 159123 h 954720"/>
              <a:gd name="connsiteX1" fmla="*/ 159123 w 11536081"/>
              <a:gd name="connsiteY1" fmla="*/ 0 h 954720"/>
              <a:gd name="connsiteX2" fmla="*/ 11376958 w 11536081"/>
              <a:gd name="connsiteY2" fmla="*/ 0 h 954720"/>
              <a:gd name="connsiteX3" fmla="*/ 11536081 w 11536081"/>
              <a:gd name="connsiteY3" fmla="*/ 159123 h 954720"/>
              <a:gd name="connsiteX4" fmla="*/ 11536081 w 11536081"/>
              <a:gd name="connsiteY4" fmla="*/ 795597 h 954720"/>
              <a:gd name="connsiteX5" fmla="*/ 11376958 w 11536081"/>
              <a:gd name="connsiteY5" fmla="*/ 954720 h 954720"/>
              <a:gd name="connsiteX6" fmla="*/ 159123 w 11536081"/>
              <a:gd name="connsiteY6" fmla="*/ 954720 h 954720"/>
              <a:gd name="connsiteX7" fmla="*/ 0 w 11536081"/>
              <a:gd name="connsiteY7" fmla="*/ 795597 h 954720"/>
              <a:gd name="connsiteX8" fmla="*/ 0 w 11536081"/>
              <a:gd name="connsiteY8" fmla="*/ 159123 h 9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6081" h="954720">
                <a:moveTo>
                  <a:pt x="0" y="159123"/>
                </a:moveTo>
                <a:cubicBezTo>
                  <a:pt x="0" y="71242"/>
                  <a:pt x="71242" y="0"/>
                  <a:pt x="159123" y="0"/>
                </a:cubicBezTo>
                <a:lnTo>
                  <a:pt x="11376958" y="0"/>
                </a:lnTo>
                <a:cubicBezTo>
                  <a:pt x="11464839" y="0"/>
                  <a:pt x="11536081" y="71242"/>
                  <a:pt x="11536081" y="159123"/>
                </a:cubicBezTo>
                <a:lnTo>
                  <a:pt x="11536081" y="795597"/>
                </a:lnTo>
                <a:cubicBezTo>
                  <a:pt x="11536081" y="883478"/>
                  <a:pt x="11464839" y="954720"/>
                  <a:pt x="11376958" y="954720"/>
                </a:cubicBezTo>
                <a:lnTo>
                  <a:pt x="159123" y="954720"/>
                </a:lnTo>
                <a:cubicBezTo>
                  <a:pt x="71242" y="954720"/>
                  <a:pt x="0" y="883478"/>
                  <a:pt x="0" y="795597"/>
                </a:cubicBezTo>
                <a:lnTo>
                  <a:pt x="0" y="159123"/>
                </a:lnTo>
                <a:close/>
              </a:path>
            </a:pathLst>
          </a:custGeom>
          <a:no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3286" tIns="153286" rIns="153286" bIns="153286" numCol="1" spcCol="1270" anchor="ctr" anchorCtr="0">
            <a:noAutofit/>
          </a:bodyPr>
          <a:lstStyle/>
          <a:p>
            <a:pPr marL="0" lvl="0" indent="0" algn="ctr" defTabSz="1244600">
              <a:lnSpc>
                <a:spcPct val="90000"/>
              </a:lnSpc>
              <a:spcBef>
                <a:spcPct val="0"/>
              </a:spcBef>
              <a:spcAft>
                <a:spcPct val="35000"/>
              </a:spcAft>
              <a:buFont typeface="+mj-lt"/>
              <a:buNone/>
            </a:pPr>
            <a:r>
              <a:rPr lang="es-ES" sz="3200" b="1" kern="1200" dirty="0"/>
              <a:t>8. Acceso</a:t>
            </a:r>
            <a:endParaRPr lang="es-CU" sz="3200" kern="1200" dirty="0"/>
          </a:p>
        </p:txBody>
      </p:sp>
      <p:sp>
        <p:nvSpPr>
          <p:cNvPr id="9" name="Forma libre: forma 8">
            <a:extLst>
              <a:ext uri="{FF2B5EF4-FFF2-40B4-BE49-F238E27FC236}">
                <a16:creationId xmlns:a16="http://schemas.microsoft.com/office/drawing/2014/main" id="{041BF0B1-1A1C-4D38-A131-BE4472251A3B}"/>
              </a:ext>
            </a:extLst>
          </p:cNvPr>
          <p:cNvSpPr/>
          <p:nvPr/>
        </p:nvSpPr>
        <p:spPr>
          <a:xfrm>
            <a:off x="4612056" y="3423746"/>
            <a:ext cx="3012957" cy="1202010"/>
          </a:xfrm>
          <a:custGeom>
            <a:avLst/>
            <a:gdLst>
              <a:gd name="connsiteX0" fmla="*/ 0 w 11536081"/>
              <a:gd name="connsiteY0" fmla="*/ 159123 h 954720"/>
              <a:gd name="connsiteX1" fmla="*/ 159123 w 11536081"/>
              <a:gd name="connsiteY1" fmla="*/ 0 h 954720"/>
              <a:gd name="connsiteX2" fmla="*/ 11376958 w 11536081"/>
              <a:gd name="connsiteY2" fmla="*/ 0 h 954720"/>
              <a:gd name="connsiteX3" fmla="*/ 11536081 w 11536081"/>
              <a:gd name="connsiteY3" fmla="*/ 159123 h 954720"/>
              <a:gd name="connsiteX4" fmla="*/ 11536081 w 11536081"/>
              <a:gd name="connsiteY4" fmla="*/ 795597 h 954720"/>
              <a:gd name="connsiteX5" fmla="*/ 11376958 w 11536081"/>
              <a:gd name="connsiteY5" fmla="*/ 954720 h 954720"/>
              <a:gd name="connsiteX6" fmla="*/ 159123 w 11536081"/>
              <a:gd name="connsiteY6" fmla="*/ 954720 h 954720"/>
              <a:gd name="connsiteX7" fmla="*/ 0 w 11536081"/>
              <a:gd name="connsiteY7" fmla="*/ 795597 h 954720"/>
              <a:gd name="connsiteX8" fmla="*/ 0 w 11536081"/>
              <a:gd name="connsiteY8" fmla="*/ 159123 h 9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6081" h="954720">
                <a:moveTo>
                  <a:pt x="0" y="159123"/>
                </a:moveTo>
                <a:cubicBezTo>
                  <a:pt x="0" y="71242"/>
                  <a:pt x="71242" y="0"/>
                  <a:pt x="159123" y="0"/>
                </a:cubicBezTo>
                <a:lnTo>
                  <a:pt x="11376958" y="0"/>
                </a:lnTo>
                <a:cubicBezTo>
                  <a:pt x="11464839" y="0"/>
                  <a:pt x="11536081" y="71242"/>
                  <a:pt x="11536081" y="159123"/>
                </a:cubicBezTo>
                <a:lnTo>
                  <a:pt x="11536081" y="795597"/>
                </a:lnTo>
                <a:cubicBezTo>
                  <a:pt x="11536081" y="883478"/>
                  <a:pt x="11464839" y="954720"/>
                  <a:pt x="11376958" y="954720"/>
                </a:cubicBezTo>
                <a:lnTo>
                  <a:pt x="159123" y="954720"/>
                </a:lnTo>
                <a:cubicBezTo>
                  <a:pt x="71242" y="954720"/>
                  <a:pt x="0" y="883478"/>
                  <a:pt x="0" y="795597"/>
                </a:cubicBezTo>
                <a:lnTo>
                  <a:pt x="0" y="159123"/>
                </a:lnTo>
                <a:close/>
              </a:path>
            </a:pathLst>
          </a:custGeom>
          <a:no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3286" tIns="153286" rIns="153286" bIns="153286" numCol="1" spcCol="1270" anchor="ctr" anchorCtr="0">
            <a:noAutofit/>
          </a:bodyPr>
          <a:lstStyle/>
          <a:p>
            <a:pPr marL="0" lvl="0" indent="0" algn="ctr" defTabSz="1244600">
              <a:lnSpc>
                <a:spcPct val="90000"/>
              </a:lnSpc>
              <a:spcBef>
                <a:spcPct val="0"/>
              </a:spcBef>
              <a:spcAft>
                <a:spcPct val="35000"/>
              </a:spcAft>
              <a:buNone/>
            </a:pPr>
            <a:r>
              <a:rPr lang="es-ES" sz="3200" b="1" kern="1200" dirty="0"/>
              <a:t>5. </a:t>
            </a:r>
            <a:r>
              <a:rPr lang="es-ES" sz="3200" b="1" dirty="0"/>
              <a:t>Exactitud</a:t>
            </a:r>
            <a:endParaRPr lang="es-CU" sz="3200" kern="1200" dirty="0"/>
          </a:p>
        </p:txBody>
      </p:sp>
      <p:sp>
        <p:nvSpPr>
          <p:cNvPr id="10" name="Forma libre: forma 9">
            <a:extLst>
              <a:ext uri="{FF2B5EF4-FFF2-40B4-BE49-F238E27FC236}">
                <a16:creationId xmlns:a16="http://schemas.microsoft.com/office/drawing/2014/main" id="{8DEF2732-2D53-4414-BA6F-EF0D4BFB555F}"/>
              </a:ext>
            </a:extLst>
          </p:cNvPr>
          <p:cNvSpPr/>
          <p:nvPr/>
        </p:nvSpPr>
        <p:spPr>
          <a:xfrm>
            <a:off x="8484814" y="1959420"/>
            <a:ext cx="3012958" cy="1202009"/>
          </a:xfrm>
          <a:custGeom>
            <a:avLst/>
            <a:gdLst>
              <a:gd name="connsiteX0" fmla="*/ 0 w 11536081"/>
              <a:gd name="connsiteY0" fmla="*/ 159123 h 954720"/>
              <a:gd name="connsiteX1" fmla="*/ 159123 w 11536081"/>
              <a:gd name="connsiteY1" fmla="*/ 0 h 954720"/>
              <a:gd name="connsiteX2" fmla="*/ 11376958 w 11536081"/>
              <a:gd name="connsiteY2" fmla="*/ 0 h 954720"/>
              <a:gd name="connsiteX3" fmla="*/ 11536081 w 11536081"/>
              <a:gd name="connsiteY3" fmla="*/ 159123 h 954720"/>
              <a:gd name="connsiteX4" fmla="*/ 11536081 w 11536081"/>
              <a:gd name="connsiteY4" fmla="*/ 795597 h 954720"/>
              <a:gd name="connsiteX5" fmla="*/ 11376958 w 11536081"/>
              <a:gd name="connsiteY5" fmla="*/ 954720 h 954720"/>
              <a:gd name="connsiteX6" fmla="*/ 159123 w 11536081"/>
              <a:gd name="connsiteY6" fmla="*/ 954720 h 954720"/>
              <a:gd name="connsiteX7" fmla="*/ 0 w 11536081"/>
              <a:gd name="connsiteY7" fmla="*/ 795597 h 954720"/>
              <a:gd name="connsiteX8" fmla="*/ 0 w 11536081"/>
              <a:gd name="connsiteY8" fmla="*/ 159123 h 9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6081" h="954720">
                <a:moveTo>
                  <a:pt x="0" y="159123"/>
                </a:moveTo>
                <a:cubicBezTo>
                  <a:pt x="0" y="71242"/>
                  <a:pt x="71242" y="0"/>
                  <a:pt x="159123" y="0"/>
                </a:cubicBezTo>
                <a:lnTo>
                  <a:pt x="11376958" y="0"/>
                </a:lnTo>
                <a:cubicBezTo>
                  <a:pt x="11464839" y="0"/>
                  <a:pt x="11536081" y="71242"/>
                  <a:pt x="11536081" y="159123"/>
                </a:cubicBezTo>
                <a:lnTo>
                  <a:pt x="11536081" y="795597"/>
                </a:lnTo>
                <a:cubicBezTo>
                  <a:pt x="11536081" y="883478"/>
                  <a:pt x="11464839" y="954720"/>
                  <a:pt x="11376958" y="954720"/>
                </a:cubicBezTo>
                <a:lnTo>
                  <a:pt x="159123" y="954720"/>
                </a:lnTo>
                <a:cubicBezTo>
                  <a:pt x="71242" y="954720"/>
                  <a:pt x="0" y="883478"/>
                  <a:pt x="0" y="795597"/>
                </a:cubicBezTo>
                <a:lnTo>
                  <a:pt x="0" y="159123"/>
                </a:lnTo>
                <a:close/>
              </a:path>
            </a:pathLst>
          </a:custGeom>
          <a:no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3286" tIns="153286" rIns="153286" bIns="153286" numCol="1" spcCol="1270" anchor="ctr" anchorCtr="0">
            <a:noAutofit/>
          </a:bodyPr>
          <a:lstStyle/>
          <a:p>
            <a:pPr marL="0" lvl="0" indent="0" algn="l" defTabSz="1244600">
              <a:lnSpc>
                <a:spcPct val="90000"/>
              </a:lnSpc>
              <a:spcBef>
                <a:spcPct val="0"/>
              </a:spcBef>
              <a:spcAft>
                <a:spcPct val="35000"/>
              </a:spcAft>
              <a:buNone/>
            </a:pPr>
            <a:r>
              <a:rPr lang="es-ES" sz="3200" b="1" dirty="0"/>
              <a:t>3</a:t>
            </a:r>
            <a:r>
              <a:rPr lang="es-ES" sz="3200" b="1" kern="1200" dirty="0"/>
              <a:t>. Actualidad</a:t>
            </a:r>
            <a:endParaRPr lang="es-CU" sz="3200" kern="1200" dirty="0"/>
          </a:p>
        </p:txBody>
      </p:sp>
      <p:sp>
        <p:nvSpPr>
          <p:cNvPr id="11" name="Forma libre: forma 10">
            <a:extLst>
              <a:ext uri="{FF2B5EF4-FFF2-40B4-BE49-F238E27FC236}">
                <a16:creationId xmlns:a16="http://schemas.microsoft.com/office/drawing/2014/main" id="{BE5008B6-51F5-4FC6-BB8D-C66BE8494865}"/>
              </a:ext>
            </a:extLst>
          </p:cNvPr>
          <p:cNvSpPr/>
          <p:nvPr/>
        </p:nvSpPr>
        <p:spPr>
          <a:xfrm>
            <a:off x="2519839" y="4820425"/>
            <a:ext cx="3230478" cy="1202009"/>
          </a:xfrm>
          <a:custGeom>
            <a:avLst/>
            <a:gdLst>
              <a:gd name="connsiteX0" fmla="*/ 0 w 11536081"/>
              <a:gd name="connsiteY0" fmla="*/ 159123 h 954720"/>
              <a:gd name="connsiteX1" fmla="*/ 159123 w 11536081"/>
              <a:gd name="connsiteY1" fmla="*/ 0 h 954720"/>
              <a:gd name="connsiteX2" fmla="*/ 11376958 w 11536081"/>
              <a:gd name="connsiteY2" fmla="*/ 0 h 954720"/>
              <a:gd name="connsiteX3" fmla="*/ 11536081 w 11536081"/>
              <a:gd name="connsiteY3" fmla="*/ 159123 h 954720"/>
              <a:gd name="connsiteX4" fmla="*/ 11536081 w 11536081"/>
              <a:gd name="connsiteY4" fmla="*/ 795597 h 954720"/>
              <a:gd name="connsiteX5" fmla="*/ 11376958 w 11536081"/>
              <a:gd name="connsiteY5" fmla="*/ 954720 h 954720"/>
              <a:gd name="connsiteX6" fmla="*/ 159123 w 11536081"/>
              <a:gd name="connsiteY6" fmla="*/ 954720 h 954720"/>
              <a:gd name="connsiteX7" fmla="*/ 0 w 11536081"/>
              <a:gd name="connsiteY7" fmla="*/ 795597 h 954720"/>
              <a:gd name="connsiteX8" fmla="*/ 0 w 11536081"/>
              <a:gd name="connsiteY8" fmla="*/ 159123 h 9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6081" h="954720">
                <a:moveTo>
                  <a:pt x="0" y="159123"/>
                </a:moveTo>
                <a:cubicBezTo>
                  <a:pt x="0" y="71242"/>
                  <a:pt x="71242" y="0"/>
                  <a:pt x="159123" y="0"/>
                </a:cubicBezTo>
                <a:lnTo>
                  <a:pt x="11376958" y="0"/>
                </a:lnTo>
                <a:cubicBezTo>
                  <a:pt x="11464839" y="0"/>
                  <a:pt x="11536081" y="71242"/>
                  <a:pt x="11536081" y="159123"/>
                </a:cubicBezTo>
                <a:lnTo>
                  <a:pt x="11536081" y="795597"/>
                </a:lnTo>
                <a:cubicBezTo>
                  <a:pt x="11536081" y="883478"/>
                  <a:pt x="11464839" y="954720"/>
                  <a:pt x="11376958" y="954720"/>
                </a:cubicBezTo>
                <a:lnTo>
                  <a:pt x="159123" y="954720"/>
                </a:lnTo>
                <a:cubicBezTo>
                  <a:pt x="71242" y="954720"/>
                  <a:pt x="0" y="883478"/>
                  <a:pt x="0" y="795597"/>
                </a:cubicBezTo>
                <a:lnTo>
                  <a:pt x="0" y="159123"/>
                </a:lnTo>
                <a:close/>
              </a:path>
            </a:pathLst>
          </a:custGeom>
          <a:no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3286" tIns="153286" rIns="153286" bIns="153286" numCol="1" spcCol="1270" anchor="ctr" anchorCtr="0">
            <a:noAutofit/>
          </a:bodyPr>
          <a:lstStyle/>
          <a:p>
            <a:pPr marL="0" lvl="0" indent="0" algn="l" defTabSz="1244600">
              <a:lnSpc>
                <a:spcPct val="90000"/>
              </a:lnSpc>
              <a:spcBef>
                <a:spcPct val="0"/>
              </a:spcBef>
              <a:spcAft>
                <a:spcPct val="35000"/>
              </a:spcAft>
              <a:buNone/>
            </a:pPr>
            <a:r>
              <a:rPr lang="es-ES" sz="3200" b="1" kern="1200" dirty="0"/>
              <a:t>7. Objetividad</a:t>
            </a:r>
            <a:endParaRPr lang="es-CU" sz="3200" kern="1200" dirty="0"/>
          </a:p>
        </p:txBody>
      </p:sp>
      <p:sp>
        <p:nvSpPr>
          <p:cNvPr id="12" name="Forma libre: forma 11">
            <a:extLst>
              <a:ext uri="{FF2B5EF4-FFF2-40B4-BE49-F238E27FC236}">
                <a16:creationId xmlns:a16="http://schemas.microsoft.com/office/drawing/2014/main" id="{CF111648-F954-434A-B3B8-F43E35DB39C9}"/>
              </a:ext>
            </a:extLst>
          </p:cNvPr>
          <p:cNvSpPr/>
          <p:nvPr/>
        </p:nvSpPr>
        <p:spPr>
          <a:xfrm>
            <a:off x="8467288" y="3429537"/>
            <a:ext cx="3030484" cy="1202009"/>
          </a:xfrm>
          <a:custGeom>
            <a:avLst/>
            <a:gdLst>
              <a:gd name="connsiteX0" fmla="*/ 0 w 11536081"/>
              <a:gd name="connsiteY0" fmla="*/ 159123 h 954720"/>
              <a:gd name="connsiteX1" fmla="*/ 159123 w 11536081"/>
              <a:gd name="connsiteY1" fmla="*/ 0 h 954720"/>
              <a:gd name="connsiteX2" fmla="*/ 11376958 w 11536081"/>
              <a:gd name="connsiteY2" fmla="*/ 0 h 954720"/>
              <a:gd name="connsiteX3" fmla="*/ 11536081 w 11536081"/>
              <a:gd name="connsiteY3" fmla="*/ 159123 h 954720"/>
              <a:gd name="connsiteX4" fmla="*/ 11536081 w 11536081"/>
              <a:gd name="connsiteY4" fmla="*/ 795597 h 954720"/>
              <a:gd name="connsiteX5" fmla="*/ 11376958 w 11536081"/>
              <a:gd name="connsiteY5" fmla="*/ 954720 h 954720"/>
              <a:gd name="connsiteX6" fmla="*/ 159123 w 11536081"/>
              <a:gd name="connsiteY6" fmla="*/ 954720 h 954720"/>
              <a:gd name="connsiteX7" fmla="*/ 0 w 11536081"/>
              <a:gd name="connsiteY7" fmla="*/ 795597 h 954720"/>
              <a:gd name="connsiteX8" fmla="*/ 0 w 11536081"/>
              <a:gd name="connsiteY8" fmla="*/ 159123 h 9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6081" h="954720">
                <a:moveTo>
                  <a:pt x="0" y="159123"/>
                </a:moveTo>
                <a:cubicBezTo>
                  <a:pt x="0" y="71242"/>
                  <a:pt x="71242" y="0"/>
                  <a:pt x="159123" y="0"/>
                </a:cubicBezTo>
                <a:lnTo>
                  <a:pt x="11376958" y="0"/>
                </a:lnTo>
                <a:cubicBezTo>
                  <a:pt x="11464839" y="0"/>
                  <a:pt x="11536081" y="71242"/>
                  <a:pt x="11536081" y="159123"/>
                </a:cubicBezTo>
                <a:lnTo>
                  <a:pt x="11536081" y="795597"/>
                </a:lnTo>
                <a:cubicBezTo>
                  <a:pt x="11536081" y="883478"/>
                  <a:pt x="11464839" y="954720"/>
                  <a:pt x="11376958" y="954720"/>
                </a:cubicBezTo>
                <a:lnTo>
                  <a:pt x="159123" y="954720"/>
                </a:lnTo>
                <a:cubicBezTo>
                  <a:pt x="71242" y="954720"/>
                  <a:pt x="0" y="883478"/>
                  <a:pt x="0" y="795597"/>
                </a:cubicBezTo>
                <a:lnTo>
                  <a:pt x="0" y="159123"/>
                </a:lnTo>
                <a:close/>
              </a:path>
            </a:pathLst>
          </a:custGeom>
          <a:no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3286" tIns="153286" rIns="153286" bIns="153286" numCol="1" spcCol="1270" anchor="ctr" anchorCtr="0">
            <a:noAutofit/>
          </a:bodyPr>
          <a:lstStyle/>
          <a:p>
            <a:pPr marL="0" lvl="0" indent="0" algn="l" defTabSz="1244600">
              <a:lnSpc>
                <a:spcPct val="90000"/>
              </a:lnSpc>
              <a:spcBef>
                <a:spcPct val="0"/>
              </a:spcBef>
              <a:spcAft>
                <a:spcPct val="35000"/>
              </a:spcAft>
              <a:buNone/>
            </a:pPr>
            <a:r>
              <a:rPr lang="es-ES" sz="3200" b="1" dirty="0"/>
              <a:t>6</a:t>
            </a:r>
            <a:r>
              <a:rPr lang="es-ES" sz="3200" b="1" kern="1200" dirty="0"/>
              <a:t>. Relevancia</a:t>
            </a:r>
            <a:endParaRPr lang="es-CU" sz="3200" kern="1200" dirty="0"/>
          </a:p>
        </p:txBody>
      </p:sp>
      <p:sp>
        <p:nvSpPr>
          <p:cNvPr id="13" name="Forma libre: forma 12">
            <a:extLst>
              <a:ext uri="{FF2B5EF4-FFF2-40B4-BE49-F238E27FC236}">
                <a16:creationId xmlns:a16="http://schemas.microsoft.com/office/drawing/2014/main" id="{BD1EBA1E-8006-41F0-BAE0-7926B5038976}"/>
              </a:ext>
            </a:extLst>
          </p:cNvPr>
          <p:cNvSpPr/>
          <p:nvPr/>
        </p:nvSpPr>
        <p:spPr>
          <a:xfrm>
            <a:off x="4612055" y="1959419"/>
            <a:ext cx="3012958" cy="1202009"/>
          </a:xfrm>
          <a:custGeom>
            <a:avLst/>
            <a:gdLst>
              <a:gd name="connsiteX0" fmla="*/ 0 w 11536081"/>
              <a:gd name="connsiteY0" fmla="*/ 159123 h 954720"/>
              <a:gd name="connsiteX1" fmla="*/ 159123 w 11536081"/>
              <a:gd name="connsiteY1" fmla="*/ 0 h 954720"/>
              <a:gd name="connsiteX2" fmla="*/ 11376958 w 11536081"/>
              <a:gd name="connsiteY2" fmla="*/ 0 h 954720"/>
              <a:gd name="connsiteX3" fmla="*/ 11536081 w 11536081"/>
              <a:gd name="connsiteY3" fmla="*/ 159123 h 954720"/>
              <a:gd name="connsiteX4" fmla="*/ 11536081 w 11536081"/>
              <a:gd name="connsiteY4" fmla="*/ 795597 h 954720"/>
              <a:gd name="connsiteX5" fmla="*/ 11376958 w 11536081"/>
              <a:gd name="connsiteY5" fmla="*/ 954720 h 954720"/>
              <a:gd name="connsiteX6" fmla="*/ 159123 w 11536081"/>
              <a:gd name="connsiteY6" fmla="*/ 954720 h 954720"/>
              <a:gd name="connsiteX7" fmla="*/ 0 w 11536081"/>
              <a:gd name="connsiteY7" fmla="*/ 795597 h 954720"/>
              <a:gd name="connsiteX8" fmla="*/ 0 w 11536081"/>
              <a:gd name="connsiteY8" fmla="*/ 159123 h 9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6081" h="954720">
                <a:moveTo>
                  <a:pt x="0" y="159123"/>
                </a:moveTo>
                <a:cubicBezTo>
                  <a:pt x="0" y="71242"/>
                  <a:pt x="71242" y="0"/>
                  <a:pt x="159123" y="0"/>
                </a:cubicBezTo>
                <a:lnTo>
                  <a:pt x="11376958" y="0"/>
                </a:lnTo>
                <a:cubicBezTo>
                  <a:pt x="11464839" y="0"/>
                  <a:pt x="11536081" y="71242"/>
                  <a:pt x="11536081" y="159123"/>
                </a:cubicBezTo>
                <a:lnTo>
                  <a:pt x="11536081" y="795597"/>
                </a:lnTo>
                <a:cubicBezTo>
                  <a:pt x="11536081" y="883478"/>
                  <a:pt x="11464839" y="954720"/>
                  <a:pt x="11376958" y="954720"/>
                </a:cubicBezTo>
                <a:lnTo>
                  <a:pt x="159123" y="954720"/>
                </a:lnTo>
                <a:cubicBezTo>
                  <a:pt x="71242" y="954720"/>
                  <a:pt x="0" y="883478"/>
                  <a:pt x="0" y="795597"/>
                </a:cubicBezTo>
                <a:lnTo>
                  <a:pt x="0" y="159123"/>
                </a:lnTo>
                <a:close/>
              </a:path>
            </a:pathLst>
          </a:custGeom>
          <a:noFill/>
          <a:ln w="381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53286" tIns="153286" rIns="153286" bIns="153286" numCol="1" spcCol="1270" anchor="ctr" anchorCtr="0">
            <a:noAutofit/>
          </a:bodyPr>
          <a:lstStyle/>
          <a:p>
            <a:pPr marL="0" lvl="0" indent="0" algn="l" defTabSz="1244600">
              <a:lnSpc>
                <a:spcPct val="90000"/>
              </a:lnSpc>
              <a:spcBef>
                <a:spcPct val="0"/>
              </a:spcBef>
              <a:spcAft>
                <a:spcPct val="35000"/>
              </a:spcAft>
              <a:buNone/>
            </a:pPr>
            <a:r>
              <a:rPr lang="es-ES" sz="3200" b="1" dirty="0"/>
              <a:t>2. Alcance</a:t>
            </a:r>
            <a:endParaRPr lang="es-CU" sz="3200" kern="1200" dirty="0"/>
          </a:p>
        </p:txBody>
      </p:sp>
      <p:pic>
        <p:nvPicPr>
          <p:cNvPr id="16" name="30 13">
            <a:hlinkClick r:id="" action="ppaction://media"/>
            <a:extLst>
              <a:ext uri="{FF2B5EF4-FFF2-40B4-BE49-F238E27FC236}">
                <a16:creationId xmlns:a16="http://schemas.microsoft.com/office/drawing/2014/main" id="{4C9761C1-5548-4B96-8531-C828D828D4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63224" y="3147980"/>
            <a:ext cx="609600" cy="609600"/>
          </a:xfrm>
          <a:prstGeom prst="rect">
            <a:avLst/>
          </a:prstGeom>
        </p:spPr>
      </p:pic>
    </p:spTree>
    <p:extLst>
      <p:ext uri="{BB962C8B-B14F-4D97-AF65-F5344CB8AC3E}">
        <p14:creationId xmlns:p14="http://schemas.microsoft.com/office/powerpoint/2010/main" val="1830135264"/>
      </p:ext>
    </p:extLst>
  </p:cSld>
  <p:clrMapOvr>
    <a:masterClrMapping/>
  </p:clrMapOvr>
  <mc:AlternateContent xmlns:mc="http://schemas.openxmlformats.org/markup-compatibility/2006">
    <mc:Choice xmlns:p14="http://schemas.microsoft.com/office/powerpoint/2010/main" Requires="p14">
      <p:transition spd="slow" p14:dur="2000" advClick="0" advTm="13000"/>
    </mc:Choice>
    <mc:Fallback>
      <p:transition spd="slow"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F2E90508-7E88-4DFD-A09B-BB099B614652}"/>
              </a:ext>
            </a:extLst>
          </p:cNvPr>
          <p:cNvGraphicFramePr>
            <a:graphicFrameLocks noGrp="1"/>
          </p:cNvGraphicFramePr>
          <p:nvPr>
            <p:extLst>
              <p:ext uri="{D42A27DB-BD31-4B8C-83A1-F6EECF244321}">
                <p14:modId xmlns:p14="http://schemas.microsoft.com/office/powerpoint/2010/main" val="4238274679"/>
              </p:ext>
            </p:extLst>
          </p:nvPr>
        </p:nvGraphicFramePr>
        <p:xfrm>
          <a:off x="360829" y="517960"/>
          <a:ext cx="11470341" cy="5303514"/>
        </p:xfrm>
        <a:graphic>
          <a:graphicData uri="http://schemas.openxmlformats.org/drawingml/2006/table">
            <a:tbl>
              <a:tblPr firstRow="1" bandRow="1">
                <a:tableStyleId>{5C22544A-7EE6-4342-B048-85BDC9FD1C3A}</a:tableStyleId>
              </a:tblPr>
              <a:tblGrid>
                <a:gridCol w="3823447">
                  <a:extLst>
                    <a:ext uri="{9D8B030D-6E8A-4147-A177-3AD203B41FA5}">
                      <a16:colId xmlns:a16="http://schemas.microsoft.com/office/drawing/2014/main" val="2425116043"/>
                    </a:ext>
                  </a:extLst>
                </a:gridCol>
                <a:gridCol w="3823447">
                  <a:extLst>
                    <a:ext uri="{9D8B030D-6E8A-4147-A177-3AD203B41FA5}">
                      <a16:colId xmlns:a16="http://schemas.microsoft.com/office/drawing/2014/main" val="2739013364"/>
                    </a:ext>
                  </a:extLst>
                </a:gridCol>
                <a:gridCol w="3823447">
                  <a:extLst>
                    <a:ext uri="{9D8B030D-6E8A-4147-A177-3AD203B41FA5}">
                      <a16:colId xmlns:a16="http://schemas.microsoft.com/office/drawing/2014/main" val="3745752496"/>
                    </a:ext>
                  </a:extLst>
                </a:gridCol>
              </a:tblGrid>
              <a:tr h="370840">
                <a:tc>
                  <a:txBody>
                    <a:bodyPr/>
                    <a:lstStyle/>
                    <a:p>
                      <a:pPr algn="ctr"/>
                      <a:r>
                        <a:rPr lang="es-MX" sz="2400" dirty="0"/>
                        <a:t>CRITERIO</a:t>
                      </a:r>
                      <a:endParaRPr lang="es-CU" sz="2400" dirty="0"/>
                    </a:p>
                  </a:txBody>
                  <a:tcPr/>
                </a:tc>
                <a:tc>
                  <a:txBody>
                    <a:bodyPr/>
                    <a:lstStyle/>
                    <a:p>
                      <a:pPr algn="ctr"/>
                      <a:r>
                        <a:rPr lang="es-MX" sz="2400" dirty="0"/>
                        <a:t>DEFINICIÓN</a:t>
                      </a:r>
                      <a:endParaRPr lang="es-CU" sz="2400" dirty="0"/>
                    </a:p>
                  </a:txBody>
                  <a:tcPr/>
                </a:tc>
                <a:tc>
                  <a:txBody>
                    <a:bodyPr/>
                    <a:lstStyle/>
                    <a:p>
                      <a:pPr algn="ctr"/>
                      <a:r>
                        <a:rPr lang="es-MX" sz="2400" dirty="0"/>
                        <a:t>DESCRIPCIÓN</a:t>
                      </a:r>
                      <a:endParaRPr lang="es-CU" sz="2400" dirty="0"/>
                    </a:p>
                  </a:txBody>
                  <a:tcPr/>
                </a:tc>
                <a:extLst>
                  <a:ext uri="{0D108BD9-81ED-4DB2-BD59-A6C34878D82A}">
                    <a16:rowId xmlns:a16="http://schemas.microsoft.com/office/drawing/2014/main" val="1076985918"/>
                  </a:ext>
                </a:extLst>
              </a:tr>
              <a:tr h="370840">
                <a:tc>
                  <a:txBody>
                    <a:bodyPr/>
                    <a:lstStyle/>
                    <a:p>
                      <a:r>
                        <a:rPr lang="es-MX" sz="2400" b="1" dirty="0"/>
                        <a:t>AUTORIDAD</a:t>
                      </a:r>
                      <a:endParaRPr lang="es-CU" sz="2400" b="1" dirty="0"/>
                    </a:p>
                  </a:txBody>
                  <a:tcPr/>
                </a:tc>
                <a:tc rowSpan="2">
                  <a:txBody>
                    <a:bodyPr/>
                    <a:lstStyle/>
                    <a:p>
                      <a:r>
                        <a:rPr lang="es-ES" sz="2400" b="1" dirty="0"/>
                        <a:t>Confiabilidad</a:t>
                      </a:r>
                      <a:r>
                        <a:rPr lang="es-ES" sz="2400" b="1" baseline="0" dirty="0"/>
                        <a:t> de la fuente de acuerdo a las credenciales de los autores.</a:t>
                      </a:r>
                      <a:endParaRPr lang="es-ES" sz="2400" b="1" dirty="0"/>
                    </a:p>
                  </a:txBody>
                  <a:tcPr marT="45717" marB="45717"/>
                </a:tc>
                <a:tc rowSpan="2">
                  <a:txBody>
                    <a:bodyPr/>
                    <a:lstStyle/>
                    <a:p>
                      <a:r>
                        <a:rPr lang="es-ES" sz="2400" b="1" dirty="0"/>
                        <a:t>Quién</a:t>
                      </a:r>
                      <a:r>
                        <a:rPr lang="es-ES" sz="2400" b="1" baseline="0" dirty="0"/>
                        <a:t> o quiénes son los responsables de la información publicada:</a:t>
                      </a:r>
                    </a:p>
                    <a:p>
                      <a:pPr marL="285750" indent="-285750">
                        <a:buFont typeface="Arial" panose="020B0604020202020204" pitchFamily="34" charset="0"/>
                        <a:buChar char="•"/>
                      </a:pPr>
                      <a:r>
                        <a:rPr lang="es-ES" sz="2400" b="1" baseline="0" dirty="0"/>
                        <a:t>Expertos en el tema.</a:t>
                      </a:r>
                    </a:p>
                    <a:p>
                      <a:pPr marL="285750" indent="-285750">
                        <a:buFont typeface="Arial" panose="020B0604020202020204" pitchFamily="34" charset="0"/>
                        <a:buChar char="•"/>
                      </a:pPr>
                      <a:r>
                        <a:rPr lang="es-ES" sz="2400" b="1" baseline="0" dirty="0"/>
                        <a:t>Institución educativa reconocida.</a:t>
                      </a:r>
                    </a:p>
                    <a:p>
                      <a:pPr marL="285750" indent="-285750">
                        <a:buFont typeface="Arial" panose="020B0604020202020204" pitchFamily="34" charset="0"/>
                        <a:buChar char="•"/>
                      </a:pPr>
                      <a:r>
                        <a:rPr lang="es-ES" sz="2400" b="1" baseline="0" dirty="0"/>
                        <a:t>Agencia gubernamental.</a:t>
                      </a:r>
                    </a:p>
                    <a:p>
                      <a:pPr marL="285750" indent="-285750">
                        <a:buFont typeface="Arial" panose="020B0604020202020204" pitchFamily="34" charset="0"/>
                        <a:buChar char="•"/>
                      </a:pPr>
                      <a:r>
                        <a:rPr lang="es-ES" sz="2400" b="1" baseline="0" dirty="0"/>
                        <a:t>Grupo de investigación prestigioso.</a:t>
                      </a:r>
                    </a:p>
                    <a:p>
                      <a:pPr marL="285750" indent="-285750">
                        <a:buFont typeface="Arial" panose="020B0604020202020204" pitchFamily="34" charset="0"/>
                        <a:buChar char="•"/>
                      </a:pPr>
                      <a:r>
                        <a:rPr lang="es-ES" sz="2400" b="1" baseline="0" dirty="0"/>
                        <a:t>Casa editora reconocida.</a:t>
                      </a:r>
                      <a:endParaRPr lang="es-ES" sz="2400" b="1" dirty="0"/>
                    </a:p>
                  </a:txBody>
                  <a:tcPr marT="45717" marB="45717"/>
                </a:tc>
                <a:extLst>
                  <a:ext uri="{0D108BD9-81ED-4DB2-BD59-A6C34878D82A}">
                    <a16:rowId xmlns:a16="http://schemas.microsoft.com/office/drawing/2014/main" val="3176621199"/>
                  </a:ext>
                </a:extLst>
              </a:tr>
              <a:tr h="370840">
                <a:tc>
                  <a:txBody>
                    <a:bodyPr/>
                    <a:lstStyle/>
                    <a:p>
                      <a:endParaRPr lang="es-CU" sz="2400" b="1" dirty="0"/>
                    </a:p>
                  </a:txBody>
                  <a:tcPr/>
                </a:tc>
                <a:tc vMerge="1">
                  <a:txBody>
                    <a:bodyPr/>
                    <a:lstStyle/>
                    <a:p>
                      <a:endParaRPr lang="es-ES" sz="1800" b="1" dirty="0"/>
                    </a:p>
                  </a:txBody>
                  <a:tcPr/>
                </a:tc>
                <a:tc vMerge="1">
                  <a:txBody>
                    <a:bodyPr/>
                    <a:lstStyle/>
                    <a:p>
                      <a:endParaRPr lang="es-ES" sz="1800" dirty="0"/>
                    </a:p>
                  </a:txBody>
                  <a:tcPr/>
                </a:tc>
                <a:extLst>
                  <a:ext uri="{0D108BD9-81ED-4DB2-BD59-A6C34878D82A}">
                    <a16:rowId xmlns:a16="http://schemas.microsoft.com/office/drawing/2014/main" val="562101767"/>
                  </a:ext>
                </a:extLst>
              </a:tr>
            </a:tbl>
          </a:graphicData>
        </a:graphic>
      </p:graphicFrame>
      <p:sp>
        <p:nvSpPr>
          <p:cNvPr id="4" name="CuadroTexto 3">
            <a:extLst>
              <a:ext uri="{FF2B5EF4-FFF2-40B4-BE49-F238E27FC236}">
                <a16:creationId xmlns:a16="http://schemas.microsoft.com/office/drawing/2014/main" id="{20F792D8-6742-4777-A604-8CD4BC670A6D}"/>
              </a:ext>
            </a:extLst>
          </p:cNvPr>
          <p:cNvSpPr txBox="1"/>
          <p:nvPr/>
        </p:nvSpPr>
        <p:spPr>
          <a:xfrm>
            <a:off x="5539907" y="6346478"/>
            <a:ext cx="6548371"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grpSp>
        <p:nvGrpSpPr>
          <p:cNvPr id="11" name="Grupo 10">
            <a:extLst>
              <a:ext uri="{FF2B5EF4-FFF2-40B4-BE49-F238E27FC236}">
                <a16:creationId xmlns:a16="http://schemas.microsoft.com/office/drawing/2014/main" id="{EA825D10-3288-4A72-B939-721A65AACE2A}"/>
              </a:ext>
            </a:extLst>
          </p:cNvPr>
          <p:cNvGrpSpPr/>
          <p:nvPr/>
        </p:nvGrpSpPr>
        <p:grpSpPr>
          <a:xfrm>
            <a:off x="360829" y="517960"/>
            <a:ext cx="11470341" cy="5303514"/>
            <a:chOff x="360829" y="517960"/>
            <a:chExt cx="11470341" cy="5303514"/>
          </a:xfrm>
        </p:grpSpPr>
        <p:sp>
          <p:nvSpPr>
            <p:cNvPr id="5" name="Rectángulo 4">
              <a:extLst>
                <a:ext uri="{FF2B5EF4-FFF2-40B4-BE49-F238E27FC236}">
                  <a16:creationId xmlns:a16="http://schemas.microsoft.com/office/drawing/2014/main" id="{8B3AFAC9-BC86-4471-9310-00B0ED02F2B9}"/>
                </a:ext>
              </a:extLst>
            </p:cNvPr>
            <p:cNvSpPr/>
            <p:nvPr/>
          </p:nvSpPr>
          <p:spPr>
            <a:xfrm>
              <a:off x="360829" y="517960"/>
              <a:ext cx="11470341" cy="530351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sp>
          <p:nvSpPr>
            <p:cNvPr id="6" name="Rectángulo 5">
              <a:extLst>
                <a:ext uri="{FF2B5EF4-FFF2-40B4-BE49-F238E27FC236}">
                  <a16:creationId xmlns:a16="http://schemas.microsoft.com/office/drawing/2014/main" id="{36878996-7EC1-423B-ABA8-2253253A6F3A}"/>
                </a:ext>
              </a:extLst>
            </p:cNvPr>
            <p:cNvSpPr/>
            <p:nvPr/>
          </p:nvSpPr>
          <p:spPr>
            <a:xfrm>
              <a:off x="360829" y="928468"/>
              <a:ext cx="11470341" cy="4893006"/>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cxnSp>
          <p:nvCxnSpPr>
            <p:cNvPr id="9" name="Conector recto 8">
              <a:extLst>
                <a:ext uri="{FF2B5EF4-FFF2-40B4-BE49-F238E27FC236}">
                  <a16:creationId xmlns:a16="http://schemas.microsoft.com/office/drawing/2014/main" id="{66C05E09-C242-4060-B685-6CDD1769E229}"/>
                </a:ext>
              </a:extLst>
            </p:cNvPr>
            <p:cNvCxnSpPr/>
            <p:nvPr/>
          </p:nvCxnSpPr>
          <p:spPr>
            <a:xfrm>
              <a:off x="4178105" y="517960"/>
              <a:ext cx="0" cy="530351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D125143D-51F2-460B-99DF-3898DB861E7A}"/>
                </a:ext>
              </a:extLst>
            </p:cNvPr>
            <p:cNvCxnSpPr/>
            <p:nvPr/>
          </p:nvCxnSpPr>
          <p:spPr>
            <a:xfrm>
              <a:off x="7988105" y="517960"/>
              <a:ext cx="0" cy="530351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 name="29 39">
            <a:hlinkClick r:id="" action="ppaction://media"/>
            <a:extLst>
              <a:ext uri="{FF2B5EF4-FFF2-40B4-BE49-F238E27FC236}">
                <a16:creationId xmlns:a16="http://schemas.microsoft.com/office/drawing/2014/main" id="{DBA878D6-D791-4DDD-BE7A-ADDD099118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126569" y="3183164"/>
            <a:ext cx="609600" cy="609600"/>
          </a:xfrm>
          <a:prstGeom prst="rect">
            <a:avLst/>
          </a:prstGeom>
        </p:spPr>
      </p:pic>
    </p:spTree>
    <p:extLst>
      <p:ext uri="{BB962C8B-B14F-4D97-AF65-F5344CB8AC3E}">
        <p14:creationId xmlns:p14="http://schemas.microsoft.com/office/powerpoint/2010/main" val="3603884142"/>
      </p:ext>
    </p:extLst>
  </p:cSld>
  <p:clrMapOvr>
    <a:masterClrMapping/>
  </p:clrMapOvr>
  <mc:AlternateContent xmlns:mc="http://schemas.openxmlformats.org/markup-compatibility/2006" xmlns:p14="http://schemas.microsoft.com/office/powerpoint/2010/main">
    <mc:Choice Requires="p14">
      <p:transition spd="slow" p14:dur="2000" advClick="0" advTm="39000"/>
    </mc:Choice>
    <mc:Fallback xmlns="">
      <p:transition spd="slow" advClick="0" advTm="3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F2E90508-7E88-4DFD-A09B-BB099B614652}"/>
              </a:ext>
            </a:extLst>
          </p:cNvPr>
          <p:cNvGraphicFramePr>
            <a:graphicFrameLocks noGrp="1"/>
          </p:cNvGraphicFramePr>
          <p:nvPr>
            <p:extLst>
              <p:ext uri="{D42A27DB-BD31-4B8C-83A1-F6EECF244321}">
                <p14:modId xmlns:p14="http://schemas.microsoft.com/office/powerpoint/2010/main" val="1030066002"/>
              </p:ext>
            </p:extLst>
          </p:nvPr>
        </p:nvGraphicFramePr>
        <p:xfrm>
          <a:off x="360829" y="517960"/>
          <a:ext cx="11470341" cy="5059680"/>
        </p:xfrm>
        <a:graphic>
          <a:graphicData uri="http://schemas.openxmlformats.org/drawingml/2006/table">
            <a:tbl>
              <a:tblPr firstRow="1" bandRow="1">
                <a:tableStyleId>{5C22544A-7EE6-4342-B048-85BDC9FD1C3A}</a:tableStyleId>
              </a:tblPr>
              <a:tblGrid>
                <a:gridCol w="3823447">
                  <a:extLst>
                    <a:ext uri="{9D8B030D-6E8A-4147-A177-3AD203B41FA5}">
                      <a16:colId xmlns:a16="http://schemas.microsoft.com/office/drawing/2014/main" val="2425116043"/>
                    </a:ext>
                  </a:extLst>
                </a:gridCol>
                <a:gridCol w="3823447">
                  <a:extLst>
                    <a:ext uri="{9D8B030D-6E8A-4147-A177-3AD203B41FA5}">
                      <a16:colId xmlns:a16="http://schemas.microsoft.com/office/drawing/2014/main" val="2739013364"/>
                    </a:ext>
                  </a:extLst>
                </a:gridCol>
                <a:gridCol w="3823447">
                  <a:extLst>
                    <a:ext uri="{9D8B030D-6E8A-4147-A177-3AD203B41FA5}">
                      <a16:colId xmlns:a16="http://schemas.microsoft.com/office/drawing/2014/main" val="3745752496"/>
                    </a:ext>
                  </a:extLst>
                </a:gridCol>
              </a:tblGrid>
              <a:tr h="370840">
                <a:tc>
                  <a:txBody>
                    <a:bodyPr/>
                    <a:lstStyle/>
                    <a:p>
                      <a:pPr algn="ctr"/>
                      <a:r>
                        <a:rPr lang="es-MX" sz="3200" dirty="0"/>
                        <a:t>CRITERIO</a:t>
                      </a:r>
                      <a:endParaRPr lang="es-CU" sz="3200" dirty="0"/>
                    </a:p>
                  </a:txBody>
                  <a:tcPr/>
                </a:tc>
                <a:tc>
                  <a:txBody>
                    <a:bodyPr/>
                    <a:lstStyle/>
                    <a:p>
                      <a:pPr algn="ctr"/>
                      <a:r>
                        <a:rPr lang="es-MX" sz="3200" dirty="0"/>
                        <a:t>DEFINICIÓN</a:t>
                      </a:r>
                      <a:endParaRPr lang="es-CU" sz="3200" dirty="0"/>
                    </a:p>
                  </a:txBody>
                  <a:tcPr/>
                </a:tc>
                <a:tc>
                  <a:txBody>
                    <a:bodyPr/>
                    <a:lstStyle/>
                    <a:p>
                      <a:pPr algn="ctr"/>
                      <a:r>
                        <a:rPr lang="es-MX" sz="3200" dirty="0"/>
                        <a:t>DESCRIPCIÓN</a:t>
                      </a:r>
                      <a:endParaRPr lang="es-CU" sz="3200" dirty="0"/>
                    </a:p>
                  </a:txBody>
                  <a:tcPr/>
                </a:tc>
                <a:extLst>
                  <a:ext uri="{0D108BD9-81ED-4DB2-BD59-A6C34878D82A}">
                    <a16:rowId xmlns:a16="http://schemas.microsoft.com/office/drawing/2014/main" val="1076985918"/>
                  </a:ext>
                </a:extLst>
              </a:tr>
              <a:tr h="370840">
                <a:tc>
                  <a:txBody>
                    <a:bodyPr/>
                    <a:lstStyle/>
                    <a:p>
                      <a:r>
                        <a:rPr lang="es-MX" sz="3200" b="1" dirty="0"/>
                        <a:t>ALCANCE</a:t>
                      </a:r>
                      <a:endParaRPr lang="es-CU" sz="3200" b="1" dirty="0"/>
                    </a:p>
                  </a:txBody>
                  <a:tcPr/>
                </a:tc>
                <a:tc rowSpan="2">
                  <a:txBody>
                    <a:bodyPr/>
                    <a:lstStyle/>
                    <a:p>
                      <a:r>
                        <a:rPr lang="es-ES" sz="3200" b="1" dirty="0"/>
                        <a:t>Cobertura de un tema o</a:t>
                      </a:r>
                      <a:r>
                        <a:rPr lang="es-ES" sz="3200" b="1" baseline="0" dirty="0"/>
                        <a:t> temas dentro de la fuente.</a:t>
                      </a:r>
                      <a:endParaRPr lang="es-ES" sz="3200" b="1" dirty="0"/>
                    </a:p>
                  </a:txBody>
                  <a:tcPr/>
                </a:tc>
                <a:tc rowSpan="2">
                  <a:txBody>
                    <a:bodyPr/>
                    <a:lstStyle/>
                    <a:p>
                      <a:r>
                        <a:rPr lang="es-ES" sz="3200" b="1" dirty="0"/>
                        <a:t>Cómo</a:t>
                      </a:r>
                      <a:r>
                        <a:rPr lang="es-ES" sz="3200" b="1" baseline="0" dirty="0"/>
                        <a:t> se presenta un tema, disciplina o período histórico dentro de la publicación:</a:t>
                      </a:r>
                    </a:p>
                    <a:p>
                      <a:pPr marL="285750" indent="-285750">
                        <a:buFont typeface="Arial" panose="020B0604020202020204" pitchFamily="34" charset="0"/>
                        <a:buChar char="•"/>
                      </a:pPr>
                      <a:r>
                        <a:rPr lang="es-ES" sz="3200" b="1" baseline="0" dirty="0"/>
                        <a:t>Breve, general.</a:t>
                      </a:r>
                    </a:p>
                    <a:p>
                      <a:pPr marL="285750" indent="-285750">
                        <a:buFont typeface="Arial" panose="020B0604020202020204" pitchFamily="34" charset="0"/>
                        <a:buChar char="•"/>
                      </a:pPr>
                      <a:r>
                        <a:rPr lang="es-ES" sz="3200" b="1" baseline="0" dirty="0"/>
                        <a:t>Profundo, exhaustivo.</a:t>
                      </a:r>
                      <a:endParaRPr lang="es-ES" sz="3200" b="1" dirty="0"/>
                    </a:p>
                  </a:txBody>
                  <a:tcPr/>
                </a:tc>
                <a:extLst>
                  <a:ext uri="{0D108BD9-81ED-4DB2-BD59-A6C34878D82A}">
                    <a16:rowId xmlns:a16="http://schemas.microsoft.com/office/drawing/2014/main" val="3176621199"/>
                  </a:ext>
                </a:extLst>
              </a:tr>
              <a:tr h="370840">
                <a:tc>
                  <a:txBody>
                    <a:bodyPr/>
                    <a:lstStyle/>
                    <a:p>
                      <a:endParaRPr lang="es-CU" sz="3200" b="1" dirty="0"/>
                    </a:p>
                  </a:txBody>
                  <a:tcPr/>
                </a:tc>
                <a:tc vMerge="1">
                  <a:txBody>
                    <a:bodyPr/>
                    <a:lstStyle/>
                    <a:p>
                      <a:endParaRPr lang="es-ES" sz="1800" b="1" dirty="0"/>
                    </a:p>
                  </a:txBody>
                  <a:tcPr/>
                </a:tc>
                <a:tc vMerge="1">
                  <a:txBody>
                    <a:bodyPr/>
                    <a:lstStyle/>
                    <a:p>
                      <a:endParaRPr lang="es-ES" sz="1800" dirty="0"/>
                    </a:p>
                  </a:txBody>
                  <a:tcPr/>
                </a:tc>
                <a:extLst>
                  <a:ext uri="{0D108BD9-81ED-4DB2-BD59-A6C34878D82A}">
                    <a16:rowId xmlns:a16="http://schemas.microsoft.com/office/drawing/2014/main" val="562101767"/>
                  </a:ext>
                </a:extLst>
              </a:tr>
            </a:tbl>
          </a:graphicData>
        </a:graphic>
      </p:graphicFrame>
      <p:sp>
        <p:nvSpPr>
          <p:cNvPr id="4" name="CuadroTexto 3">
            <a:extLst>
              <a:ext uri="{FF2B5EF4-FFF2-40B4-BE49-F238E27FC236}">
                <a16:creationId xmlns:a16="http://schemas.microsoft.com/office/drawing/2014/main" id="{20F792D8-6742-4777-A604-8CD4BC670A6D}"/>
              </a:ext>
            </a:extLst>
          </p:cNvPr>
          <p:cNvSpPr txBox="1"/>
          <p:nvPr/>
        </p:nvSpPr>
        <p:spPr>
          <a:xfrm>
            <a:off x="5539907" y="6346478"/>
            <a:ext cx="6548371"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grpSp>
        <p:nvGrpSpPr>
          <p:cNvPr id="8" name="Grupo 7">
            <a:extLst>
              <a:ext uri="{FF2B5EF4-FFF2-40B4-BE49-F238E27FC236}">
                <a16:creationId xmlns:a16="http://schemas.microsoft.com/office/drawing/2014/main" id="{0B14ADBB-29BB-4073-8BD4-CFE411CAE49C}"/>
              </a:ext>
            </a:extLst>
          </p:cNvPr>
          <p:cNvGrpSpPr/>
          <p:nvPr/>
        </p:nvGrpSpPr>
        <p:grpSpPr>
          <a:xfrm>
            <a:off x="360829" y="517960"/>
            <a:ext cx="11470341" cy="5059680"/>
            <a:chOff x="360829" y="517960"/>
            <a:chExt cx="11470341" cy="5059680"/>
          </a:xfrm>
        </p:grpSpPr>
        <p:sp>
          <p:nvSpPr>
            <p:cNvPr id="5" name="Rectángulo 4">
              <a:extLst>
                <a:ext uri="{FF2B5EF4-FFF2-40B4-BE49-F238E27FC236}">
                  <a16:creationId xmlns:a16="http://schemas.microsoft.com/office/drawing/2014/main" id="{8B3AFAC9-BC86-4471-9310-00B0ED02F2B9}"/>
                </a:ext>
              </a:extLst>
            </p:cNvPr>
            <p:cNvSpPr/>
            <p:nvPr/>
          </p:nvSpPr>
          <p:spPr>
            <a:xfrm>
              <a:off x="360829" y="517960"/>
              <a:ext cx="11470341" cy="505968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sp>
          <p:nvSpPr>
            <p:cNvPr id="6" name="Rectángulo 5">
              <a:extLst>
                <a:ext uri="{FF2B5EF4-FFF2-40B4-BE49-F238E27FC236}">
                  <a16:creationId xmlns:a16="http://schemas.microsoft.com/office/drawing/2014/main" id="{36878996-7EC1-423B-ABA8-2253253A6F3A}"/>
                </a:ext>
              </a:extLst>
            </p:cNvPr>
            <p:cNvSpPr/>
            <p:nvPr/>
          </p:nvSpPr>
          <p:spPr>
            <a:xfrm>
              <a:off x="360829" y="1036526"/>
              <a:ext cx="11470341" cy="454111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cxnSp>
          <p:nvCxnSpPr>
            <p:cNvPr id="9" name="Conector recto 8">
              <a:extLst>
                <a:ext uri="{FF2B5EF4-FFF2-40B4-BE49-F238E27FC236}">
                  <a16:creationId xmlns:a16="http://schemas.microsoft.com/office/drawing/2014/main" id="{66C05E09-C242-4060-B685-6CDD1769E229}"/>
                </a:ext>
              </a:extLst>
            </p:cNvPr>
            <p:cNvCxnSpPr>
              <a:cxnSpLocks/>
            </p:cNvCxnSpPr>
            <p:nvPr/>
          </p:nvCxnSpPr>
          <p:spPr>
            <a:xfrm>
              <a:off x="4178105" y="517960"/>
              <a:ext cx="0" cy="50596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D125143D-51F2-460B-99DF-3898DB861E7A}"/>
                </a:ext>
              </a:extLst>
            </p:cNvPr>
            <p:cNvCxnSpPr>
              <a:cxnSpLocks/>
            </p:cNvCxnSpPr>
            <p:nvPr/>
          </p:nvCxnSpPr>
          <p:spPr>
            <a:xfrm>
              <a:off x="7988105" y="517960"/>
              <a:ext cx="0" cy="50596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 name="30 29">
            <a:hlinkClick r:id="" action="ppaction://media"/>
            <a:extLst>
              <a:ext uri="{FF2B5EF4-FFF2-40B4-BE49-F238E27FC236}">
                <a16:creationId xmlns:a16="http://schemas.microsoft.com/office/drawing/2014/main" id="{EC30D2B4-C6D3-4D08-A13E-A9267B5602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93706" y="3124200"/>
            <a:ext cx="609600" cy="609600"/>
          </a:xfrm>
          <a:prstGeom prst="rect">
            <a:avLst/>
          </a:prstGeom>
        </p:spPr>
      </p:pic>
    </p:spTree>
    <p:extLst>
      <p:ext uri="{BB962C8B-B14F-4D97-AF65-F5344CB8AC3E}">
        <p14:creationId xmlns:p14="http://schemas.microsoft.com/office/powerpoint/2010/main" val="2569477447"/>
      </p:ext>
    </p:extLst>
  </p:cSld>
  <p:clrMapOvr>
    <a:masterClrMapping/>
  </p:clrMapOvr>
  <mc:AlternateContent xmlns:mc="http://schemas.openxmlformats.org/markup-compatibility/2006">
    <mc:Choice xmlns:p14="http://schemas.microsoft.com/office/powerpoint/2010/main" Requires="p14">
      <p:transition spd="slow" p14:dur="2000" advClick="0" advTm="28000"/>
    </mc:Choice>
    <mc:Fallback>
      <p:transition spd="slow" advClick="0" advTm="2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F2E90508-7E88-4DFD-A09B-BB099B614652}"/>
              </a:ext>
            </a:extLst>
          </p:cNvPr>
          <p:cNvGraphicFramePr>
            <a:graphicFrameLocks noGrp="1"/>
          </p:cNvGraphicFramePr>
          <p:nvPr>
            <p:extLst>
              <p:ext uri="{D42A27DB-BD31-4B8C-83A1-F6EECF244321}">
                <p14:modId xmlns:p14="http://schemas.microsoft.com/office/powerpoint/2010/main" val="3458623770"/>
              </p:ext>
            </p:extLst>
          </p:nvPr>
        </p:nvGraphicFramePr>
        <p:xfrm>
          <a:off x="360829" y="517960"/>
          <a:ext cx="11470341" cy="4571996"/>
        </p:xfrm>
        <a:graphic>
          <a:graphicData uri="http://schemas.openxmlformats.org/drawingml/2006/table">
            <a:tbl>
              <a:tblPr firstRow="1" bandRow="1">
                <a:tableStyleId>{5C22544A-7EE6-4342-B048-85BDC9FD1C3A}</a:tableStyleId>
              </a:tblPr>
              <a:tblGrid>
                <a:gridCol w="3823447">
                  <a:extLst>
                    <a:ext uri="{9D8B030D-6E8A-4147-A177-3AD203B41FA5}">
                      <a16:colId xmlns:a16="http://schemas.microsoft.com/office/drawing/2014/main" val="2425116043"/>
                    </a:ext>
                  </a:extLst>
                </a:gridCol>
                <a:gridCol w="3823447">
                  <a:extLst>
                    <a:ext uri="{9D8B030D-6E8A-4147-A177-3AD203B41FA5}">
                      <a16:colId xmlns:a16="http://schemas.microsoft.com/office/drawing/2014/main" val="2739013364"/>
                    </a:ext>
                  </a:extLst>
                </a:gridCol>
                <a:gridCol w="3823447">
                  <a:extLst>
                    <a:ext uri="{9D8B030D-6E8A-4147-A177-3AD203B41FA5}">
                      <a16:colId xmlns:a16="http://schemas.microsoft.com/office/drawing/2014/main" val="3745752496"/>
                    </a:ext>
                  </a:extLst>
                </a:gridCol>
              </a:tblGrid>
              <a:tr h="370840">
                <a:tc>
                  <a:txBody>
                    <a:bodyPr/>
                    <a:lstStyle/>
                    <a:p>
                      <a:pPr algn="ctr"/>
                      <a:r>
                        <a:rPr lang="es-MX" sz="3200" dirty="0"/>
                        <a:t>CRITERIO</a:t>
                      </a:r>
                      <a:endParaRPr lang="es-CU" sz="3200" dirty="0"/>
                    </a:p>
                  </a:txBody>
                  <a:tcPr/>
                </a:tc>
                <a:tc>
                  <a:txBody>
                    <a:bodyPr/>
                    <a:lstStyle/>
                    <a:p>
                      <a:pPr algn="ctr"/>
                      <a:r>
                        <a:rPr lang="es-MX" sz="3200" dirty="0"/>
                        <a:t>DEFINICIÓN</a:t>
                      </a:r>
                      <a:endParaRPr lang="es-CU" sz="3200" dirty="0"/>
                    </a:p>
                  </a:txBody>
                  <a:tcPr/>
                </a:tc>
                <a:tc>
                  <a:txBody>
                    <a:bodyPr/>
                    <a:lstStyle/>
                    <a:p>
                      <a:pPr algn="ctr"/>
                      <a:r>
                        <a:rPr lang="es-MX" sz="3200" dirty="0"/>
                        <a:t>DESCRIPCIÓN</a:t>
                      </a:r>
                      <a:endParaRPr lang="es-CU" sz="3200" dirty="0"/>
                    </a:p>
                  </a:txBody>
                  <a:tcPr/>
                </a:tc>
                <a:extLst>
                  <a:ext uri="{0D108BD9-81ED-4DB2-BD59-A6C34878D82A}">
                    <a16:rowId xmlns:a16="http://schemas.microsoft.com/office/drawing/2014/main" val="1076985918"/>
                  </a:ext>
                </a:extLst>
              </a:tr>
              <a:tr h="370840">
                <a:tc>
                  <a:txBody>
                    <a:bodyPr/>
                    <a:lstStyle/>
                    <a:p>
                      <a:r>
                        <a:rPr lang="es-MX" sz="3200" b="1" dirty="0"/>
                        <a:t>ACTUALIDAD</a:t>
                      </a:r>
                      <a:endParaRPr lang="es-CU" sz="3200" b="1" dirty="0"/>
                    </a:p>
                  </a:txBody>
                  <a:tcPr/>
                </a:tc>
                <a:tc rowSpan="2">
                  <a:txBody>
                    <a:bodyPr/>
                    <a:lstStyle/>
                    <a:p>
                      <a:r>
                        <a:rPr lang="es-ES" sz="3200" b="1" dirty="0"/>
                        <a:t>Vigencia de los datos disponibles en la fuente</a:t>
                      </a:r>
                      <a:r>
                        <a:rPr lang="es-ES" sz="3200" b="1" baseline="0" dirty="0"/>
                        <a:t>.</a:t>
                      </a:r>
                      <a:endParaRPr lang="es-ES" sz="3200" b="1" dirty="0"/>
                    </a:p>
                  </a:txBody>
                  <a:tcPr marT="45718" marB="45718"/>
                </a:tc>
                <a:tc rowSpan="2">
                  <a:txBody>
                    <a:bodyPr/>
                    <a:lstStyle/>
                    <a:p>
                      <a:r>
                        <a:rPr lang="es-ES" sz="3200" b="1" dirty="0"/>
                        <a:t>La fuente está actualizada. Se reseñan los acontecimientos</a:t>
                      </a:r>
                      <a:r>
                        <a:rPr lang="es-ES" sz="3200" b="1" baseline="0" dirty="0"/>
                        <a:t> históricos o las últimas incidencias de un tema.</a:t>
                      </a:r>
                      <a:endParaRPr lang="es-ES" sz="3200" b="1" dirty="0"/>
                    </a:p>
                  </a:txBody>
                  <a:tcPr marT="45718" marB="45718"/>
                </a:tc>
                <a:extLst>
                  <a:ext uri="{0D108BD9-81ED-4DB2-BD59-A6C34878D82A}">
                    <a16:rowId xmlns:a16="http://schemas.microsoft.com/office/drawing/2014/main" val="3176621199"/>
                  </a:ext>
                </a:extLst>
              </a:tr>
              <a:tr h="370840">
                <a:tc>
                  <a:txBody>
                    <a:bodyPr/>
                    <a:lstStyle/>
                    <a:p>
                      <a:endParaRPr lang="es-CU" sz="3200" b="1" dirty="0"/>
                    </a:p>
                  </a:txBody>
                  <a:tcPr/>
                </a:tc>
                <a:tc vMerge="1">
                  <a:txBody>
                    <a:bodyPr/>
                    <a:lstStyle/>
                    <a:p>
                      <a:endParaRPr lang="es-ES" sz="1800" b="1" dirty="0"/>
                    </a:p>
                  </a:txBody>
                  <a:tcPr marT="45718" marB="45718"/>
                </a:tc>
                <a:tc vMerge="1">
                  <a:txBody>
                    <a:bodyPr/>
                    <a:lstStyle/>
                    <a:p>
                      <a:endParaRPr lang="es-ES" sz="1800" dirty="0"/>
                    </a:p>
                  </a:txBody>
                  <a:tcPr marT="45718" marB="45718"/>
                </a:tc>
                <a:extLst>
                  <a:ext uri="{0D108BD9-81ED-4DB2-BD59-A6C34878D82A}">
                    <a16:rowId xmlns:a16="http://schemas.microsoft.com/office/drawing/2014/main" val="562101767"/>
                  </a:ext>
                </a:extLst>
              </a:tr>
            </a:tbl>
          </a:graphicData>
        </a:graphic>
      </p:graphicFrame>
      <p:sp>
        <p:nvSpPr>
          <p:cNvPr id="4" name="CuadroTexto 3">
            <a:extLst>
              <a:ext uri="{FF2B5EF4-FFF2-40B4-BE49-F238E27FC236}">
                <a16:creationId xmlns:a16="http://schemas.microsoft.com/office/drawing/2014/main" id="{20F792D8-6742-4777-A604-8CD4BC670A6D}"/>
              </a:ext>
            </a:extLst>
          </p:cNvPr>
          <p:cNvSpPr txBox="1"/>
          <p:nvPr/>
        </p:nvSpPr>
        <p:spPr>
          <a:xfrm>
            <a:off x="5526460" y="5970708"/>
            <a:ext cx="6548371"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grpSp>
        <p:nvGrpSpPr>
          <p:cNvPr id="11" name="Grupo 10">
            <a:extLst>
              <a:ext uri="{FF2B5EF4-FFF2-40B4-BE49-F238E27FC236}">
                <a16:creationId xmlns:a16="http://schemas.microsoft.com/office/drawing/2014/main" id="{50297259-67F5-4EC6-ABC0-CEEED8BFDF00}"/>
              </a:ext>
            </a:extLst>
          </p:cNvPr>
          <p:cNvGrpSpPr/>
          <p:nvPr/>
        </p:nvGrpSpPr>
        <p:grpSpPr>
          <a:xfrm>
            <a:off x="360829" y="477619"/>
            <a:ext cx="11470341" cy="4571996"/>
            <a:chOff x="360829" y="477619"/>
            <a:chExt cx="11470341" cy="4571996"/>
          </a:xfrm>
        </p:grpSpPr>
        <p:cxnSp>
          <p:nvCxnSpPr>
            <p:cNvPr id="9" name="Conector recto 8">
              <a:extLst>
                <a:ext uri="{FF2B5EF4-FFF2-40B4-BE49-F238E27FC236}">
                  <a16:creationId xmlns:a16="http://schemas.microsoft.com/office/drawing/2014/main" id="{66C05E09-C242-4060-B685-6CDD1769E229}"/>
                </a:ext>
              </a:extLst>
            </p:cNvPr>
            <p:cNvCxnSpPr>
              <a:cxnSpLocks/>
            </p:cNvCxnSpPr>
            <p:nvPr/>
          </p:nvCxnSpPr>
          <p:spPr>
            <a:xfrm>
              <a:off x="4178105" y="477619"/>
              <a:ext cx="0" cy="45719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upo 6">
              <a:extLst>
                <a:ext uri="{FF2B5EF4-FFF2-40B4-BE49-F238E27FC236}">
                  <a16:creationId xmlns:a16="http://schemas.microsoft.com/office/drawing/2014/main" id="{2E797161-0452-46DC-BD0E-F009869707FF}"/>
                </a:ext>
              </a:extLst>
            </p:cNvPr>
            <p:cNvGrpSpPr/>
            <p:nvPr/>
          </p:nvGrpSpPr>
          <p:grpSpPr>
            <a:xfrm>
              <a:off x="360829" y="477619"/>
              <a:ext cx="11470341" cy="4571996"/>
              <a:chOff x="360829" y="477619"/>
              <a:chExt cx="11470341" cy="4571996"/>
            </a:xfrm>
          </p:grpSpPr>
          <p:sp>
            <p:nvSpPr>
              <p:cNvPr id="5" name="Rectángulo 4">
                <a:extLst>
                  <a:ext uri="{FF2B5EF4-FFF2-40B4-BE49-F238E27FC236}">
                    <a16:creationId xmlns:a16="http://schemas.microsoft.com/office/drawing/2014/main" id="{8B3AFAC9-BC86-4471-9310-00B0ED02F2B9}"/>
                  </a:ext>
                </a:extLst>
              </p:cNvPr>
              <p:cNvSpPr/>
              <p:nvPr/>
            </p:nvSpPr>
            <p:spPr>
              <a:xfrm>
                <a:off x="360829" y="477619"/>
                <a:ext cx="11470341" cy="4571996"/>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sp>
            <p:nvSpPr>
              <p:cNvPr id="6" name="Rectángulo 5">
                <a:extLst>
                  <a:ext uri="{FF2B5EF4-FFF2-40B4-BE49-F238E27FC236}">
                    <a16:creationId xmlns:a16="http://schemas.microsoft.com/office/drawing/2014/main" id="{36878996-7EC1-423B-ABA8-2253253A6F3A}"/>
                  </a:ext>
                </a:extLst>
              </p:cNvPr>
              <p:cNvSpPr/>
              <p:nvPr/>
            </p:nvSpPr>
            <p:spPr>
              <a:xfrm>
                <a:off x="360829" y="1062318"/>
                <a:ext cx="11470341" cy="398729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cxnSp>
            <p:nvCxnSpPr>
              <p:cNvPr id="10" name="Conector recto 9">
                <a:extLst>
                  <a:ext uri="{FF2B5EF4-FFF2-40B4-BE49-F238E27FC236}">
                    <a16:creationId xmlns:a16="http://schemas.microsoft.com/office/drawing/2014/main" id="{D125143D-51F2-460B-99DF-3898DB861E7A}"/>
                  </a:ext>
                </a:extLst>
              </p:cNvPr>
              <p:cNvCxnSpPr>
                <a:cxnSpLocks/>
              </p:cNvCxnSpPr>
              <p:nvPr/>
            </p:nvCxnSpPr>
            <p:spPr>
              <a:xfrm>
                <a:off x="7988105" y="477619"/>
                <a:ext cx="0" cy="45719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3" name="31 23">
            <a:hlinkClick r:id="" action="ppaction://media"/>
            <a:extLst>
              <a:ext uri="{FF2B5EF4-FFF2-40B4-BE49-F238E27FC236}">
                <a16:creationId xmlns:a16="http://schemas.microsoft.com/office/drawing/2014/main" id="{2D7B39E7-7BE9-478C-B005-91700F9700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55071" y="3124200"/>
            <a:ext cx="609600" cy="609600"/>
          </a:xfrm>
          <a:prstGeom prst="rect">
            <a:avLst/>
          </a:prstGeom>
        </p:spPr>
      </p:pic>
    </p:spTree>
    <p:extLst>
      <p:ext uri="{BB962C8B-B14F-4D97-AF65-F5344CB8AC3E}">
        <p14:creationId xmlns:p14="http://schemas.microsoft.com/office/powerpoint/2010/main" val="3306382311"/>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F2E90508-7E88-4DFD-A09B-BB099B614652}"/>
              </a:ext>
            </a:extLst>
          </p:cNvPr>
          <p:cNvGraphicFramePr>
            <a:graphicFrameLocks noGrp="1"/>
          </p:cNvGraphicFramePr>
          <p:nvPr>
            <p:extLst>
              <p:ext uri="{D42A27DB-BD31-4B8C-83A1-F6EECF244321}">
                <p14:modId xmlns:p14="http://schemas.microsoft.com/office/powerpoint/2010/main" val="3384972676"/>
              </p:ext>
            </p:extLst>
          </p:nvPr>
        </p:nvGraphicFramePr>
        <p:xfrm>
          <a:off x="360829" y="517960"/>
          <a:ext cx="11470341" cy="5547356"/>
        </p:xfrm>
        <a:graphic>
          <a:graphicData uri="http://schemas.openxmlformats.org/drawingml/2006/table">
            <a:tbl>
              <a:tblPr firstRow="1" bandRow="1">
                <a:tableStyleId>{5C22544A-7EE6-4342-B048-85BDC9FD1C3A}</a:tableStyleId>
              </a:tblPr>
              <a:tblGrid>
                <a:gridCol w="3823447">
                  <a:extLst>
                    <a:ext uri="{9D8B030D-6E8A-4147-A177-3AD203B41FA5}">
                      <a16:colId xmlns:a16="http://schemas.microsoft.com/office/drawing/2014/main" val="2425116043"/>
                    </a:ext>
                  </a:extLst>
                </a:gridCol>
                <a:gridCol w="3823447">
                  <a:extLst>
                    <a:ext uri="{9D8B030D-6E8A-4147-A177-3AD203B41FA5}">
                      <a16:colId xmlns:a16="http://schemas.microsoft.com/office/drawing/2014/main" val="2739013364"/>
                    </a:ext>
                  </a:extLst>
                </a:gridCol>
                <a:gridCol w="3823447">
                  <a:extLst>
                    <a:ext uri="{9D8B030D-6E8A-4147-A177-3AD203B41FA5}">
                      <a16:colId xmlns:a16="http://schemas.microsoft.com/office/drawing/2014/main" val="3745752496"/>
                    </a:ext>
                  </a:extLst>
                </a:gridCol>
              </a:tblGrid>
              <a:tr h="370840">
                <a:tc>
                  <a:txBody>
                    <a:bodyPr/>
                    <a:lstStyle/>
                    <a:p>
                      <a:pPr algn="ctr"/>
                      <a:r>
                        <a:rPr lang="es-MX" sz="3200" dirty="0"/>
                        <a:t>CRITERIO</a:t>
                      </a:r>
                      <a:endParaRPr lang="es-CU" sz="3200" dirty="0"/>
                    </a:p>
                  </a:txBody>
                  <a:tcPr/>
                </a:tc>
                <a:tc>
                  <a:txBody>
                    <a:bodyPr/>
                    <a:lstStyle/>
                    <a:p>
                      <a:pPr algn="ctr"/>
                      <a:r>
                        <a:rPr lang="es-MX" sz="3200" dirty="0"/>
                        <a:t>DEFINICIÓN</a:t>
                      </a:r>
                      <a:endParaRPr lang="es-CU" sz="3200" dirty="0"/>
                    </a:p>
                  </a:txBody>
                  <a:tcPr/>
                </a:tc>
                <a:tc>
                  <a:txBody>
                    <a:bodyPr/>
                    <a:lstStyle/>
                    <a:p>
                      <a:pPr algn="ctr"/>
                      <a:r>
                        <a:rPr lang="es-MX" sz="3200" dirty="0"/>
                        <a:t>DESCRIPCIÓN</a:t>
                      </a:r>
                      <a:endParaRPr lang="es-CU" sz="3200" dirty="0"/>
                    </a:p>
                  </a:txBody>
                  <a:tcPr/>
                </a:tc>
                <a:extLst>
                  <a:ext uri="{0D108BD9-81ED-4DB2-BD59-A6C34878D82A}">
                    <a16:rowId xmlns:a16="http://schemas.microsoft.com/office/drawing/2014/main" val="1076985918"/>
                  </a:ext>
                </a:extLst>
              </a:tr>
              <a:tr h="370840">
                <a:tc>
                  <a:txBody>
                    <a:bodyPr/>
                    <a:lstStyle/>
                    <a:p>
                      <a:r>
                        <a:rPr lang="es-MX" sz="3200" b="1" dirty="0"/>
                        <a:t>AUDIENCIA</a:t>
                      </a:r>
                      <a:endParaRPr lang="es-CU" sz="3200" b="1" dirty="0"/>
                    </a:p>
                  </a:txBody>
                  <a:tcPr/>
                </a:tc>
                <a:tc rowSpan="2">
                  <a:txBody>
                    <a:bodyPr/>
                    <a:lstStyle/>
                    <a:p>
                      <a:r>
                        <a:rPr lang="es-ES" sz="3200" b="1" dirty="0"/>
                        <a:t>La información</a:t>
                      </a:r>
                      <a:r>
                        <a:rPr lang="es-ES" sz="3200" b="1" baseline="0" dirty="0"/>
                        <a:t> que provee la fuente es de contenido básico, erudito, técnico.</a:t>
                      </a:r>
                      <a:endParaRPr lang="es-ES" sz="3200" b="1" dirty="0"/>
                    </a:p>
                  </a:txBody>
                  <a:tcPr marT="45718" marB="45718"/>
                </a:tc>
                <a:tc rowSpan="2">
                  <a:txBody>
                    <a:bodyPr/>
                    <a:lstStyle/>
                    <a:p>
                      <a:r>
                        <a:rPr lang="es-ES" sz="3200" b="1" dirty="0"/>
                        <a:t>A quién o quiénes</a:t>
                      </a:r>
                      <a:r>
                        <a:rPr lang="es-ES" sz="3200" b="1" baseline="0" dirty="0"/>
                        <a:t> va dirigida la información de la fuente:</a:t>
                      </a:r>
                    </a:p>
                    <a:p>
                      <a:pPr marL="285750" indent="-285750">
                        <a:buFont typeface="Arial" panose="020B0604020202020204" pitchFamily="34" charset="0"/>
                        <a:buChar char="•"/>
                      </a:pPr>
                      <a:r>
                        <a:rPr lang="es-ES" sz="3200" b="1" baseline="0" dirty="0"/>
                        <a:t>Público general.</a:t>
                      </a:r>
                    </a:p>
                    <a:p>
                      <a:pPr marL="285750" indent="-285750">
                        <a:buFont typeface="Arial" panose="020B0604020202020204" pitchFamily="34" charset="0"/>
                        <a:buChar char="•"/>
                      </a:pPr>
                      <a:r>
                        <a:rPr lang="es-ES" sz="3200" b="1" baseline="0" dirty="0"/>
                        <a:t>Jóvenes.</a:t>
                      </a:r>
                    </a:p>
                    <a:p>
                      <a:pPr marL="285750" indent="-285750">
                        <a:buFont typeface="Arial" panose="020B0604020202020204" pitchFamily="34" charset="0"/>
                        <a:buChar char="•"/>
                      </a:pPr>
                      <a:r>
                        <a:rPr lang="es-ES" sz="3200" b="1" baseline="0" dirty="0"/>
                        <a:t>Adultos.</a:t>
                      </a:r>
                    </a:p>
                    <a:p>
                      <a:pPr marL="285750" indent="-285750">
                        <a:buFont typeface="Arial" panose="020B0604020202020204" pitchFamily="34" charset="0"/>
                        <a:buChar char="•"/>
                      </a:pPr>
                      <a:r>
                        <a:rPr lang="es-ES" sz="3200" b="1" baseline="0" dirty="0"/>
                        <a:t>Comunidad académica-científica.</a:t>
                      </a:r>
                      <a:endParaRPr lang="es-ES" sz="3200" b="1" dirty="0"/>
                    </a:p>
                  </a:txBody>
                  <a:tcPr marT="45718" marB="45718"/>
                </a:tc>
                <a:extLst>
                  <a:ext uri="{0D108BD9-81ED-4DB2-BD59-A6C34878D82A}">
                    <a16:rowId xmlns:a16="http://schemas.microsoft.com/office/drawing/2014/main" val="3176621199"/>
                  </a:ext>
                </a:extLst>
              </a:tr>
              <a:tr h="370840">
                <a:tc>
                  <a:txBody>
                    <a:bodyPr/>
                    <a:lstStyle/>
                    <a:p>
                      <a:endParaRPr lang="es-CU" sz="3200" b="1" dirty="0"/>
                    </a:p>
                  </a:txBody>
                  <a:tcPr/>
                </a:tc>
                <a:tc vMerge="1">
                  <a:txBody>
                    <a:bodyPr/>
                    <a:lstStyle/>
                    <a:p>
                      <a:endParaRPr lang="es-ES" sz="1800" b="1" dirty="0"/>
                    </a:p>
                  </a:txBody>
                  <a:tcPr marT="45718" marB="45718"/>
                </a:tc>
                <a:tc vMerge="1">
                  <a:txBody>
                    <a:bodyPr/>
                    <a:lstStyle/>
                    <a:p>
                      <a:endParaRPr lang="es-ES" sz="1800" dirty="0"/>
                    </a:p>
                  </a:txBody>
                  <a:tcPr marT="45718" marB="45718"/>
                </a:tc>
                <a:extLst>
                  <a:ext uri="{0D108BD9-81ED-4DB2-BD59-A6C34878D82A}">
                    <a16:rowId xmlns:a16="http://schemas.microsoft.com/office/drawing/2014/main" val="562101767"/>
                  </a:ext>
                </a:extLst>
              </a:tr>
            </a:tbl>
          </a:graphicData>
        </a:graphic>
      </p:graphicFrame>
      <p:sp>
        <p:nvSpPr>
          <p:cNvPr id="5" name="Rectángulo 4">
            <a:extLst>
              <a:ext uri="{FF2B5EF4-FFF2-40B4-BE49-F238E27FC236}">
                <a16:creationId xmlns:a16="http://schemas.microsoft.com/office/drawing/2014/main" id="{8B3AFAC9-BC86-4471-9310-00B0ED02F2B9}"/>
              </a:ext>
            </a:extLst>
          </p:cNvPr>
          <p:cNvSpPr/>
          <p:nvPr/>
        </p:nvSpPr>
        <p:spPr>
          <a:xfrm>
            <a:off x="360829" y="477618"/>
            <a:ext cx="11470341" cy="558769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sp>
        <p:nvSpPr>
          <p:cNvPr id="6" name="Rectángulo 5">
            <a:extLst>
              <a:ext uri="{FF2B5EF4-FFF2-40B4-BE49-F238E27FC236}">
                <a16:creationId xmlns:a16="http://schemas.microsoft.com/office/drawing/2014/main" id="{36878996-7EC1-423B-ABA8-2253253A6F3A}"/>
              </a:ext>
            </a:extLst>
          </p:cNvPr>
          <p:cNvSpPr/>
          <p:nvPr/>
        </p:nvSpPr>
        <p:spPr>
          <a:xfrm>
            <a:off x="360829" y="1062318"/>
            <a:ext cx="11470341" cy="5002998"/>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cxnSp>
        <p:nvCxnSpPr>
          <p:cNvPr id="9" name="Conector recto 8">
            <a:extLst>
              <a:ext uri="{FF2B5EF4-FFF2-40B4-BE49-F238E27FC236}">
                <a16:creationId xmlns:a16="http://schemas.microsoft.com/office/drawing/2014/main" id="{66C05E09-C242-4060-B685-6CDD1769E229}"/>
              </a:ext>
            </a:extLst>
          </p:cNvPr>
          <p:cNvCxnSpPr>
            <a:cxnSpLocks/>
          </p:cNvCxnSpPr>
          <p:nvPr/>
        </p:nvCxnSpPr>
        <p:spPr>
          <a:xfrm>
            <a:off x="4178105" y="477619"/>
            <a:ext cx="0" cy="55876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D125143D-51F2-460B-99DF-3898DB861E7A}"/>
              </a:ext>
            </a:extLst>
          </p:cNvPr>
          <p:cNvCxnSpPr>
            <a:cxnSpLocks/>
          </p:cNvCxnSpPr>
          <p:nvPr/>
        </p:nvCxnSpPr>
        <p:spPr>
          <a:xfrm>
            <a:off x="7988105" y="477619"/>
            <a:ext cx="0" cy="558769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A9BCB7C0-ADAC-41C6-BBF2-21CF6A201170}"/>
              </a:ext>
            </a:extLst>
          </p:cNvPr>
          <p:cNvSpPr txBox="1"/>
          <p:nvPr/>
        </p:nvSpPr>
        <p:spPr>
          <a:xfrm>
            <a:off x="5405437" y="6340040"/>
            <a:ext cx="6548371"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pic>
        <p:nvPicPr>
          <p:cNvPr id="3" name="32 28">
            <a:hlinkClick r:id="" action="ppaction://media"/>
            <a:extLst>
              <a:ext uri="{FF2B5EF4-FFF2-40B4-BE49-F238E27FC236}">
                <a16:creationId xmlns:a16="http://schemas.microsoft.com/office/drawing/2014/main" id="{2F6ABB93-7EF4-47F5-B803-1D45431519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649200" y="3291638"/>
            <a:ext cx="609600" cy="609600"/>
          </a:xfrm>
          <a:prstGeom prst="rect">
            <a:avLst/>
          </a:prstGeom>
        </p:spPr>
      </p:pic>
    </p:spTree>
    <p:extLst>
      <p:ext uri="{BB962C8B-B14F-4D97-AF65-F5344CB8AC3E}">
        <p14:creationId xmlns:p14="http://schemas.microsoft.com/office/powerpoint/2010/main" val="1564481108"/>
      </p:ext>
    </p:extLst>
  </p:cSld>
  <p:clrMapOvr>
    <a:masterClrMapping/>
  </p:clrMapOvr>
  <mc:AlternateContent xmlns:mc="http://schemas.openxmlformats.org/markup-compatibility/2006">
    <mc:Choice xmlns:p14="http://schemas.microsoft.com/office/powerpoint/2010/main" Requires="p14">
      <p:transition spd="slow" p14:dur="2000" advClick="0" advTm="36000"/>
    </mc:Choice>
    <mc:Fallback>
      <p:transition spd="slow" advClick="0" advTm="3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F2E90508-7E88-4DFD-A09B-BB099B614652}"/>
              </a:ext>
            </a:extLst>
          </p:cNvPr>
          <p:cNvGraphicFramePr>
            <a:graphicFrameLocks noGrp="1"/>
          </p:cNvGraphicFramePr>
          <p:nvPr>
            <p:extLst>
              <p:ext uri="{D42A27DB-BD31-4B8C-83A1-F6EECF244321}">
                <p14:modId xmlns:p14="http://schemas.microsoft.com/office/powerpoint/2010/main" val="463523268"/>
              </p:ext>
            </p:extLst>
          </p:nvPr>
        </p:nvGraphicFramePr>
        <p:xfrm>
          <a:off x="360829" y="517960"/>
          <a:ext cx="11470341" cy="5059664"/>
        </p:xfrm>
        <a:graphic>
          <a:graphicData uri="http://schemas.openxmlformats.org/drawingml/2006/table">
            <a:tbl>
              <a:tblPr firstRow="1" bandRow="1">
                <a:tableStyleId>{5C22544A-7EE6-4342-B048-85BDC9FD1C3A}</a:tableStyleId>
              </a:tblPr>
              <a:tblGrid>
                <a:gridCol w="3823447">
                  <a:extLst>
                    <a:ext uri="{9D8B030D-6E8A-4147-A177-3AD203B41FA5}">
                      <a16:colId xmlns:a16="http://schemas.microsoft.com/office/drawing/2014/main" val="2425116043"/>
                    </a:ext>
                  </a:extLst>
                </a:gridCol>
                <a:gridCol w="3823447">
                  <a:extLst>
                    <a:ext uri="{9D8B030D-6E8A-4147-A177-3AD203B41FA5}">
                      <a16:colId xmlns:a16="http://schemas.microsoft.com/office/drawing/2014/main" val="2739013364"/>
                    </a:ext>
                  </a:extLst>
                </a:gridCol>
                <a:gridCol w="3823447">
                  <a:extLst>
                    <a:ext uri="{9D8B030D-6E8A-4147-A177-3AD203B41FA5}">
                      <a16:colId xmlns:a16="http://schemas.microsoft.com/office/drawing/2014/main" val="3745752496"/>
                    </a:ext>
                  </a:extLst>
                </a:gridCol>
              </a:tblGrid>
              <a:tr h="370840">
                <a:tc>
                  <a:txBody>
                    <a:bodyPr/>
                    <a:lstStyle/>
                    <a:p>
                      <a:pPr algn="ctr"/>
                      <a:r>
                        <a:rPr lang="es-MX" sz="3200" dirty="0"/>
                        <a:t>CRITERIO</a:t>
                      </a:r>
                      <a:endParaRPr lang="es-CU" sz="3200" dirty="0"/>
                    </a:p>
                  </a:txBody>
                  <a:tcPr/>
                </a:tc>
                <a:tc>
                  <a:txBody>
                    <a:bodyPr/>
                    <a:lstStyle/>
                    <a:p>
                      <a:pPr algn="ctr"/>
                      <a:r>
                        <a:rPr lang="es-MX" sz="3200" dirty="0"/>
                        <a:t>DEFINICIÓN</a:t>
                      </a:r>
                      <a:endParaRPr lang="es-CU" sz="3200" dirty="0"/>
                    </a:p>
                  </a:txBody>
                  <a:tcPr/>
                </a:tc>
                <a:tc>
                  <a:txBody>
                    <a:bodyPr/>
                    <a:lstStyle/>
                    <a:p>
                      <a:pPr algn="ctr"/>
                      <a:r>
                        <a:rPr lang="es-MX" sz="3200" dirty="0"/>
                        <a:t>DESCRIPCIÓN</a:t>
                      </a:r>
                      <a:endParaRPr lang="es-CU" sz="3200" dirty="0"/>
                    </a:p>
                  </a:txBody>
                  <a:tcPr/>
                </a:tc>
                <a:extLst>
                  <a:ext uri="{0D108BD9-81ED-4DB2-BD59-A6C34878D82A}">
                    <a16:rowId xmlns:a16="http://schemas.microsoft.com/office/drawing/2014/main" val="1076985918"/>
                  </a:ext>
                </a:extLst>
              </a:tr>
              <a:tr h="370840">
                <a:tc>
                  <a:txBody>
                    <a:bodyPr/>
                    <a:lstStyle/>
                    <a:p>
                      <a:r>
                        <a:rPr lang="es-MX" sz="3200" b="1" dirty="0"/>
                        <a:t>EXACTITUD</a:t>
                      </a:r>
                      <a:endParaRPr lang="es-CU" sz="3200" b="1" dirty="0"/>
                    </a:p>
                  </a:txBody>
                  <a:tcPr/>
                </a:tc>
                <a:tc rowSpan="2">
                  <a:txBody>
                    <a:bodyPr/>
                    <a:lstStyle/>
                    <a:p>
                      <a:r>
                        <a:rPr lang="es-ES" sz="3200" b="1" dirty="0"/>
                        <a:t>Validez de la información que provee la fuente</a:t>
                      </a:r>
                      <a:r>
                        <a:rPr lang="es-ES" sz="3200" b="1" baseline="0" dirty="0"/>
                        <a:t>.</a:t>
                      </a:r>
                      <a:endParaRPr lang="es-ES" sz="3200" b="1" dirty="0"/>
                    </a:p>
                  </a:txBody>
                  <a:tcPr marT="45712" marB="45712"/>
                </a:tc>
                <a:tc rowSpan="2">
                  <a:txBody>
                    <a:bodyPr/>
                    <a:lstStyle/>
                    <a:p>
                      <a:r>
                        <a:rPr lang="es-ES" sz="3200" b="1" dirty="0"/>
                        <a:t>La información está libre</a:t>
                      </a:r>
                      <a:r>
                        <a:rPr lang="es-ES" sz="3200" b="1" baseline="0" dirty="0"/>
                        <a:t> de errores ortográficos. Los datos pueden ser comparados con otras fuentes para determinar su procedencia.</a:t>
                      </a:r>
                      <a:endParaRPr lang="es-ES" sz="3200" b="1" dirty="0"/>
                    </a:p>
                  </a:txBody>
                  <a:tcPr marT="45712" marB="45712"/>
                </a:tc>
                <a:extLst>
                  <a:ext uri="{0D108BD9-81ED-4DB2-BD59-A6C34878D82A}">
                    <a16:rowId xmlns:a16="http://schemas.microsoft.com/office/drawing/2014/main" val="3176621199"/>
                  </a:ext>
                </a:extLst>
              </a:tr>
              <a:tr h="370840">
                <a:tc>
                  <a:txBody>
                    <a:bodyPr/>
                    <a:lstStyle/>
                    <a:p>
                      <a:endParaRPr lang="es-CU" sz="3200" b="1" dirty="0"/>
                    </a:p>
                  </a:txBody>
                  <a:tcPr/>
                </a:tc>
                <a:tc vMerge="1">
                  <a:txBody>
                    <a:bodyPr/>
                    <a:lstStyle/>
                    <a:p>
                      <a:endParaRPr lang="es-ES" sz="1800" b="1" dirty="0"/>
                    </a:p>
                  </a:txBody>
                  <a:tcPr marT="45718" marB="45718"/>
                </a:tc>
                <a:tc vMerge="1">
                  <a:txBody>
                    <a:bodyPr/>
                    <a:lstStyle/>
                    <a:p>
                      <a:endParaRPr lang="es-ES" sz="1800" dirty="0"/>
                    </a:p>
                  </a:txBody>
                  <a:tcPr marT="45718" marB="45718"/>
                </a:tc>
                <a:extLst>
                  <a:ext uri="{0D108BD9-81ED-4DB2-BD59-A6C34878D82A}">
                    <a16:rowId xmlns:a16="http://schemas.microsoft.com/office/drawing/2014/main" val="562101767"/>
                  </a:ext>
                </a:extLst>
              </a:tr>
            </a:tbl>
          </a:graphicData>
        </a:graphic>
      </p:graphicFrame>
      <p:sp>
        <p:nvSpPr>
          <p:cNvPr id="5" name="Rectángulo 4">
            <a:extLst>
              <a:ext uri="{FF2B5EF4-FFF2-40B4-BE49-F238E27FC236}">
                <a16:creationId xmlns:a16="http://schemas.microsoft.com/office/drawing/2014/main" id="{8B3AFAC9-BC86-4471-9310-00B0ED02F2B9}"/>
              </a:ext>
            </a:extLst>
          </p:cNvPr>
          <p:cNvSpPr/>
          <p:nvPr/>
        </p:nvSpPr>
        <p:spPr>
          <a:xfrm>
            <a:off x="360829" y="477618"/>
            <a:ext cx="11470341" cy="514034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sp>
        <p:nvSpPr>
          <p:cNvPr id="6" name="Rectángulo 5">
            <a:extLst>
              <a:ext uri="{FF2B5EF4-FFF2-40B4-BE49-F238E27FC236}">
                <a16:creationId xmlns:a16="http://schemas.microsoft.com/office/drawing/2014/main" id="{36878996-7EC1-423B-ABA8-2253253A6F3A}"/>
              </a:ext>
            </a:extLst>
          </p:cNvPr>
          <p:cNvSpPr/>
          <p:nvPr/>
        </p:nvSpPr>
        <p:spPr>
          <a:xfrm>
            <a:off x="360829" y="1062318"/>
            <a:ext cx="11470341" cy="455564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cxnSp>
        <p:nvCxnSpPr>
          <p:cNvPr id="9" name="Conector recto 8">
            <a:extLst>
              <a:ext uri="{FF2B5EF4-FFF2-40B4-BE49-F238E27FC236}">
                <a16:creationId xmlns:a16="http://schemas.microsoft.com/office/drawing/2014/main" id="{66C05E09-C242-4060-B685-6CDD1769E229}"/>
              </a:ext>
            </a:extLst>
          </p:cNvPr>
          <p:cNvCxnSpPr>
            <a:cxnSpLocks/>
          </p:cNvCxnSpPr>
          <p:nvPr/>
        </p:nvCxnSpPr>
        <p:spPr>
          <a:xfrm>
            <a:off x="4178105" y="477619"/>
            <a:ext cx="0" cy="51403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D125143D-51F2-460B-99DF-3898DB861E7A}"/>
              </a:ext>
            </a:extLst>
          </p:cNvPr>
          <p:cNvCxnSpPr>
            <a:cxnSpLocks/>
          </p:cNvCxnSpPr>
          <p:nvPr/>
        </p:nvCxnSpPr>
        <p:spPr>
          <a:xfrm>
            <a:off x="7988105" y="477619"/>
            <a:ext cx="0" cy="51000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62D45BA5-4601-43A1-AB2E-4F656CA4C830}"/>
              </a:ext>
            </a:extLst>
          </p:cNvPr>
          <p:cNvSpPr txBox="1"/>
          <p:nvPr/>
        </p:nvSpPr>
        <p:spPr>
          <a:xfrm>
            <a:off x="5526460" y="5970708"/>
            <a:ext cx="6548371"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pic>
        <p:nvPicPr>
          <p:cNvPr id="3" name="33 27">
            <a:hlinkClick r:id="" action="ppaction://media"/>
            <a:extLst>
              <a:ext uri="{FF2B5EF4-FFF2-40B4-BE49-F238E27FC236}">
                <a16:creationId xmlns:a16="http://schemas.microsoft.com/office/drawing/2014/main" id="{F09912E9-2452-4FF8-9E00-A8FCF2564B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838302" y="3124200"/>
            <a:ext cx="609600" cy="609600"/>
          </a:xfrm>
          <a:prstGeom prst="rect">
            <a:avLst/>
          </a:prstGeom>
        </p:spPr>
      </p:pic>
    </p:spTree>
    <p:extLst>
      <p:ext uri="{BB962C8B-B14F-4D97-AF65-F5344CB8AC3E}">
        <p14:creationId xmlns:p14="http://schemas.microsoft.com/office/powerpoint/2010/main" val="2165592645"/>
      </p:ext>
    </p:extLst>
  </p:cSld>
  <p:clrMapOvr>
    <a:masterClrMapping/>
  </p:clrMapOvr>
  <mc:AlternateContent xmlns:mc="http://schemas.openxmlformats.org/markup-compatibility/2006" xmlns:p14="http://schemas.microsoft.com/office/powerpoint/2010/main">
    <mc:Choice Requires="p14">
      <p:transition spd="slow" p14:dur="2000" advClick="0" advTm="27000"/>
    </mc:Choice>
    <mc:Fallback xmlns="">
      <p:transition spd="slow" advClick="0" advTm="2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F2E90508-7E88-4DFD-A09B-BB099B614652}"/>
              </a:ext>
            </a:extLst>
          </p:cNvPr>
          <p:cNvGraphicFramePr>
            <a:graphicFrameLocks noGrp="1"/>
          </p:cNvGraphicFramePr>
          <p:nvPr>
            <p:extLst>
              <p:ext uri="{D42A27DB-BD31-4B8C-83A1-F6EECF244321}">
                <p14:modId xmlns:p14="http://schemas.microsoft.com/office/powerpoint/2010/main" val="1451694401"/>
              </p:ext>
            </p:extLst>
          </p:nvPr>
        </p:nvGraphicFramePr>
        <p:xfrm>
          <a:off x="360829" y="517960"/>
          <a:ext cx="11470341" cy="4876804"/>
        </p:xfrm>
        <a:graphic>
          <a:graphicData uri="http://schemas.openxmlformats.org/drawingml/2006/table">
            <a:tbl>
              <a:tblPr firstRow="1" bandRow="1">
                <a:tableStyleId>{5C22544A-7EE6-4342-B048-85BDC9FD1C3A}</a:tableStyleId>
              </a:tblPr>
              <a:tblGrid>
                <a:gridCol w="3823447">
                  <a:extLst>
                    <a:ext uri="{9D8B030D-6E8A-4147-A177-3AD203B41FA5}">
                      <a16:colId xmlns:a16="http://schemas.microsoft.com/office/drawing/2014/main" val="2425116043"/>
                    </a:ext>
                  </a:extLst>
                </a:gridCol>
                <a:gridCol w="3823447">
                  <a:extLst>
                    <a:ext uri="{9D8B030D-6E8A-4147-A177-3AD203B41FA5}">
                      <a16:colId xmlns:a16="http://schemas.microsoft.com/office/drawing/2014/main" val="2739013364"/>
                    </a:ext>
                  </a:extLst>
                </a:gridCol>
                <a:gridCol w="3823447">
                  <a:extLst>
                    <a:ext uri="{9D8B030D-6E8A-4147-A177-3AD203B41FA5}">
                      <a16:colId xmlns:a16="http://schemas.microsoft.com/office/drawing/2014/main" val="3745752496"/>
                    </a:ext>
                  </a:extLst>
                </a:gridCol>
              </a:tblGrid>
              <a:tr h="370840">
                <a:tc>
                  <a:txBody>
                    <a:bodyPr/>
                    <a:lstStyle/>
                    <a:p>
                      <a:pPr algn="ctr"/>
                      <a:r>
                        <a:rPr lang="es-MX" sz="2800" dirty="0"/>
                        <a:t>CRITERIO</a:t>
                      </a:r>
                      <a:endParaRPr lang="es-CU" sz="2800" dirty="0"/>
                    </a:p>
                  </a:txBody>
                  <a:tcPr/>
                </a:tc>
                <a:tc>
                  <a:txBody>
                    <a:bodyPr/>
                    <a:lstStyle/>
                    <a:p>
                      <a:pPr algn="ctr"/>
                      <a:r>
                        <a:rPr lang="es-MX" sz="2800" dirty="0"/>
                        <a:t>DEFINICIÓN</a:t>
                      </a:r>
                      <a:endParaRPr lang="es-CU" sz="2800" dirty="0"/>
                    </a:p>
                  </a:txBody>
                  <a:tcPr/>
                </a:tc>
                <a:tc>
                  <a:txBody>
                    <a:bodyPr/>
                    <a:lstStyle/>
                    <a:p>
                      <a:pPr algn="ctr"/>
                      <a:r>
                        <a:rPr lang="es-MX" sz="2800" dirty="0"/>
                        <a:t>DESCRIPCIÓN</a:t>
                      </a:r>
                      <a:endParaRPr lang="es-CU" sz="2800" dirty="0"/>
                    </a:p>
                  </a:txBody>
                  <a:tcPr/>
                </a:tc>
                <a:extLst>
                  <a:ext uri="{0D108BD9-81ED-4DB2-BD59-A6C34878D82A}">
                    <a16:rowId xmlns:a16="http://schemas.microsoft.com/office/drawing/2014/main" val="1076985918"/>
                  </a:ext>
                </a:extLst>
              </a:tr>
              <a:tr h="370840">
                <a:tc>
                  <a:txBody>
                    <a:bodyPr/>
                    <a:lstStyle/>
                    <a:p>
                      <a:r>
                        <a:rPr lang="es-MX" sz="2800" b="1" dirty="0"/>
                        <a:t>RELEVANCIA</a:t>
                      </a:r>
                      <a:endParaRPr lang="es-CU" sz="2800" b="1" dirty="0"/>
                    </a:p>
                  </a:txBody>
                  <a:tcPr/>
                </a:tc>
                <a:tc rowSpan="2">
                  <a:txBody>
                    <a:bodyPr/>
                    <a:lstStyle/>
                    <a:p>
                      <a:r>
                        <a:rPr lang="es-ES" sz="2800" b="1" dirty="0"/>
                        <a:t>Exposición de los temas dentro de la fuente</a:t>
                      </a:r>
                      <a:r>
                        <a:rPr lang="es-ES" sz="2800" b="1" baseline="0" dirty="0"/>
                        <a:t>.</a:t>
                      </a:r>
                      <a:endParaRPr lang="es-ES" sz="2800" b="1" dirty="0"/>
                    </a:p>
                  </a:txBody>
                  <a:tcPr marT="45722" marB="45722"/>
                </a:tc>
                <a:tc rowSpan="2">
                  <a:txBody>
                    <a:bodyPr/>
                    <a:lstStyle/>
                    <a:p>
                      <a:r>
                        <a:rPr lang="es-ES" sz="2800" b="1" dirty="0"/>
                        <a:t>La información disponible en la fuente trata los temas desde la perspectiva</a:t>
                      </a:r>
                      <a:r>
                        <a:rPr lang="es-ES" sz="2800" b="1" baseline="0" dirty="0"/>
                        <a:t> del campo de estudio. Es relevante para todos los contextos sociales y geográficos</a:t>
                      </a:r>
                      <a:r>
                        <a:rPr lang="es-ES" sz="2800" baseline="0" dirty="0"/>
                        <a:t>.</a:t>
                      </a:r>
                      <a:endParaRPr lang="es-ES" sz="2800" dirty="0"/>
                    </a:p>
                  </a:txBody>
                  <a:tcPr marT="45722" marB="45722"/>
                </a:tc>
                <a:extLst>
                  <a:ext uri="{0D108BD9-81ED-4DB2-BD59-A6C34878D82A}">
                    <a16:rowId xmlns:a16="http://schemas.microsoft.com/office/drawing/2014/main" val="3176621199"/>
                  </a:ext>
                </a:extLst>
              </a:tr>
              <a:tr h="370840">
                <a:tc>
                  <a:txBody>
                    <a:bodyPr/>
                    <a:lstStyle/>
                    <a:p>
                      <a:endParaRPr lang="es-CU" sz="2800" b="1" dirty="0"/>
                    </a:p>
                  </a:txBody>
                  <a:tcPr/>
                </a:tc>
                <a:tc vMerge="1">
                  <a:txBody>
                    <a:bodyPr/>
                    <a:lstStyle/>
                    <a:p>
                      <a:endParaRPr lang="es-ES" sz="1800" b="1" dirty="0"/>
                    </a:p>
                  </a:txBody>
                  <a:tcPr marT="45718" marB="45718"/>
                </a:tc>
                <a:tc vMerge="1">
                  <a:txBody>
                    <a:bodyPr/>
                    <a:lstStyle/>
                    <a:p>
                      <a:endParaRPr lang="es-ES" sz="1800" dirty="0"/>
                    </a:p>
                  </a:txBody>
                  <a:tcPr marT="45718" marB="45718"/>
                </a:tc>
                <a:extLst>
                  <a:ext uri="{0D108BD9-81ED-4DB2-BD59-A6C34878D82A}">
                    <a16:rowId xmlns:a16="http://schemas.microsoft.com/office/drawing/2014/main" val="562101767"/>
                  </a:ext>
                </a:extLst>
              </a:tr>
            </a:tbl>
          </a:graphicData>
        </a:graphic>
      </p:graphicFrame>
      <p:sp>
        <p:nvSpPr>
          <p:cNvPr id="5" name="Rectángulo 4">
            <a:extLst>
              <a:ext uri="{FF2B5EF4-FFF2-40B4-BE49-F238E27FC236}">
                <a16:creationId xmlns:a16="http://schemas.microsoft.com/office/drawing/2014/main" id="{8B3AFAC9-BC86-4471-9310-00B0ED02F2B9}"/>
              </a:ext>
            </a:extLst>
          </p:cNvPr>
          <p:cNvSpPr/>
          <p:nvPr/>
        </p:nvSpPr>
        <p:spPr>
          <a:xfrm>
            <a:off x="360829" y="477618"/>
            <a:ext cx="11470341" cy="495748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sp>
        <p:nvSpPr>
          <p:cNvPr id="6" name="Rectángulo 5">
            <a:extLst>
              <a:ext uri="{FF2B5EF4-FFF2-40B4-BE49-F238E27FC236}">
                <a16:creationId xmlns:a16="http://schemas.microsoft.com/office/drawing/2014/main" id="{36878996-7EC1-423B-ABA8-2253253A6F3A}"/>
              </a:ext>
            </a:extLst>
          </p:cNvPr>
          <p:cNvSpPr/>
          <p:nvPr/>
        </p:nvSpPr>
        <p:spPr>
          <a:xfrm>
            <a:off x="360829" y="1021977"/>
            <a:ext cx="11470341" cy="437278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cxnSp>
        <p:nvCxnSpPr>
          <p:cNvPr id="9" name="Conector recto 8">
            <a:extLst>
              <a:ext uri="{FF2B5EF4-FFF2-40B4-BE49-F238E27FC236}">
                <a16:creationId xmlns:a16="http://schemas.microsoft.com/office/drawing/2014/main" id="{66C05E09-C242-4060-B685-6CDD1769E229}"/>
              </a:ext>
            </a:extLst>
          </p:cNvPr>
          <p:cNvCxnSpPr>
            <a:cxnSpLocks/>
          </p:cNvCxnSpPr>
          <p:nvPr/>
        </p:nvCxnSpPr>
        <p:spPr>
          <a:xfrm>
            <a:off x="4178105" y="477619"/>
            <a:ext cx="0" cy="495748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D125143D-51F2-460B-99DF-3898DB861E7A}"/>
              </a:ext>
            </a:extLst>
          </p:cNvPr>
          <p:cNvCxnSpPr>
            <a:cxnSpLocks/>
          </p:cNvCxnSpPr>
          <p:nvPr/>
        </p:nvCxnSpPr>
        <p:spPr>
          <a:xfrm>
            <a:off x="7988105" y="477619"/>
            <a:ext cx="0" cy="495748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62D45BA5-4601-43A1-AB2E-4F656CA4C830}"/>
              </a:ext>
            </a:extLst>
          </p:cNvPr>
          <p:cNvSpPr txBox="1"/>
          <p:nvPr/>
        </p:nvSpPr>
        <p:spPr>
          <a:xfrm>
            <a:off x="5526460" y="5970708"/>
            <a:ext cx="6548371"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pic>
        <p:nvPicPr>
          <p:cNvPr id="3" name="34 30">
            <a:hlinkClick r:id="" action="ppaction://media"/>
            <a:extLst>
              <a:ext uri="{FF2B5EF4-FFF2-40B4-BE49-F238E27FC236}">
                <a16:creationId xmlns:a16="http://schemas.microsoft.com/office/drawing/2014/main" id="{B0527B3F-A760-4608-B48C-1C1651C8D5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447494" y="3124200"/>
            <a:ext cx="609600" cy="609600"/>
          </a:xfrm>
          <a:prstGeom prst="rect">
            <a:avLst/>
          </a:prstGeom>
        </p:spPr>
      </p:pic>
    </p:spTree>
    <p:extLst>
      <p:ext uri="{BB962C8B-B14F-4D97-AF65-F5344CB8AC3E}">
        <p14:creationId xmlns:p14="http://schemas.microsoft.com/office/powerpoint/2010/main" val="2476113764"/>
      </p:ext>
    </p:extLst>
  </p:cSld>
  <p:clrMapOvr>
    <a:masterClrMapping/>
  </p:clrMapOvr>
  <mc:AlternateContent xmlns:mc="http://schemas.openxmlformats.org/markup-compatibility/2006">
    <mc:Choice xmlns:p14="http://schemas.microsoft.com/office/powerpoint/2010/main" Requires="p14">
      <p:transition spd="slow" p14:dur="2000" advClick="0" advTm="28000"/>
    </mc:Choice>
    <mc:Fallback>
      <p:transition spd="slow" advClick="0" advTm="2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F2E90508-7E88-4DFD-A09B-BB099B614652}"/>
              </a:ext>
            </a:extLst>
          </p:cNvPr>
          <p:cNvGraphicFramePr>
            <a:graphicFrameLocks noGrp="1"/>
          </p:cNvGraphicFramePr>
          <p:nvPr>
            <p:extLst>
              <p:ext uri="{D42A27DB-BD31-4B8C-83A1-F6EECF244321}">
                <p14:modId xmlns:p14="http://schemas.microsoft.com/office/powerpoint/2010/main" val="1084215320"/>
              </p:ext>
            </p:extLst>
          </p:nvPr>
        </p:nvGraphicFramePr>
        <p:xfrm>
          <a:off x="360829" y="517960"/>
          <a:ext cx="11470341" cy="4858980"/>
        </p:xfrm>
        <a:graphic>
          <a:graphicData uri="http://schemas.openxmlformats.org/drawingml/2006/table">
            <a:tbl>
              <a:tblPr firstRow="1" bandRow="1">
                <a:tableStyleId>{5C22544A-7EE6-4342-B048-85BDC9FD1C3A}</a:tableStyleId>
              </a:tblPr>
              <a:tblGrid>
                <a:gridCol w="3823447">
                  <a:extLst>
                    <a:ext uri="{9D8B030D-6E8A-4147-A177-3AD203B41FA5}">
                      <a16:colId xmlns:a16="http://schemas.microsoft.com/office/drawing/2014/main" val="2425116043"/>
                    </a:ext>
                  </a:extLst>
                </a:gridCol>
                <a:gridCol w="3823447">
                  <a:extLst>
                    <a:ext uri="{9D8B030D-6E8A-4147-A177-3AD203B41FA5}">
                      <a16:colId xmlns:a16="http://schemas.microsoft.com/office/drawing/2014/main" val="2739013364"/>
                    </a:ext>
                  </a:extLst>
                </a:gridCol>
                <a:gridCol w="3823447">
                  <a:extLst>
                    <a:ext uri="{9D8B030D-6E8A-4147-A177-3AD203B41FA5}">
                      <a16:colId xmlns:a16="http://schemas.microsoft.com/office/drawing/2014/main" val="3745752496"/>
                    </a:ext>
                  </a:extLst>
                </a:gridCol>
              </a:tblGrid>
              <a:tr h="461295">
                <a:tc>
                  <a:txBody>
                    <a:bodyPr/>
                    <a:lstStyle/>
                    <a:p>
                      <a:pPr algn="ctr"/>
                      <a:r>
                        <a:rPr lang="es-MX" sz="2400" dirty="0"/>
                        <a:t>CRITERIO</a:t>
                      </a:r>
                      <a:endParaRPr lang="es-CU" sz="2400" dirty="0"/>
                    </a:p>
                  </a:txBody>
                  <a:tcPr/>
                </a:tc>
                <a:tc>
                  <a:txBody>
                    <a:bodyPr/>
                    <a:lstStyle/>
                    <a:p>
                      <a:pPr algn="ctr"/>
                      <a:r>
                        <a:rPr lang="es-MX" sz="2400" dirty="0"/>
                        <a:t>DEFINICIÓN</a:t>
                      </a:r>
                      <a:endParaRPr lang="es-CU" sz="2400" dirty="0"/>
                    </a:p>
                  </a:txBody>
                  <a:tcPr/>
                </a:tc>
                <a:tc>
                  <a:txBody>
                    <a:bodyPr/>
                    <a:lstStyle/>
                    <a:p>
                      <a:pPr algn="ctr"/>
                      <a:r>
                        <a:rPr lang="es-MX" sz="2400" dirty="0"/>
                        <a:t>DESCRIPCIÓN</a:t>
                      </a:r>
                      <a:endParaRPr lang="es-CU" sz="2400" dirty="0"/>
                    </a:p>
                  </a:txBody>
                  <a:tcPr/>
                </a:tc>
                <a:extLst>
                  <a:ext uri="{0D108BD9-81ED-4DB2-BD59-A6C34878D82A}">
                    <a16:rowId xmlns:a16="http://schemas.microsoft.com/office/drawing/2014/main" val="1076985918"/>
                  </a:ext>
                </a:extLst>
              </a:tr>
              <a:tr h="461295">
                <a:tc>
                  <a:txBody>
                    <a:bodyPr/>
                    <a:lstStyle/>
                    <a:p>
                      <a:r>
                        <a:rPr lang="es-MX" sz="2400" b="1" dirty="0"/>
                        <a:t>OBJETIVIDAD</a:t>
                      </a:r>
                      <a:endParaRPr lang="es-CU" sz="2400" b="1" dirty="0"/>
                    </a:p>
                  </a:txBody>
                  <a:tcPr/>
                </a:tc>
                <a:tc rowSpan="2">
                  <a:txBody>
                    <a:bodyPr/>
                    <a:lstStyle/>
                    <a:p>
                      <a:r>
                        <a:rPr lang="es-ES" sz="2800" b="1" dirty="0"/>
                        <a:t>Confiabilidad de la información</a:t>
                      </a:r>
                      <a:r>
                        <a:rPr lang="es-ES" sz="2800" b="1" baseline="0" dirty="0"/>
                        <a:t> contenida en la fuente.</a:t>
                      </a:r>
                      <a:endParaRPr lang="es-ES" sz="2800" b="1" dirty="0"/>
                    </a:p>
                  </a:txBody>
                  <a:tcPr marT="45722" marB="45722"/>
                </a:tc>
                <a:tc rowSpan="2">
                  <a:txBody>
                    <a:bodyPr/>
                    <a:lstStyle/>
                    <a:p>
                      <a:r>
                        <a:rPr lang="es-ES" sz="2800" b="1" dirty="0"/>
                        <a:t>La información es confiable, puede verificarse a través de la lista de referencias. Los</a:t>
                      </a:r>
                      <a:r>
                        <a:rPr lang="es-ES" sz="2800" b="1" baseline="0" dirty="0"/>
                        <a:t> temas se tratan de forma imparcial, libre de juicios y puntos de vista de los autores.</a:t>
                      </a:r>
                      <a:endParaRPr lang="es-ES" sz="2800" dirty="0"/>
                    </a:p>
                  </a:txBody>
                  <a:tcPr marT="45722" marB="45722"/>
                </a:tc>
                <a:extLst>
                  <a:ext uri="{0D108BD9-81ED-4DB2-BD59-A6C34878D82A}">
                    <a16:rowId xmlns:a16="http://schemas.microsoft.com/office/drawing/2014/main" val="3176621199"/>
                  </a:ext>
                </a:extLst>
              </a:tr>
              <a:tr h="3936390">
                <a:tc>
                  <a:txBody>
                    <a:bodyPr/>
                    <a:lstStyle/>
                    <a:p>
                      <a:endParaRPr lang="es-CU" sz="2400" b="1" dirty="0"/>
                    </a:p>
                  </a:txBody>
                  <a:tcPr/>
                </a:tc>
                <a:tc vMerge="1">
                  <a:txBody>
                    <a:bodyPr/>
                    <a:lstStyle/>
                    <a:p>
                      <a:endParaRPr lang="es-ES" sz="1800" b="1" dirty="0"/>
                    </a:p>
                  </a:txBody>
                  <a:tcPr marT="45718" marB="45718"/>
                </a:tc>
                <a:tc vMerge="1">
                  <a:txBody>
                    <a:bodyPr/>
                    <a:lstStyle/>
                    <a:p>
                      <a:endParaRPr lang="es-ES" sz="1800" dirty="0"/>
                    </a:p>
                  </a:txBody>
                  <a:tcPr marT="45718" marB="45718"/>
                </a:tc>
                <a:extLst>
                  <a:ext uri="{0D108BD9-81ED-4DB2-BD59-A6C34878D82A}">
                    <a16:rowId xmlns:a16="http://schemas.microsoft.com/office/drawing/2014/main" val="562101767"/>
                  </a:ext>
                </a:extLst>
              </a:tr>
            </a:tbl>
          </a:graphicData>
        </a:graphic>
      </p:graphicFrame>
      <p:sp>
        <p:nvSpPr>
          <p:cNvPr id="5" name="Rectángulo 4">
            <a:extLst>
              <a:ext uri="{FF2B5EF4-FFF2-40B4-BE49-F238E27FC236}">
                <a16:creationId xmlns:a16="http://schemas.microsoft.com/office/drawing/2014/main" id="{8B3AFAC9-BC86-4471-9310-00B0ED02F2B9}"/>
              </a:ext>
            </a:extLst>
          </p:cNvPr>
          <p:cNvSpPr/>
          <p:nvPr/>
        </p:nvSpPr>
        <p:spPr>
          <a:xfrm>
            <a:off x="360829" y="477619"/>
            <a:ext cx="11470341" cy="489932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sp>
        <p:nvSpPr>
          <p:cNvPr id="6" name="Rectángulo 5">
            <a:extLst>
              <a:ext uri="{FF2B5EF4-FFF2-40B4-BE49-F238E27FC236}">
                <a16:creationId xmlns:a16="http://schemas.microsoft.com/office/drawing/2014/main" id="{36878996-7EC1-423B-ABA8-2253253A6F3A}"/>
              </a:ext>
            </a:extLst>
          </p:cNvPr>
          <p:cNvSpPr/>
          <p:nvPr/>
        </p:nvSpPr>
        <p:spPr>
          <a:xfrm>
            <a:off x="360828" y="963812"/>
            <a:ext cx="11470341" cy="4413128"/>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cxnSp>
        <p:nvCxnSpPr>
          <p:cNvPr id="9" name="Conector recto 8">
            <a:extLst>
              <a:ext uri="{FF2B5EF4-FFF2-40B4-BE49-F238E27FC236}">
                <a16:creationId xmlns:a16="http://schemas.microsoft.com/office/drawing/2014/main" id="{66C05E09-C242-4060-B685-6CDD1769E229}"/>
              </a:ext>
            </a:extLst>
          </p:cNvPr>
          <p:cNvCxnSpPr>
            <a:cxnSpLocks/>
          </p:cNvCxnSpPr>
          <p:nvPr/>
        </p:nvCxnSpPr>
        <p:spPr>
          <a:xfrm>
            <a:off x="4191552" y="477619"/>
            <a:ext cx="0" cy="489932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D125143D-51F2-460B-99DF-3898DB861E7A}"/>
              </a:ext>
            </a:extLst>
          </p:cNvPr>
          <p:cNvCxnSpPr>
            <a:cxnSpLocks/>
          </p:cNvCxnSpPr>
          <p:nvPr/>
        </p:nvCxnSpPr>
        <p:spPr>
          <a:xfrm>
            <a:off x="7988105" y="477619"/>
            <a:ext cx="0" cy="489932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62D45BA5-4601-43A1-AB2E-4F656CA4C830}"/>
              </a:ext>
            </a:extLst>
          </p:cNvPr>
          <p:cNvSpPr txBox="1"/>
          <p:nvPr/>
        </p:nvSpPr>
        <p:spPr>
          <a:xfrm>
            <a:off x="5526460" y="5970708"/>
            <a:ext cx="6548371"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pic>
        <p:nvPicPr>
          <p:cNvPr id="3" name="35 32">
            <a:hlinkClick r:id="" action="ppaction://media"/>
            <a:extLst>
              <a:ext uri="{FF2B5EF4-FFF2-40B4-BE49-F238E27FC236}">
                <a16:creationId xmlns:a16="http://schemas.microsoft.com/office/drawing/2014/main" id="{B8CDD0CF-E28A-4EA8-A132-8A12AFF2D4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286129" y="3170376"/>
            <a:ext cx="609600" cy="609600"/>
          </a:xfrm>
          <a:prstGeom prst="rect">
            <a:avLst/>
          </a:prstGeom>
        </p:spPr>
      </p:pic>
    </p:spTree>
    <p:extLst>
      <p:ext uri="{BB962C8B-B14F-4D97-AF65-F5344CB8AC3E}">
        <p14:creationId xmlns:p14="http://schemas.microsoft.com/office/powerpoint/2010/main" val="1537518718"/>
      </p:ext>
    </p:extLst>
  </p:cSld>
  <p:clrMapOvr>
    <a:masterClrMapping/>
  </p:clrMapOvr>
  <mc:AlternateContent xmlns:mc="http://schemas.openxmlformats.org/markup-compatibility/2006" xmlns:p14="http://schemas.microsoft.com/office/powerpoint/2010/main">
    <mc:Choice Requires="p14">
      <p:transition spd="slow" p14:dur="2000" advClick="0" advTm="32000"/>
    </mc:Choice>
    <mc:Fallback xmlns="">
      <p:transition spd="slow" advClick="0" advTm="3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F2E90508-7E88-4DFD-A09B-BB099B614652}"/>
              </a:ext>
            </a:extLst>
          </p:cNvPr>
          <p:cNvGraphicFramePr>
            <a:graphicFrameLocks noGrp="1"/>
          </p:cNvGraphicFramePr>
          <p:nvPr>
            <p:extLst>
              <p:ext uri="{D42A27DB-BD31-4B8C-83A1-F6EECF244321}">
                <p14:modId xmlns:p14="http://schemas.microsoft.com/office/powerpoint/2010/main" val="484182043"/>
              </p:ext>
            </p:extLst>
          </p:nvPr>
        </p:nvGraphicFramePr>
        <p:xfrm>
          <a:off x="360829" y="517960"/>
          <a:ext cx="11470341" cy="4858980"/>
        </p:xfrm>
        <a:graphic>
          <a:graphicData uri="http://schemas.openxmlformats.org/drawingml/2006/table">
            <a:tbl>
              <a:tblPr firstRow="1" bandRow="1">
                <a:tableStyleId>{5C22544A-7EE6-4342-B048-85BDC9FD1C3A}</a:tableStyleId>
              </a:tblPr>
              <a:tblGrid>
                <a:gridCol w="3823447">
                  <a:extLst>
                    <a:ext uri="{9D8B030D-6E8A-4147-A177-3AD203B41FA5}">
                      <a16:colId xmlns:a16="http://schemas.microsoft.com/office/drawing/2014/main" val="2425116043"/>
                    </a:ext>
                  </a:extLst>
                </a:gridCol>
                <a:gridCol w="3823447">
                  <a:extLst>
                    <a:ext uri="{9D8B030D-6E8A-4147-A177-3AD203B41FA5}">
                      <a16:colId xmlns:a16="http://schemas.microsoft.com/office/drawing/2014/main" val="2739013364"/>
                    </a:ext>
                  </a:extLst>
                </a:gridCol>
                <a:gridCol w="3823447">
                  <a:extLst>
                    <a:ext uri="{9D8B030D-6E8A-4147-A177-3AD203B41FA5}">
                      <a16:colId xmlns:a16="http://schemas.microsoft.com/office/drawing/2014/main" val="3745752496"/>
                    </a:ext>
                  </a:extLst>
                </a:gridCol>
              </a:tblGrid>
              <a:tr h="461295">
                <a:tc>
                  <a:txBody>
                    <a:bodyPr/>
                    <a:lstStyle/>
                    <a:p>
                      <a:pPr algn="ctr"/>
                      <a:r>
                        <a:rPr lang="es-MX" sz="2000" dirty="0"/>
                        <a:t>CRITERIO</a:t>
                      </a:r>
                      <a:endParaRPr lang="es-CU" sz="2000" dirty="0"/>
                    </a:p>
                  </a:txBody>
                  <a:tcPr/>
                </a:tc>
                <a:tc>
                  <a:txBody>
                    <a:bodyPr/>
                    <a:lstStyle/>
                    <a:p>
                      <a:pPr algn="ctr"/>
                      <a:r>
                        <a:rPr lang="es-MX" sz="2000" dirty="0"/>
                        <a:t>DEFINICIÓN</a:t>
                      </a:r>
                      <a:endParaRPr lang="es-CU" sz="2000" dirty="0"/>
                    </a:p>
                  </a:txBody>
                  <a:tcPr/>
                </a:tc>
                <a:tc>
                  <a:txBody>
                    <a:bodyPr/>
                    <a:lstStyle/>
                    <a:p>
                      <a:pPr algn="ctr"/>
                      <a:r>
                        <a:rPr lang="es-MX" sz="2000" dirty="0"/>
                        <a:t>DESCRIPCIÓN</a:t>
                      </a:r>
                      <a:endParaRPr lang="es-CU" sz="2000" dirty="0"/>
                    </a:p>
                  </a:txBody>
                  <a:tcPr/>
                </a:tc>
                <a:extLst>
                  <a:ext uri="{0D108BD9-81ED-4DB2-BD59-A6C34878D82A}">
                    <a16:rowId xmlns:a16="http://schemas.microsoft.com/office/drawing/2014/main" val="1076985918"/>
                  </a:ext>
                </a:extLst>
              </a:tr>
              <a:tr h="461295">
                <a:tc>
                  <a:txBody>
                    <a:bodyPr/>
                    <a:lstStyle/>
                    <a:p>
                      <a:r>
                        <a:rPr lang="es-MX" sz="2000" b="1" dirty="0"/>
                        <a:t>ACCESO</a:t>
                      </a:r>
                      <a:endParaRPr lang="es-CU" sz="2000" b="1" dirty="0"/>
                    </a:p>
                  </a:txBody>
                  <a:tcPr/>
                </a:tc>
                <a:tc rowSpan="2">
                  <a:txBody>
                    <a:bodyPr/>
                    <a:lstStyle/>
                    <a:p>
                      <a:r>
                        <a:rPr lang="es-ES" sz="2400" b="1" dirty="0"/>
                        <a:t>Disponibilidad</a:t>
                      </a:r>
                      <a:r>
                        <a:rPr lang="es-ES" sz="2400" b="1" baseline="0" dirty="0"/>
                        <a:t> de las fuentes.</a:t>
                      </a:r>
                      <a:endParaRPr lang="es-ES" sz="2400" b="1" dirty="0"/>
                    </a:p>
                  </a:txBody>
                  <a:tcPr marT="45722" marB="45722"/>
                </a:tc>
                <a:tc rowSpan="2">
                  <a:txBody>
                    <a:bodyPr/>
                    <a:lstStyle/>
                    <a:p>
                      <a:r>
                        <a:rPr lang="es-ES" sz="2400" b="1" dirty="0"/>
                        <a:t>Las fuentes de pueden</a:t>
                      </a:r>
                      <a:r>
                        <a:rPr lang="es-ES" sz="2400" b="1" baseline="0" dirty="0"/>
                        <a:t> acceder fácilmente. Se requiere de suscripción o contraseñas. Las fuentes son gratuitas o tienen algún costo por acceso. </a:t>
                      </a:r>
                      <a:r>
                        <a:rPr lang="es-ES" sz="2400" b="1" dirty="0"/>
                        <a:t> Se requiere de algún programa</a:t>
                      </a:r>
                      <a:r>
                        <a:rPr lang="es-ES" sz="2400" b="1" baseline="0" dirty="0"/>
                        <a:t> de computadora para manejar el contenido de la fuente.</a:t>
                      </a:r>
                      <a:endParaRPr lang="es-ES" sz="2400" dirty="0"/>
                    </a:p>
                  </a:txBody>
                  <a:tcPr marT="45722" marB="45722"/>
                </a:tc>
                <a:extLst>
                  <a:ext uri="{0D108BD9-81ED-4DB2-BD59-A6C34878D82A}">
                    <a16:rowId xmlns:a16="http://schemas.microsoft.com/office/drawing/2014/main" val="3176621199"/>
                  </a:ext>
                </a:extLst>
              </a:tr>
              <a:tr h="3936390">
                <a:tc>
                  <a:txBody>
                    <a:bodyPr/>
                    <a:lstStyle/>
                    <a:p>
                      <a:endParaRPr lang="es-CU" sz="2000" b="1" dirty="0"/>
                    </a:p>
                  </a:txBody>
                  <a:tcPr/>
                </a:tc>
                <a:tc vMerge="1">
                  <a:txBody>
                    <a:bodyPr/>
                    <a:lstStyle/>
                    <a:p>
                      <a:endParaRPr lang="es-ES" sz="1800" b="1" dirty="0"/>
                    </a:p>
                  </a:txBody>
                  <a:tcPr marT="45718" marB="45718"/>
                </a:tc>
                <a:tc vMerge="1">
                  <a:txBody>
                    <a:bodyPr/>
                    <a:lstStyle/>
                    <a:p>
                      <a:endParaRPr lang="es-ES" sz="1800" dirty="0"/>
                    </a:p>
                  </a:txBody>
                  <a:tcPr marT="45718" marB="45718"/>
                </a:tc>
                <a:extLst>
                  <a:ext uri="{0D108BD9-81ED-4DB2-BD59-A6C34878D82A}">
                    <a16:rowId xmlns:a16="http://schemas.microsoft.com/office/drawing/2014/main" val="562101767"/>
                  </a:ext>
                </a:extLst>
              </a:tr>
            </a:tbl>
          </a:graphicData>
        </a:graphic>
      </p:graphicFrame>
      <p:sp>
        <p:nvSpPr>
          <p:cNvPr id="5" name="Rectángulo 4">
            <a:extLst>
              <a:ext uri="{FF2B5EF4-FFF2-40B4-BE49-F238E27FC236}">
                <a16:creationId xmlns:a16="http://schemas.microsoft.com/office/drawing/2014/main" id="{8B3AFAC9-BC86-4471-9310-00B0ED02F2B9}"/>
              </a:ext>
            </a:extLst>
          </p:cNvPr>
          <p:cNvSpPr/>
          <p:nvPr/>
        </p:nvSpPr>
        <p:spPr>
          <a:xfrm>
            <a:off x="360829" y="477619"/>
            <a:ext cx="11470341" cy="489932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sp>
        <p:nvSpPr>
          <p:cNvPr id="6" name="Rectángulo 5">
            <a:extLst>
              <a:ext uri="{FF2B5EF4-FFF2-40B4-BE49-F238E27FC236}">
                <a16:creationId xmlns:a16="http://schemas.microsoft.com/office/drawing/2014/main" id="{36878996-7EC1-423B-ABA8-2253253A6F3A}"/>
              </a:ext>
            </a:extLst>
          </p:cNvPr>
          <p:cNvSpPr/>
          <p:nvPr/>
        </p:nvSpPr>
        <p:spPr>
          <a:xfrm>
            <a:off x="360828" y="963812"/>
            <a:ext cx="11470341" cy="4413128"/>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U"/>
          </a:p>
        </p:txBody>
      </p:sp>
      <p:cxnSp>
        <p:nvCxnSpPr>
          <p:cNvPr id="9" name="Conector recto 8">
            <a:extLst>
              <a:ext uri="{FF2B5EF4-FFF2-40B4-BE49-F238E27FC236}">
                <a16:creationId xmlns:a16="http://schemas.microsoft.com/office/drawing/2014/main" id="{66C05E09-C242-4060-B685-6CDD1769E229}"/>
              </a:ext>
            </a:extLst>
          </p:cNvPr>
          <p:cNvCxnSpPr>
            <a:cxnSpLocks/>
          </p:cNvCxnSpPr>
          <p:nvPr/>
        </p:nvCxnSpPr>
        <p:spPr>
          <a:xfrm>
            <a:off x="4178105" y="477619"/>
            <a:ext cx="0" cy="489932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D125143D-51F2-460B-99DF-3898DB861E7A}"/>
              </a:ext>
            </a:extLst>
          </p:cNvPr>
          <p:cNvCxnSpPr>
            <a:cxnSpLocks/>
          </p:cNvCxnSpPr>
          <p:nvPr/>
        </p:nvCxnSpPr>
        <p:spPr>
          <a:xfrm>
            <a:off x="7988105" y="477619"/>
            <a:ext cx="0" cy="489932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62D45BA5-4601-43A1-AB2E-4F656CA4C830}"/>
              </a:ext>
            </a:extLst>
          </p:cNvPr>
          <p:cNvSpPr txBox="1"/>
          <p:nvPr/>
        </p:nvSpPr>
        <p:spPr>
          <a:xfrm>
            <a:off x="5526460" y="5970708"/>
            <a:ext cx="6548371"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pic>
        <p:nvPicPr>
          <p:cNvPr id="3" name="36 31">
            <a:hlinkClick r:id="" action="ppaction://media"/>
            <a:extLst>
              <a:ext uri="{FF2B5EF4-FFF2-40B4-BE49-F238E27FC236}">
                <a16:creationId xmlns:a16="http://schemas.microsoft.com/office/drawing/2014/main" id="{19575349-05D6-48D4-B587-89BA7ED360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407153" y="3124200"/>
            <a:ext cx="609600" cy="609600"/>
          </a:xfrm>
          <a:prstGeom prst="rect">
            <a:avLst/>
          </a:prstGeom>
        </p:spPr>
      </p:pic>
    </p:spTree>
    <p:extLst>
      <p:ext uri="{BB962C8B-B14F-4D97-AF65-F5344CB8AC3E}">
        <p14:creationId xmlns:p14="http://schemas.microsoft.com/office/powerpoint/2010/main" val="4196693796"/>
      </p:ext>
    </p:extLst>
  </p:cSld>
  <p:clrMapOvr>
    <a:masterClrMapping/>
  </p:clrMapOvr>
  <mc:AlternateContent xmlns:mc="http://schemas.openxmlformats.org/markup-compatibility/2006" xmlns:p14="http://schemas.microsoft.com/office/powerpoint/2010/main">
    <mc:Choice Requires="p14">
      <p:transition spd="slow" p14:dur="2000" advClick="0" advTm="31000"/>
    </mc:Choice>
    <mc:Fallback xmlns="">
      <p:transition spd="slow" advClick="0" advTm="3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3000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874BBE3A-0E0B-494F-972B-50CD321F7CA1}"/>
              </a:ext>
            </a:extLst>
          </p:cNvPr>
          <p:cNvSpPr txBox="1">
            <a:spLocks/>
          </p:cNvSpPr>
          <p:nvPr/>
        </p:nvSpPr>
        <p:spPr>
          <a:xfrm>
            <a:off x="791926" y="627747"/>
            <a:ext cx="10718756" cy="999347"/>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5400" b="1" dirty="0"/>
              <a:t>Objetivo Específico del Tema 5</a:t>
            </a:r>
            <a:endParaRPr lang="es-CU" sz="5400" b="1" dirty="0"/>
          </a:p>
        </p:txBody>
      </p:sp>
      <p:sp>
        <p:nvSpPr>
          <p:cNvPr id="7" name="Marcador de contenido 2">
            <a:extLst>
              <a:ext uri="{FF2B5EF4-FFF2-40B4-BE49-F238E27FC236}">
                <a16:creationId xmlns:a16="http://schemas.microsoft.com/office/drawing/2014/main" id="{104BBF73-03DD-4B28-B404-4C8102F3DD07}"/>
              </a:ext>
            </a:extLst>
          </p:cNvPr>
          <p:cNvSpPr txBox="1">
            <a:spLocks/>
          </p:cNvSpPr>
          <p:nvPr/>
        </p:nvSpPr>
        <p:spPr>
          <a:xfrm>
            <a:off x="791926" y="2416064"/>
            <a:ext cx="10576766" cy="373933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457200" indent="-457200">
              <a:buClr>
                <a:schemeClr val="tx1"/>
              </a:buClr>
              <a:buFont typeface="+mj-lt"/>
              <a:buAutoNum type="arabicPeriod"/>
            </a:pPr>
            <a:r>
              <a:rPr lang="es-ES" sz="4800" dirty="0"/>
              <a:t>Describir los servicios a prestar por el bibliotecario en la Ciencia Abierta.</a:t>
            </a:r>
            <a:endParaRPr lang="es-CU" sz="4800" dirty="0"/>
          </a:p>
        </p:txBody>
      </p:sp>
      <p:sp>
        <p:nvSpPr>
          <p:cNvPr id="8" name="CuadroTexto 7">
            <a:extLst>
              <a:ext uri="{FF2B5EF4-FFF2-40B4-BE49-F238E27FC236}">
                <a16:creationId xmlns:a16="http://schemas.microsoft.com/office/drawing/2014/main" id="{A3B6FA51-0837-4247-98EF-64C682B3ED96}"/>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pic>
        <p:nvPicPr>
          <p:cNvPr id="2" name="4 9">
            <a:hlinkClick r:id="" action="ppaction://media"/>
            <a:extLst>
              <a:ext uri="{FF2B5EF4-FFF2-40B4-BE49-F238E27FC236}">
                <a16:creationId xmlns:a16="http://schemas.microsoft.com/office/drawing/2014/main" id="{F1C8F947-75B0-4217-AFC2-29DBD6C495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434047" y="3124200"/>
            <a:ext cx="609600" cy="609600"/>
          </a:xfrm>
          <a:prstGeom prst="rect">
            <a:avLst/>
          </a:prstGeom>
        </p:spPr>
      </p:pic>
    </p:spTree>
    <p:extLst>
      <p:ext uri="{BB962C8B-B14F-4D97-AF65-F5344CB8AC3E}">
        <p14:creationId xmlns:p14="http://schemas.microsoft.com/office/powerpoint/2010/main" val="2211638655"/>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91206E4-CFBB-40A1-AECD-D659F81A9901}"/>
              </a:ext>
            </a:extLst>
          </p:cNvPr>
          <p:cNvSpPr txBox="1">
            <a:spLocks/>
          </p:cNvSpPr>
          <p:nvPr/>
        </p:nvSpPr>
        <p:spPr>
          <a:xfrm>
            <a:off x="2245659" y="333271"/>
            <a:ext cx="7718612" cy="936729"/>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4800" b="1" dirty="0"/>
              <a:t>Contenidos (continúa)</a:t>
            </a:r>
            <a:endParaRPr lang="es-CU" sz="4800" b="1" dirty="0"/>
          </a:p>
        </p:txBody>
      </p:sp>
      <p:sp>
        <p:nvSpPr>
          <p:cNvPr id="8" name="Marcador de contenido 2">
            <a:extLst>
              <a:ext uri="{FF2B5EF4-FFF2-40B4-BE49-F238E27FC236}">
                <a16:creationId xmlns:a16="http://schemas.microsoft.com/office/drawing/2014/main" id="{8040EAB2-68CA-48EE-9608-32D89D6FF71B}"/>
              </a:ext>
            </a:extLst>
          </p:cNvPr>
          <p:cNvSpPr txBox="1">
            <a:spLocks/>
          </p:cNvSpPr>
          <p:nvPr/>
        </p:nvSpPr>
        <p:spPr>
          <a:xfrm>
            <a:off x="643217" y="1516722"/>
            <a:ext cx="10905566" cy="463867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lvl="0" indent="0" algn="just">
              <a:buClr>
                <a:schemeClr val="tx1"/>
              </a:buClr>
              <a:buNone/>
            </a:pPr>
            <a:r>
              <a:rPr lang="es-ES" sz="3200" b="1" dirty="0"/>
              <a:t>5.1. Asesoría y formación en gestión de datos de investigación.</a:t>
            </a:r>
          </a:p>
          <a:p>
            <a:pPr marL="0" lvl="0" indent="0" algn="just">
              <a:buClr>
                <a:schemeClr val="tx1"/>
              </a:buClr>
              <a:buNone/>
            </a:pPr>
            <a:r>
              <a:rPr lang="es-ES" sz="3200" b="1" dirty="0"/>
              <a:t>5.2. Herramientas para la generación de planes de gestión de datos.</a:t>
            </a:r>
          </a:p>
          <a:p>
            <a:pPr marL="0" lvl="0" indent="0" algn="just">
              <a:buClr>
                <a:schemeClr val="tx1"/>
              </a:buClr>
              <a:buNone/>
            </a:pPr>
            <a:r>
              <a:rPr lang="es-ES" sz="3200" b="1" dirty="0"/>
              <a:t>5.3. Repositorios.</a:t>
            </a:r>
          </a:p>
          <a:p>
            <a:pPr marL="0" lvl="0" indent="0" algn="just">
              <a:buClr>
                <a:schemeClr val="tx1"/>
              </a:buClr>
              <a:buNone/>
            </a:pPr>
            <a:r>
              <a:rPr lang="es-ES" sz="3200" b="1" dirty="0"/>
              <a:t>5.4. Servicios de registro de identificadores persistentes.</a:t>
            </a:r>
          </a:p>
          <a:p>
            <a:pPr marL="0" lvl="0" indent="0" algn="just">
              <a:buClr>
                <a:schemeClr val="tx1"/>
              </a:buClr>
              <a:buNone/>
            </a:pPr>
            <a:r>
              <a:rPr lang="es-ES" sz="3200" b="1" dirty="0"/>
              <a:t>5.5. Integración de los profesionales de datos.</a:t>
            </a:r>
          </a:p>
          <a:p>
            <a:pPr marL="0" lvl="0" indent="0" algn="just">
              <a:buClr>
                <a:schemeClr val="tx1"/>
              </a:buClr>
              <a:buNone/>
            </a:pPr>
            <a:endParaRPr lang="es-ES" sz="3200" b="1" dirty="0"/>
          </a:p>
          <a:p>
            <a:pPr marL="0" indent="0" algn="just">
              <a:buClr>
                <a:schemeClr val="tx1"/>
              </a:buClr>
              <a:buFont typeface="Wingdings 3" charset="2"/>
              <a:buNone/>
            </a:pPr>
            <a:endParaRPr lang="es-ES" sz="3200" b="1" dirty="0"/>
          </a:p>
        </p:txBody>
      </p:sp>
      <p:sp>
        <p:nvSpPr>
          <p:cNvPr id="9" name="CuadroTexto 8">
            <a:extLst>
              <a:ext uri="{FF2B5EF4-FFF2-40B4-BE49-F238E27FC236}">
                <a16:creationId xmlns:a16="http://schemas.microsoft.com/office/drawing/2014/main" id="{6C7EDE9E-EA6E-4941-A6FC-D132E018BC23}"/>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pic>
        <p:nvPicPr>
          <p:cNvPr id="2" name="5 24">
            <a:hlinkClick r:id="" action="ppaction://media"/>
            <a:extLst>
              <a:ext uri="{FF2B5EF4-FFF2-40B4-BE49-F238E27FC236}">
                <a16:creationId xmlns:a16="http://schemas.microsoft.com/office/drawing/2014/main" id="{55C9194F-5415-436F-AB6A-5B4C23E3C6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864352" y="3124200"/>
            <a:ext cx="609600" cy="609600"/>
          </a:xfrm>
          <a:prstGeom prst="rect">
            <a:avLst/>
          </a:prstGeom>
        </p:spPr>
      </p:pic>
    </p:spTree>
    <p:extLst>
      <p:ext uri="{BB962C8B-B14F-4D97-AF65-F5344CB8AC3E}">
        <p14:creationId xmlns:p14="http://schemas.microsoft.com/office/powerpoint/2010/main" val="1907754111"/>
      </p:ext>
    </p:extLst>
  </p:cSld>
  <p:clrMapOvr>
    <a:masterClrMapping/>
  </p:clrMapOvr>
  <mc:AlternateContent xmlns:mc="http://schemas.openxmlformats.org/markup-compatibility/2006" xmlns:p14="http://schemas.microsoft.com/office/powerpoint/2010/main">
    <mc:Choice Requires="p14">
      <p:transition spd="slow" p14:dur="2000" advClick="0" advTm="24000"/>
    </mc:Choice>
    <mc:Fallback xmlns="">
      <p:transition spd="slow" advClick="0" advTm="2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8040EAB2-68CA-48EE-9608-32D89D6FF71B}"/>
              </a:ext>
            </a:extLst>
          </p:cNvPr>
          <p:cNvSpPr txBox="1">
            <a:spLocks/>
          </p:cNvSpPr>
          <p:nvPr/>
        </p:nvSpPr>
        <p:spPr>
          <a:xfrm>
            <a:off x="643217" y="477834"/>
            <a:ext cx="10905566" cy="5677563"/>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lvl="0" indent="0" algn="just">
              <a:buClr>
                <a:schemeClr val="tx1"/>
              </a:buClr>
              <a:buNone/>
            </a:pPr>
            <a:r>
              <a:rPr lang="es-ES" sz="3200" b="1" dirty="0"/>
              <a:t>5.6. Bases de Datos.</a:t>
            </a:r>
          </a:p>
          <a:p>
            <a:pPr marL="0" lvl="0" indent="0" algn="just">
              <a:buClr>
                <a:schemeClr val="tx1"/>
              </a:buClr>
              <a:buNone/>
            </a:pPr>
            <a:r>
              <a:rPr lang="es-ES" sz="3200" b="1" dirty="0"/>
              <a:t>5.7. Páginas WEB.</a:t>
            </a:r>
          </a:p>
          <a:p>
            <a:pPr marL="0" lvl="0" indent="0" algn="just">
              <a:buClr>
                <a:schemeClr val="tx1"/>
              </a:buClr>
              <a:buNone/>
            </a:pPr>
            <a:r>
              <a:rPr lang="es-ES" sz="3200" b="1" dirty="0"/>
              <a:t>5.8. Hojas Informativas.</a:t>
            </a:r>
          </a:p>
          <a:p>
            <a:pPr marL="0" lvl="0" indent="0" algn="just">
              <a:buClr>
                <a:schemeClr val="tx1"/>
              </a:buClr>
              <a:buNone/>
            </a:pPr>
            <a:r>
              <a:rPr lang="es-ES" sz="3200" b="1" dirty="0"/>
              <a:t>5.9. Boletines.</a:t>
            </a:r>
          </a:p>
          <a:p>
            <a:pPr marL="0" lvl="0" indent="0" algn="just">
              <a:buClr>
                <a:schemeClr val="tx1"/>
              </a:buClr>
              <a:buNone/>
            </a:pPr>
            <a:r>
              <a:rPr lang="es-ES" sz="3200" b="1" dirty="0"/>
              <a:t>5.10. Listas de distribución.</a:t>
            </a:r>
          </a:p>
          <a:p>
            <a:pPr marL="0" lvl="0" indent="0" algn="just">
              <a:buClr>
                <a:schemeClr val="tx1"/>
              </a:buClr>
              <a:buNone/>
            </a:pPr>
            <a:r>
              <a:rPr lang="es-ES" sz="3200" b="1" dirty="0"/>
              <a:t>5.11. Mensajes de correo electrónico.</a:t>
            </a:r>
          </a:p>
          <a:p>
            <a:pPr marL="0" lvl="0" indent="0" algn="just">
              <a:buClr>
                <a:schemeClr val="tx1"/>
              </a:buClr>
              <a:buNone/>
            </a:pPr>
            <a:r>
              <a:rPr lang="es-ES" sz="3200" b="1" dirty="0"/>
              <a:t>5.12. Redes sociales.</a:t>
            </a:r>
          </a:p>
          <a:p>
            <a:pPr marL="0" lvl="0" indent="0" algn="just">
              <a:buClr>
                <a:schemeClr val="tx1"/>
              </a:buClr>
              <a:buNone/>
            </a:pPr>
            <a:r>
              <a:rPr lang="es-ES" sz="3200" b="1" dirty="0"/>
              <a:t>5.13. Humanidades digitales.</a:t>
            </a:r>
          </a:p>
          <a:p>
            <a:pPr marL="0" lvl="0" indent="0" algn="just">
              <a:buClr>
                <a:schemeClr val="tx1"/>
              </a:buClr>
              <a:buNone/>
            </a:pPr>
            <a:r>
              <a:rPr lang="es-ES" sz="3200" b="1" dirty="0"/>
              <a:t>5.14. Capacitación en el uso de los Gestores de Referencia.</a:t>
            </a:r>
          </a:p>
          <a:p>
            <a:pPr marL="0" lvl="0" indent="0" algn="just">
              <a:buClr>
                <a:schemeClr val="tx1"/>
              </a:buClr>
              <a:buNone/>
            </a:pPr>
            <a:r>
              <a:rPr lang="es-ES" sz="3200" b="1" dirty="0"/>
              <a:t>5.15. Evaluación de la calidad de la información y el dato.</a:t>
            </a:r>
          </a:p>
        </p:txBody>
      </p:sp>
      <p:sp>
        <p:nvSpPr>
          <p:cNvPr id="9" name="CuadroTexto 8">
            <a:extLst>
              <a:ext uri="{FF2B5EF4-FFF2-40B4-BE49-F238E27FC236}">
                <a16:creationId xmlns:a16="http://schemas.microsoft.com/office/drawing/2014/main" id="{6C7EDE9E-EA6E-4941-A6FC-D132E018BC23}"/>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pic>
        <p:nvPicPr>
          <p:cNvPr id="2" name="6 36">
            <a:hlinkClick r:id="" action="ppaction://media"/>
            <a:extLst>
              <a:ext uri="{FF2B5EF4-FFF2-40B4-BE49-F238E27FC236}">
                <a16:creationId xmlns:a16="http://schemas.microsoft.com/office/drawing/2014/main" id="{7F45506A-BB33-4145-BB15-BDF1E8AB1B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93706" y="3124200"/>
            <a:ext cx="609600" cy="609600"/>
          </a:xfrm>
          <a:prstGeom prst="rect">
            <a:avLst/>
          </a:prstGeom>
        </p:spPr>
      </p:pic>
    </p:spTree>
    <p:extLst>
      <p:ext uri="{BB962C8B-B14F-4D97-AF65-F5344CB8AC3E}">
        <p14:creationId xmlns:p14="http://schemas.microsoft.com/office/powerpoint/2010/main" val="336643936"/>
      </p:ext>
    </p:extLst>
  </p:cSld>
  <p:clrMapOvr>
    <a:masterClrMapping/>
  </p:clrMapOvr>
  <mc:AlternateContent xmlns:mc="http://schemas.openxmlformats.org/markup-compatibility/2006">
    <mc:Choice xmlns:p14="http://schemas.microsoft.com/office/powerpoint/2010/main" Requires="p14">
      <p:transition spd="slow" p14:dur="2000" advClick="0" advTm="37000"/>
    </mc:Choice>
    <mc:Fallback>
      <p:transition spd="slow" advClick="0" advTm="3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842CF40A-F0CA-41EA-B116-D6A29F99A144}"/>
              </a:ext>
            </a:extLst>
          </p:cNvPr>
          <p:cNvSpPr txBox="1">
            <a:spLocks/>
          </p:cNvSpPr>
          <p:nvPr/>
        </p:nvSpPr>
        <p:spPr>
          <a:xfrm>
            <a:off x="3154064" y="215571"/>
            <a:ext cx="5868916" cy="946106"/>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4800" b="1"/>
              <a:t>Introducción</a:t>
            </a:r>
            <a:endParaRPr lang="es-CU" sz="4800" b="1" dirty="0"/>
          </a:p>
        </p:txBody>
      </p:sp>
      <p:sp>
        <p:nvSpPr>
          <p:cNvPr id="7" name="Marcador de contenido 2">
            <a:extLst>
              <a:ext uri="{FF2B5EF4-FFF2-40B4-BE49-F238E27FC236}">
                <a16:creationId xmlns:a16="http://schemas.microsoft.com/office/drawing/2014/main" id="{40CD04A2-609D-43BB-B4BC-4D76ED406EA6}"/>
              </a:ext>
            </a:extLst>
          </p:cNvPr>
          <p:cNvSpPr txBox="1">
            <a:spLocks/>
          </p:cNvSpPr>
          <p:nvPr/>
        </p:nvSpPr>
        <p:spPr>
          <a:xfrm>
            <a:off x="470646" y="1346343"/>
            <a:ext cx="11214847" cy="462438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s-ES" sz="2800" dirty="0"/>
              <a:t>Las nuevas tecnologías de la información y el acceso remoto a las colecciones han trasformado las bibliotecas y sus servicios tal como los habíamos conocido hace ahora poco más de un par de décadas.</a:t>
            </a:r>
            <a:endParaRPr lang="es-CU" sz="3600" dirty="0"/>
          </a:p>
          <a:p>
            <a:pPr marL="0" indent="0">
              <a:buNone/>
            </a:pPr>
            <a:r>
              <a:rPr lang="es-ES" sz="2800" dirty="0"/>
              <a:t>Las etapas de estas transformaciones se centran particularmente en cuatro:</a:t>
            </a:r>
            <a:endParaRPr lang="es-CU" sz="3600" dirty="0"/>
          </a:p>
          <a:p>
            <a:pPr>
              <a:buClr>
                <a:schemeClr val="tx1"/>
              </a:buClr>
            </a:pPr>
            <a:r>
              <a:rPr lang="es-ES" sz="2800" dirty="0"/>
              <a:t>Década del 90 del siglo pasado con la </a:t>
            </a:r>
            <a:r>
              <a:rPr lang="es-ES" sz="2800" b="1" dirty="0"/>
              <a:t>Informatización.</a:t>
            </a:r>
            <a:endParaRPr lang="es-CU" sz="3600" dirty="0"/>
          </a:p>
          <a:p>
            <a:pPr>
              <a:buClr>
                <a:schemeClr val="tx1"/>
              </a:buClr>
            </a:pPr>
            <a:r>
              <a:rPr lang="es-ES" sz="2800" dirty="0"/>
              <a:t>Año 2000 con la </a:t>
            </a:r>
            <a:r>
              <a:rPr lang="es-ES" sz="2800" b="1" dirty="0"/>
              <a:t>Transformación Digital.</a:t>
            </a:r>
            <a:endParaRPr lang="es-CU" sz="3600" dirty="0"/>
          </a:p>
          <a:p>
            <a:pPr>
              <a:buClr>
                <a:schemeClr val="tx1"/>
              </a:buClr>
            </a:pPr>
            <a:r>
              <a:rPr lang="es-ES" sz="2800" dirty="0"/>
              <a:t>10 a 15 años hacia atrás con el cambio del </a:t>
            </a:r>
            <a:r>
              <a:rPr lang="es-ES" sz="2800" b="1" dirty="0"/>
              <a:t>Acceso Abierto.</a:t>
            </a:r>
            <a:endParaRPr lang="es-CU" sz="3600" dirty="0"/>
          </a:p>
          <a:p>
            <a:pPr>
              <a:buClr>
                <a:schemeClr val="tx1"/>
              </a:buClr>
            </a:pPr>
            <a:r>
              <a:rPr lang="es-ES" sz="2800" dirty="0"/>
              <a:t>Momento actual con la </a:t>
            </a:r>
            <a:r>
              <a:rPr lang="es-ES" sz="2800" b="1" dirty="0"/>
              <a:t>Ciencia Abierta.</a:t>
            </a:r>
            <a:endParaRPr lang="es-CU" sz="8800" dirty="0"/>
          </a:p>
        </p:txBody>
      </p:sp>
      <p:sp>
        <p:nvSpPr>
          <p:cNvPr id="8" name="CuadroTexto 7">
            <a:extLst>
              <a:ext uri="{FF2B5EF4-FFF2-40B4-BE49-F238E27FC236}">
                <a16:creationId xmlns:a16="http://schemas.microsoft.com/office/drawing/2014/main" id="{2FC116EF-C3ED-409E-B117-A93086A6DBC4}"/>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pic>
        <p:nvPicPr>
          <p:cNvPr id="2" name="7 2 y 39">
            <a:hlinkClick r:id="" action="ppaction://media"/>
            <a:extLst>
              <a:ext uri="{FF2B5EF4-FFF2-40B4-BE49-F238E27FC236}">
                <a16:creationId xmlns:a16="http://schemas.microsoft.com/office/drawing/2014/main" id="{401E452F-7354-4670-A0EA-9B5FC364F7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407153" y="3124200"/>
            <a:ext cx="609600" cy="609600"/>
          </a:xfrm>
          <a:prstGeom prst="rect">
            <a:avLst/>
          </a:prstGeom>
        </p:spPr>
      </p:pic>
    </p:spTree>
    <p:extLst>
      <p:ext uri="{BB962C8B-B14F-4D97-AF65-F5344CB8AC3E}">
        <p14:creationId xmlns:p14="http://schemas.microsoft.com/office/powerpoint/2010/main" val="916312683"/>
      </p:ext>
    </p:extLst>
  </p:cSld>
  <p:clrMapOvr>
    <a:masterClrMapping/>
  </p:clrMapOvr>
  <mc:AlternateContent xmlns:mc="http://schemas.openxmlformats.org/markup-compatibility/2006" xmlns:p14="http://schemas.microsoft.com/office/powerpoint/2010/main">
    <mc:Choice Requires="p14">
      <p:transition spd="slow" p14:dur="2000" advClick="0" advTm="159000"/>
    </mc:Choice>
    <mc:Fallback xmlns="">
      <p:transition spd="slow" advClick="0" advTm="15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6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842CF40A-F0CA-41EA-B116-D6A29F99A144}"/>
              </a:ext>
            </a:extLst>
          </p:cNvPr>
          <p:cNvSpPr txBox="1">
            <a:spLocks/>
          </p:cNvSpPr>
          <p:nvPr/>
        </p:nvSpPr>
        <p:spPr>
          <a:xfrm>
            <a:off x="470645" y="215570"/>
            <a:ext cx="11214847" cy="1263605"/>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4000" b="1" dirty="0"/>
              <a:t>5.1. Asesoría y formación en gestión de datos de investigación.</a:t>
            </a:r>
            <a:endParaRPr lang="es-CU" sz="4400" dirty="0"/>
          </a:p>
          <a:p>
            <a:pPr algn="ctr"/>
            <a:endParaRPr lang="es-CU" sz="4400" b="1" dirty="0"/>
          </a:p>
        </p:txBody>
      </p:sp>
      <p:sp>
        <p:nvSpPr>
          <p:cNvPr id="7" name="Marcador de contenido 2">
            <a:extLst>
              <a:ext uri="{FF2B5EF4-FFF2-40B4-BE49-F238E27FC236}">
                <a16:creationId xmlns:a16="http://schemas.microsoft.com/office/drawing/2014/main" id="{40CD04A2-609D-43BB-B4BC-4D76ED406EA6}"/>
              </a:ext>
            </a:extLst>
          </p:cNvPr>
          <p:cNvSpPr txBox="1">
            <a:spLocks/>
          </p:cNvSpPr>
          <p:nvPr/>
        </p:nvSpPr>
        <p:spPr>
          <a:xfrm>
            <a:off x="488576" y="1640541"/>
            <a:ext cx="11214847" cy="426271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s-ES" sz="3200" dirty="0"/>
              <a:t>Junto con la información inicial disponible en sus webs, las bibliotecas pueden centrar sus servicios de Gestión de Datos de Investigación (GDI) en la asesoría en las diferentes partes de los proyectos científicos. Para abarcar mejor las necesidades institucionales en GDI, algunas bibliotecas pueden establecer grupos de trabajo multidisciplinares que cuenten con la participación de representantes de diferentes instituciones. </a:t>
            </a:r>
            <a:endParaRPr lang="es-CU" sz="17000" dirty="0"/>
          </a:p>
        </p:txBody>
      </p:sp>
      <p:sp>
        <p:nvSpPr>
          <p:cNvPr id="8" name="CuadroTexto 7">
            <a:extLst>
              <a:ext uri="{FF2B5EF4-FFF2-40B4-BE49-F238E27FC236}">
                <a16:creationId xmlns:a16="http://schemas.microsoft.com/office/drawing/2014/main" id="{2FC116EF-C3ED-409E-B117-A93086A6DBC4}"/>
              </a:ext>
            </a:extLst>
          </p:cNvPr>
          <p:cNvSpPr txBox="1"/>
          <p:nvPr/>
        </p:nvSpPr>
        <p:spPr>
          <a:xfrm>
            <a:off x="5499846" y="6324425"/>
            <a:ext cx="6548371"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pic>
        <p:nvPicPr>
          <p:cNvPr id="2" name="8 1 y 14">
            <a:hlinkClick r:id="" action="ppaction://media"/>
            <a:extLst>
              <a:ext uri="{FF2B5EF4-FFF2-40B4-BE49-F238E27FC236}">
                <a16:creationId xmlns:a16="http://schemas.microsoft.com/office/drawing/2014/main" id="{D88EC1B4-72C3-4C2C-9EF3-E7FAF10D64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622306" y="3124200"/>
            <a:ext cx="609600" cy="609600"/>
          </a:xfrm>
          <a:prstGeom prst="rect">
            <a:avLst/>
          </a:prstGeom>
        </p:spPr>
      </p:pic>
    </p:spTree>
    <p:extLst>
      <p:ext uri="{BB962C8B-B14F-4D97-AF65-F5344CB8AC3E}">
        <p14:creationId xmlns:p14="http://schemas.microsoft.com/office/powerpoint/2010/main" val="135953441"/>
      </p:ext>
    </p:extLst>
  </p:cSld>
  <p:clrMapOvr>
    <a:masterClrMapping/>
  </p:clrMapOvr>
  <mc:AlternateContent xmlns:mc="http://schemas.openxmlformats.org/markup-compatibility/2006" xmlns:p14="http://schemas.microsoft.com/office/powerpoint/2010/main">
    <mc:Choice Requires="p14">
      <p:transition spd="slow" p14:dur="2000" advClick="0" advTm="74000"/>
    </mc:Choice>
    <mc:Fallback xmlns="">
      <p:transition spd="slow" advClick="0" advTm="7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842CF40A-F0CA-41EA-B116-D6A29F99A144}"/>
              </a:ext>
            </a:extLst>
          </p:cNvPr>
          <p:cNvSpPr txBox="1">
            <a:spLocks/>
          </p:cNvSpPr>
          <p:nvPr/>
        </p:nvSpPr>
        <p:spPr>
          <a:xfrm>
            <a:off x="470645" y="215570"/>
            <a:ext cx="11214847" cy="1268177"/>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3200" b="1" dirty="0"/>
              <a:t>5.2. </a:t>
            </a:r>
            <a:r>
              <a:rPr lang="es-ES" sz="3600" b="1" dirty="0"/>
              <a:t>Herramientas para la generación de planes de gestión de datos.</a:t>
            </a:r>
            <a:endParaRPr lang="es-CU" sz="3600" dirty="0"/>
          </a:p>
          <a:p>
            <a:pPr algn="ctr"/>
            <a:endParaRPr lang="es-CU" sz="3600" b="1" dirty="0"/>
          </a:p>
        </p:txBody>
      </p:sp>
      <p:sp>
        <p:nvSpPr>
          <p:cNvPr id="7" name="Marcador de contenido 2">
            <a:extLst>
              <a:ext uri="{FF2B5EF4-FFF2-40B4-BE49-F238E27FC236}">
                <a16:creationId xmlns:a16="http://schemas.microsoft.com/office/drawing/2014/main" id="{40CD04A2-609D-43BB-B4BC-4D76ED406EA6}"/>
              </a:ext>
            </a:extLst>
          </p:cNvPr>
          <p:cNvSpPr txBox="1">
            <a:spLocks/>
          </p:cNvSpPr>
          <p:nvPr/>
        </p:nvSpPr>
        <p:spPr>
          <a:xfrm>
            <a:off x="470644" y="1635971"/>
            <a:ext cx="11214847" cy="4688454"/>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s-ES" sz="2800" dirty="0"/>
              <a:t>Los Planes de Gestión de Datos son documentos que describen la gestión de los datos a lo largo de su ciclo de vida. Estos planes deben incluir:</a:t>
            </a:r>
            <a:endParaRPr lang="es-CU" sz="2800" dirty="0"/>
          </a:p>
          <a:p>
            <a:pPr lvl="0">
              <a:buClr>
                <a:schemeClr val="tx1"/>
              </a:buClr>
            </a:pPr>
            <a:r>
              <a:rPr lang="es-ES" sz="2800" dirty="0"/>
              <a:t>El tratamiento de los datos de investigación durante y tras el proyecto; </a:t>
            </a:r>
            <a:endParaRPr lang="es-CU" sz="2800" dirty="0"/>
          </a:p>
          <a:p>
            <a:pPr lvl="0">
              <a:buClr>
                <a:schemeClr val="tx1"/>
              </a:buClr>
            </a:pPr>
            <a:r>
              <a:rPr lang="es-ES" sz="2800" dirty="0"/>
              <a:t>El tipo de datos que será colectado, procesado y/o generado; </a:t>
            </a:r>
            <a:endParaRPr lang="es-CU" sz="2800" dirty="0"/>
          </a:p>
          <a:p>
            <a:pPr lvl="0">
              <a:buClr>
                <a:schemeClr val="tx1"/>
              </a:buClr>
            </a:pPr>
            <a:r>
              <a:rPr lang="es-ES" sz="2800" dirty="0"/>
              <a:t>La metodología y estándares que se utilizarán; </a:t>
            </a:r>
            <a:endParaRPr lang="es-CU" sz="2800" dirty="0"/>
          </a:p>
          <a:p>
            <a:pPr lvl="0">
              <a:buClr>
                <a:schemeClr val="tx1"/>
              </a:buClr>
            </a:pPr>
            <a:r>
              <a:rPr lang="es-ES" sz="2800" dirty="0"/>
              <a:t>Si los datos se compartirán o harán disponibles en acceso abierto; </a:t>
            </a:r>
            <a:endParaRPr lang="es-CU" sz="2800" dirty="0"/>
          </a:p>
          <a:p>
            <a:pPr lvl="0">
              <a:buClr>
                <a:schemeClr val="tx1"/>
              </a:buClr>
            </a:pPr>
            <a:r>
              <a:rPr lang="es-ES" sz="2800" dirty="0"/>
              <a:t>Cómo se realizará la curaduría y preserva.</a:t>
            </a:r>
            <a:endParaRPr lang="es-CU" sz="2800" dirty="0"/>
          </a:p>
        </p:txBody>
      </p:sp>
      <p:sp>
        <p:nvSpPr>
          <p:cNvPr id="8" name="CuadroTexto 7">
            <a:extLst>
              <a:ext uri="{FF2B5EF4-FFF2-40B4-BE49-F238E27FC236}">
                <a16:creationId xmlns:a16="http://schemas.microsoft.com/office/drawing/2014/main" id="{2FC116EF-C3ED-409E-B117-A93086A6DBC4}"/>
              </a:ext>
            </a:extLst>
          </p:cNvPr>
          <p:cNvSpPr txBox="1"/>
          <p:nvPr/>
        </p:nvSpPr>
        <p:spPr>
          <a:xfrm>
            <a:off x="5499846" y="6324425"/>
            <a:ext cx="6548371"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pic>
        <p:nvPicPr>
          <p:cNvPr id="2" name="9 1 y 29">
            <a:hlinkClick r:id="" action="ppaction://media"/>
            <a:extLst>
              <a:ext uri="{FF2B5EF4-FFF2-40B4-BE49-F238E27FC236}">
                <a16:creationId xmlns:a16="http://schemas.microsoft.com/office/drawing/2014/main" id="{EEECE471-17D9-4B9A-B13E-E52389A7A3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41624" y="3124200"/>
            <a:ext cx="609600" cy="609600"/>
          </a:xfrm>
          <a:prstGeom prst="rect">
            <a:avLst/>
          </a:prstGeom>
        </p:spPr>
      </p:pic>
    </p:spTree>
    <p:extLst>
      <p:ext uri="{BB962C8B-B14F-4D97-AF65-F5344CB8AC3E}">
        <p14:creationId xmlns:p14="http://schemas.microsoft.com/office/powerpoint/2010/main" val="1239554150"/>
      </p:ext>
    </p:extLst>
  </p:cSld>
  <p:clrMapOvr>
    <a:masterClrMapping/>
  </p:clrMapOvr>
  <mc:AlternateContent xmlns:mc="http://schemas.openxmlformats.org/markup-compatibility/2006" xmlns:p14="http://schemas.microsoft.com/office/powerpoint/2010/main">
    <mc:Choice Requires="p14">
      <p:transition spd="slow" p14:dur="2000" advClick="0" advTm="89000"/>
    </mc:Choice>
    <mc:Fallback xmlns="">
      <p:transition spd="slow" advClick="0" advTm="8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2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1192</TotalTime>
  <Words>2569</Words>
  <Application>Microsoft Office PowerPoint</Application>
  <PresentationFormat>Panorámica</PresentationFormat>
  <Paragraphs>261</Paragraphs>
  <Slides>38</Slides>
  <Notes>0</Notes>
  <HiddenSlides>0</HiddenSlides>
  <MMClips>38</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38</vt:i4>
      </vt:variant>
    </vt:vector>
  </HeadingPairs>
  <TitlesOfParts>
    <vt:vector size="43" baseType="lpstr">
      <vt:lpstr>Arial</vt:lpstr>
      <vt:lpstr>Century Gothic</vt:lpstr>
      <vt:lpstr>Wingdings</vt:lpstr>
      <vt:lpstr>Wingdings 3</vt:lpstr>
      <vt:lpstr>Ion</vt:lpstr>
      <vt:lpstr>Curso: Papel de los Bibliotecarios en la Ciencia Abierta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Estrategias de comunicación para la solución de problemas</dc:title>
  <dc:creator>Ileana Armenteros</dc:creator>
  <cp:lastModifiedBy>Ileana Armenteros</cp:lastModifiedBy>
  <cp:revision>192</cp:revision>
  <dcterms:created xsi:type="dcterms:W3CDTF">2024-01-10T22:21:42Z</dcterms:created>
  <dcterms:modified xsi:type="dcterms:W3CDTF">2024-04-20T22:09:34Z</dcterms:modified>
</cp:coreProperties>
</file>