
<file path=[Content_Types].xml><?xml version="1.0" encoding="utf-8"?>
<Types xmlns="http://schemas.openxmlformats.org/package/2006/content-types">
  <Default Extension="aac" ContentType="audio/aac"/>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sldIdLst>
    <p:sldId id="256" r:id="rId2"/>
    <p:sldId id="257" r:id="rId3"/>
    <p:sldId id="260" r:id="rId4"/>
    <p:sldId id="258"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696" y="78"/>
      </p:cViewPr>
      <p:guideLst>
        <p:guide orient="horz" pos="2160"/>
        <p:guide pos="3840"/>
      </p:guideLst>
    </p:cSldViewPr>
  </p:slideViewPr>
  <p:notesTextViewPr>
    <p:cViewPr>
      <p:scale>
        <a:sx n="1" d="1"/>
        <a:sy n="1" d="1"/>
      </p:scale>
      <p:origin x="0" y="0"/>
    </p:cViewPr>
  </p:notesTextViewPr>
  <p:gridSpacing cx="45000" cy="450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image" Target="../media/image7.jpg"/></Relationships>
</file>

<file path=ppt/diagrams/_rels/drawing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image" Target="../media/image7.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9CC1C0-1937-4889-9FCC-6E1E4880A19C}" type="doc">
      <dgm:prSet loTypeId="urn:microsoft.com/office/officeart/2005/8/layout/vList3" loCatId="list" qsTypeId="urn:microsoft.com/office/officeart/2005/8/quickstyle/simple1" qsCatId="simple" csTypeId="urn:microsoft.com/office/officeart/2005/8/colors/accent1_2" csCatId="accent1" phldr="1"/>
      <dgm:spPr/>
    </dgm:pt>
    <dgm:pt modelId="{F973707A-496C-429F-AA1F-60A4ECD04A43}">
      <dgm:prSet phldrT="[Texto]"/>
      <dgm:spPr/>
      <dgm:t>
        <a:bodyPr/>
        <a:lstStyle/>
        <a:p>
          <a:r>
            <a:rPr lang="es-MX" dirty="0">
              <a:solidFill>
                <a:schemeClr val="tx1"/>
              </a:solidFill>
            </a:rPr>
            <a:t>Ciencia</a:t>
          </a:r>
          <a:endParaRPr lang="es-CU" dirty="0">
            <a:solidFill>
              <a:schemeClr val="tx1"/>
            </a:solidFill>
          </a:endParaRPr>
        </a:p>
      </dgm:t>
    </dgm:pt>
    <dgm:pt modelId="{5C082614-677D-46DC-A313-30AEF3451516}" type="parTrans" cxnId="{FC7ABCD4-77E9-4553-9A5B-AEDAAA2A91E2}">
      <dgm:prSet/>
      <dgm:spPr/>
      <dgm:t>
        <a:bodyPr/>
        <a:lstStyle/>
        <a:p>
          <a:endParaRPr lang="es-CU">
            <a:solidFill>
              <a:schemeClr val="tx1"/>
            </a:solidFill>
          </a:endParaRPr>
        </a:p>
      </dgm:t>
    </dgm:pt>
    <dgm:pt modelId="{F868BC35-AF7C-4288-A186-A31E38E9FBCD}" type="sibTrans" cxnId="{FC7ABCD4-77E9-4553-9A5B-AEDAAA2A91E2}">
      <dgm:prSet/>
      <dgm:spPr/>
      <dgm:t>
        <a:bodyPr/>
        <a:lstStyle/>
        <a:p>
          <a:endParaRPr lang="es-CU">
            <a:solidFill>
              <a:schemeClr val="tx1"/>
            </a:solidFill>
          </a:endParaRPr>
        </a:p>
      </dgm:t>
    </dgm:pt>
    <dgm:pt modelId="{840828F4-0EC9-4784-9133-5388BDA694CF}">
      <dgm:prSet phldrT="[Texto]"/>
      <dgm:spPr/>
      <dgm:t>
        <a:bodyPr/>
        <a:lstStyle/>
        <a:p>
          <a:r>
            <a:rPr lang="es-MX" dirty="0">
              <a:solidFill>
                <a:schemeClr val="tx1"/>
              </a:solidFill>
            </a:rPr>
            <a:t>Comunicación</a:t>
          </a:r>
          <a:endParaRPr lang="es-CU" dirty="0">
            <a:solidFill>
              <a:schemeClr val="tx1"/>
            </a:solidFill>
          </a:endParaRPr>
        </a:p>
      </dgm:t>
    </dgm:pt>
    <dgm:pt modelId="{31AB237D-5957-4D52-9B03-9FC3E0A1FE0B}" type="parTrans" cxnId="{B6FAFBA3-1377-40BA-B9FD-E26940BF1F07}">
      <dgm:prSet/>
      <dgm:spPr/>
      <dgm:t>
        <a:bodyPr/>
        <a:lstStyle/>
        <a:p>
          <a:endParaRPr lang="es-CU">
            <a:solidFill>
              <a:schemeClr val="tx1"/>
            </a:solidFill>
          </a:endParaRPr>
        </a:p>
      </dgm:t>
    </dgm:pt>
    <dgm:pt modelId="{D85081AC-469D-4D9F-9BAD-D5A857F13AEB}" type="sibTrans" cxnId="{B6FAFBA3-1377-40BA-B9FD-E26940BF1F07}">
      <dgm:prSet/>
      <dgm:spPr/>
      <dgm:t>
        <a:bodyPr/>
        <a:lstStyle/>
        <a:p>
          <a:endParaRPr lang="es-CU">
            <a:solidFill>
              <a:schemeClr val="tx1"/>
            </a:solidFill>
          </a:endParaRPr>
        </a:p>
      </dgm:t>
    </dgm:pt>
    <dgm:pt modelId="{DB3D3249-B284-4127-B7FF-6C9271F4F84F}">
      <dgm:prSet phldrT="[Texto]"/>
      <dgm:spPr/>
      <dgm:t>
        <a:bodyPr/>
        <a:lstStyle/>
        <a:p>
          <a:r>
            <a:rPr lang="es-MX" dirty="0">
              <a:solidFill>
                <a:schemeClr val="tx1"/>
              </a:solidFill>
            </a:rPr>
            <a:t>Cultura</a:t>
          </a:r>
          <a:endParaRPr lang="es-CU" dirty="0">
            <a:solidFill>
              <a:schemeClr val="tx1"/>
            </a:solidFill>
          </a:endParaRPr>
        </a:p>
      </dgm:t>
    </dgm:pt>
    <dgm:pt modelId="{835BDF3D-5E23-4C05-BBD6-66F6CAAC1844}" type="parTrans" cxnId="{AF259CF4-D3A1-4DA1-9C6B-DD9DD3CF35CA}">
      <dgm:prSet/>
      <dgm:spPr/>
      <dgm:t>
        <a:bodyPr/>
        <a:lstStyle/>
        <a:p>
          <a:endParaRPr lang="es-CU">
            <a:solidFill>
              <a:schemeClr val="tx1"/>
            </a:solidFill>
          </a:endParaRPr>
        </a:p>
      </dgm:t>
    </dgm:pt>
    <dgm:pt modelId="{7D73FF11-F035-4A1E-AB94-E5780491552E}" type="sibTrans" cxnId="{AF259CF4-D3A1-4DA1-9C6B-DD9DD3CF35CA}">
      <dgm:prSet/>
      <dgm:spPr/>
      <dgm:t>
        <a:bodyPr/>
        <a:lstStyle/>
        <a:p>
          <a:endParaRPr lang="es-CU">
            <a:solidFill>
              <a:schemeClr val="tx1"/>
            </a:solidFill>
          </a:endParaRPr>
        </a:p>
      </dgm:t>
    </dgm:pt>
    <dgm:pt modelId="{35CC0F9E-4ABD-43FE-9E07-A62441CBA9A9}" type="pres">
      <dgm:prSet presAssocID="{329CC1C0-1937-4889-9FCC-6E1E4880A19C}" presName="linearFlow" presStyleCnt="0">
        <dgm:presLayoutVars>
          <dgm:dir/>
          <dgm:resizeHandles val="exact"/>
        </dgm:presLayoutVars>
      </dgm:prSet>
      <dgm:spPr/>
    </dgm:pt>
    <dgm:pt modelId="{695188D1-BBB2-44BD-B4A8-42FFB429C005}" type="pres">
      <dgm:prSet presAssocID="{F973707A-496C-429F-AA1F-60A4ECD04A43}" presName="composite" presStyleCnt="0"/>
      <dgm:spPr/>
    </dgm:pt>
    <dgm:pt modelId="{8B5F654F-6AF2-4BB7-9661-914F8C91BE0A}" type="pres">
      <dgm:prSet presAssocID="{F973707A-496C-429F-AA1F-60A4ECD04A43}" presName="imgShp" presStyleLbl="fgImgPlace1" presStyleIdx="0" presStyleCnt="3"/>
      <dgm:spPr>
        <a:blipFill>
          <a:blip xmlns:r="http://schemas.openxmlformats.org/officeDocument/2006/relationships" r:embed="rId1"/>
          <a:srcRect/>
          <a:stretch>
            <a:fillRect/>
          </a:stretch>
        </a:blipFill>
        <a:ln w="38100">
          <a:solidFill>
            <a:schemeClr val="accent1"/>
          </a:solidFill>
        </a:ln>
      </dgm:spPr>
    </dgm:pt>
    <dgm:pt modelId="{CD2B30B7-59D7-40DB-9F6D-BAFAC1DAD440}" type="pres">
      <dgm:prSet presAssocID="{F973707A-496C-429F-AA1F-60A4ECD04A43}" presName="txShp" presStyleLbl="node1" presStyleIdx="0" presStyleCnt="3">
        <dgm:presLayoutVars>
          <dgm:bulletEnabled val="1"/>
        </dgm:presLayoutVars>
      </dgm:prSet>
      <dgm:spPr/>
    </dgm:pt>
    <dgm:pt modelId="{1124F204-CAF2-41EC-B777-3411FAC66A3A}" type="pres">
      <dgm:prSet presAssocID="{F868BC35-AF7C-4288-A186-A31E38E9FBCD}" presName="spacing" presStyleCnt="0"/>
      <dgm:spPr/>
    </dgm:pt>
    <dgm:pt modelId="{312EF93A-19F2-4591-9F53-0B6B92B7B87F}" type="pres">
      <dgm:prSet presAssocID="{840828F4-0EC9-4784-9133-5388BDA694CF}" presName="composite" presStyleCnt="0"/>
      <dgm:spPr/>
    </dgm:pt>
    <dgm:pt modelId="{74551E0A-B835-43AA-991E-C3842646E6D2}" type="pres">
      <dgm:prSet presAssocID="{840828F4-0EC9-4784-9133-5388BDA694CF}" presName="imgShp" presStyleLbl="fgImgPlace1" presStyleIdx="1" presStyleCnt="3"/>
      <dgm:spPr>
        <a:blipFill>
          <a:blip xmlns:r="http://schemas.openxmlformats.org/officeDocument/2006/relationships" r:embed="rId2"/>
          <a:srcRect/>
          <a:stretch>
            <a:fillRect l="-25000" r="-25000"/>
          </a:stretch>
        </a:blipFill>
        <a:ln w="38100">
          <a:solidFill>
            <a:schemeClr val="accent1"/>
          </a:solidFill>
        </a:ln>
      </dgm:spPr>
    </dgm:pt>
    <dgm:pt modelId="{ACDCFD20-9FE5-4F29-9E89-6CD400A96CAE}" type="pres">
      <dgm:prSet presAssocID="{840828F4-0EC9-4784-9133-5388BDA694CF}" presName="txShp" presStyleLbl="node1" presStyleIdx="1" presStyleCnt="3">
        <dgm:presLayoutVars>
          <dgm:bulletEnabled val="1"/>
        </dgm:presLayoutVars>
      </dgm:prSet>
      <dgm:spPr/>
    </dgm:pt>
    <dgm:pt modelId="{AAB14059-9D8B-4B08-B3F5-447FAA90923B}" type="pres">
      <dgm:prSet presAssocID="{D85081AC-469D-4D9F-9BAD-D5A857F13AEB}" presName="spacing" presStyleCnt="0"/>
      <dgm:spPr/>
    </dgm:pt>
    <dgm:pt modelId="{5A613A8A-8C4E-4322-9246-9F294BBA9518}" type="pres">
      <dgm:prSet presAssocID="{DB3D3249-B284-4127-B7FF-6C9271F4F84F}" presName="composite" presStyleCnt="0"/>
      <dgm:spPr/>
    </dgm:pt>
    <dgm:pt modelId="{6040062B-67F4-4F38-991C-B98A42F92610}" type="pres">
      <dgm:prSet presAssocID="{DB3D3249-B284-4127-B7FF-6C9271F4F84F}" presName="imgShp" presStyleLbl="fgImgPlace1" presStyleIdx="2" presStyleCnt="3"/>
      <dgm:spPr>
        <a:blipFill>
          <a:blip xmlns:r="http://schemas.openxmlformats.org/officeDocument/2006/relationships" r:embed="rId3"/>
          <a:srcRect/>
          <a:stretch>
            <a:fillRect t="-11000" b="-11000"/>
          </a:stretch>
        </a:blipFill>
        <a:ln w="38100">
          <a:solidFill>
            <a:schemeClr val="accent1"/>
          </a:solidFill>
        </a:ln>
      </dgm:spPr>
    </dgm:pt>
    <dgm:pt modelId="{47B4C553-02EB-45CE-8516-AC4309725586}" type="pres">
      <dgm:prSet presAssocID="{DB3D3249-B284-4127-B7FF-6C9271F4F84F}" presName="txShp" presStyleLbl="node1" presStyleIdx="2" presStyleCnt="3">
        <dgm:presLayoutVars>
          <dgm:bulletEnabled val="1"/>
        </dgm:presLayoutVars>
      </dgm:prSet>
      <dgm:spPr/>
    </dgm:pt>
  </dgm:ptLst>
  <dgm:cxnLst>
    <dgm:cxn modelId="{B30F9201-27CD-41C9-B0FE-26941FFBD1DC}" type="presOf" srcId="{DB3D3249-B284-4127-B7FF-6C9271F4F84F}" destId="{47B4C553-02EB-45CE-8516-AC4309725586}" srcOrd="0" destOrd="0" presId="urn:microsoft.com/office/officeart/2005/8/layout/vList3"/>
    <dgm:cxn modelId="{0C6CCA3D-6FBE-41D5-B883-FEE61C05B5A6}" type="presOf" srcId="{840828F4-0EC9-4784-9133-5388BDA694CF}" destId="{ACDCFD20-9FE5-4F29-9E89-6CD400A96CAE}" srcOrd="0" destOrd="0" presId="urn:microsoft.com/office/officeart/2005/8/layout/vList3"/>
    <dgm:cxn modelId="{B38DDC54-967F-4EA2-A7AC-7DD209EA9985}" type="presOf" srcId="{F973707A-496C-429F-AA1F-60A4ECD04A43}" destId="{CD2B30B7-59D7-40DB-9F6D-BAFAC1DAD440}" srcOrd="0" destOrd="0" presId="urn:microsoft.com/office/officeart/2005/8/layout/vList3"/>
    <dgm:cxn modelId="{F4333397-7630-4148-8041-53C4B91106EA}" type="presOf" srcId="{329CC1C0-1937-4889-9FCC-6E1E4880A19C}" destId="{35CC0F9E-4ABD-43FE-9E07-A62441CBA9A9}" srcOrd="0" destOrd="0" presId="urn:microsoft.com/office/officeart/2005/8/layout/vList3"/>
    <dgm:cxn modelId="{B6FAFBA3-1377-40BA-B9FD-E26940BF1F07}" srcId="{329CC1C0-1937-4889-9FCC-6E1E4880A19C}" destId="{840828F4-0EC9-4784-9133-5388BDA694CF}" srcOrd="1" destOrd="0" parTransId="{31AB237D-5957-4D52-9B03-9FC3E0A1FE0B}" sibTransId="{D85081AC-469D-4D9F-9BAD-D5A857F13AEB}"/>
    <dgm:cxn modelId="{FC7ABCD4-77E9-4553-9A5B-AEDAAA2A91E2}" srcId="{329CC1C0-1937-4889-9FCC-6E1E4880A19C}" destId="{F973707A-496C-429F-AA1F-60A4ECD04A43}" srcOrd="0" destOrd="0" parTransId="{5C082614-677D-46DC-A313-30AEF3451516}" sibTransId="{F868BC35-AF7C-4288-A186-A31E38E9FBCD}"/>
    <dgm:cxn modelId="{AF259CF4-D3A1-4DA1-9C6B-DD9DD3CF35CA}" srcId="{329CC1C0-1937-4889-9FCC-6E1E4880A19C}" destId="{DB3D3249-B284-4127-B7FF-6C9271F4F84F}" srcOrd="2" destOrd="0" parTransId="{835BDF3D-5E23-4C05-BBD6-66F6CAAC1844}" sibTransId="{7D73FF11-F035-4A1E-AB94-E5780491552E}"/>
    <dgm:cxn modelId="{822C1906-E947-4C47-B071-B5BC8302105D}" type="presParOf" srcId="{35CC0F9E-4ABD-43FE-9E07-A62441CBA9A9}" destId="{695188D1-BBB2-44BD-B4A8-42FFB429C005}" srcOrd="0" destOrd="0" presId="urn:microsoft.com/office/officeart/2005/8/layout/vList3"/>
    <dgm:cxn modelId="{8CF0EDD2-0149-4B83-9711-B02E18772C29}" type="presParOf" srcId="{695188D1-BBB2-44BD-B4A8-42FFB429C005}" destId="{8B5F654F-6AF2-4BB7-9661-914F8C91BE0A}" srcOrd="0" destOrd="0" presId="urn:microsoft.com/office/officeart/2005/8/layout/vList3"/>
    <dgm:cxn modelId="{B556BCD4-53E1-4D5F-94BD-8CAC6C118DB6}" type="presParOf" srcId="{695188D1-BBB2-44BD-B4A8-42FFB429C005}" destId="{CD2B30B7-59D7-40DB-9F6D-BAFAC1DAD440}" srcOrd="1" destOrd="0" presId="urn:microsoft.com/office/officeart/2005/8/layout/vList3"/>
    <dgm:cxn modelId="{013AF17D-66D2-4A4D-9DE0-C6D12F4848FE}" type="presParOf" srcId="{35CC0F9E-4ABD-43FE-9E07-A62441CBA9A9}" destId="{1124F204-CAF2-41EC-B777-3411FAC66A3A}" srcOrd="1" destOrd="0" presId="urn:microsoft.com/office/officeart/2005/8/layout/vList3"/>
    <dgm:cxn modelId="{0C3F5C5D-0700-48DA-8A7A-6867A84D4A8D}" type="presParOf" srcId="{35CC0F9E-4ABD-43FE-9E07-A62441CBA9A9}" destId="{312EF93A-19F2-4591-9F53-0B6B92B7B87F}" srcOrd="2" destOrd="0" presId="urn:microsoft.com/office/officeart/2005/8/layout/vList3"/>
    <dgm:cxn modelId="{1F800281-D57A-4A3E-880D-A7AFEBEA4E31}" type="presParOf" srcId="{312EF93A-19F2-4591-9F53-0B6B92B7B87F}" destId="{74551E0A-B835-43AA-991E-C3842646E6D2}" srcOrd="0" destOrd="0" presId="urn:microsoft.com/office/officeart/2005/8/layout/vList3"/>
    <dgm:cxn modelId="{1AE117D8-7562-4601-96F3-023122C46D2F}" type="presParOf" srcId="{312EF93A-19F2-4591-9F53-0B6B92B7B87F}" destId="{ACDCFD20-9FE5-4F29-9E89-6CD400A96CAE}" srcOrd="1" destOrd="0" presId="urn:microsoft.com/office/officeart/2005/8/layout/vList3"/>
    <dgm:cxn modelId="{972C64D1-824F-403E-AC31-DF57B4E1787F}" type="presParOf" srcId="{35CC0F9E-4ABD-43FE-9E07-A62441CBA9A9}" destId="{AAB14059-9D8B-4B08-B3F5-447FAA90923B}" srcOrd="3" destOrd="0" presId="urn:microsoft.com/office/officeart/2005/8/layout/vList3"/>
    <dgm:cxn modelId="{15A0EDC8-82B1-4E02-85D9-8C3AD5D077FA}" type="presParOf" srcId="{35CC0F9E-4ABD-43FE-9E07-A62441CBA9A9}" destId="{5A613A8A-8C4E-4322-9246-9F294BBA9518}" srcOrd="4" destOrd="0" presId="urn:microsoft.com/office/officeart/2005/8/layout/vList3"/>
    <dgm:cxn modelId="{F1CC1B24-CCE9-4B4B-A840-5706E43A83EA}" type="presParOf" srcId="{5A613A8A-8C4E-4322-9246-9F294BBA9518}" destId="{6040062B-67F4-4F38-991C-B98A42F92610}" srcOrd="0" destOrd="0" presId="urn:microsoft.com/office/officeart/2005/8/layout/vList3"/>
    <dgm:cxn modelId="{38A01D99-2E67-47CA-AEB4-70355791E68D}" type="presParOf" srcId="{5A613A8A-8C4E-4322-9246-9F294BBA9518}" destId="{47B4C553-02EB-45CE-8516-AC4309725586}"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81E206-EF22-46BE-94C9-EFD8EC4A565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CU"/>
        </a:p>
      </dgm:t>
    </dgm:pt>
    <dgm:pt modelId="{BFD0169D-0F0F-43CA-89B0-5DF071605D20}">
      <dgm:prSet phldrT="[Texto]"/>
      <dgm:spPr/>
      <dgm:t>
        <a:bodyPr/>
        <a:lstStyle/>
        <a:p>
          <a:r>
            <a:rPr lang="es-ES" b="1" dirty="0">
              <a:solidFill>
                <a:schemeClr val="tx1"/>
              </a:solidFill>
            </a:rPr>
            <a:t>Modalidad canónica de difusión</a:t>
          </a:r>
          <a:endParaRPr lang="es-CU" dirty="0">
            <a:solidFill>
              <a:schemeClr val="tx1"/>
            </a:solidFill>
          </a:endParaRPr>
        </a:p>
      </dgm:t>
    </dgm:pt>
    <dgm:pt modelId="{A18166B0-F8DE-4260-9F06-20C95563C306}" type="parTrans" cxnId="{7240D0E7-88FE-4829-99B3-18C3BD6FB12A}">
      <dgm:prSet/>
      <dgm:spPr/>
      <dgm:t>
        <a:bodyPr/>
        <a:lstStyle/>
        <a:p>
          <a:endParaRPr lang="es-CU">
            <a:solidFill>
              <a:schemeClr val="tx1"/>
            </a:solidFill>
          </a:endParaRPr>
        </a:p>
      </dgm:t>
    </dgm:pt>
    <dgm:pt modelId="{478E1386-1E52-4430-8059-116888D603F1}" type="sibTrans" cxnId="{7240D0E7-88FE-4829-99B3-18C3BD6FB12A}">
      <dgm:prSet/>
      <dgm:spPr/>
      <dgm:t>
        <a:bodyPr/>
        <a:lstStyle/>
        <a:p>
          <a:endParaRPr lang="es-CU">
            <a:solidFill>
              <a:schemeClr val="tx1"/>
            </a:solidFill>
          </a:endParaRPr>
        </a:p>
      </dgm:t>
    </dgm:pt>
    <dgm:pt modelId="{FB7B4C4A-42AF-4715-B46C-F73C45615F8B}">
      <dgm:prSet phldrT="[Texto]"/>
      <dgm:spPr/>
      <dgm:t>
        <a:bodyPr/>
        <a:lstStyle/>
        <a:p>
          <a:r>
            <a:rPr lang="es-ES" b="1" dirty="0">
              <a:solidFill>
                <a:schemeClr val="tx1"/>
              </a:solidFill>
            </a:rPr>
            <a:t>Modalidad del déficit</a:t>
          </a:r>
          <a:endParaRPr lang="es-CU" dirty="0">
            <a:solidFill>
              <a:schemeClr val="tx1"/>
            </a:solidFill>
          </a:endParaRPr>
        </a:p>
      </dgm:t>
    </dgm:pt>
    <dgm:pt modelId="{D045CA55-9F4A-43B5-9568-97FED6364392}" type="parTrans" cxnId="{54EE1158-38BE-4612-A937-6F613969F8FD}">
      <dgm:prSet/>
      <dgm:spPr/>
      <dgm:t>
        <a:bodyPr/>
        <a:lstStyle/>
        <a:p>
          <a:endParaRPr lang="es-CU">
            <a:solidFill>
              <a:schemeClr val="tx1"/>
            </a:solidFill>
          </a:endParaRPr>
        </a:p>
      </dgm:t>
    </dgm:pt>
    <dgm:pt modelId="{F1B61895-5E5B-4562-891E-6CDA24F7DB44}" type="sibTrans" cxnId="{54EE1158-38BE-4612-A937-6F613969F8FD}">
      <dgm:prSet/>
      <dgm:spPr/>
      <dgm:t>
        <a:bodyPr/>
        <a:lstStyle/>
        <a:p>
          <a:endParaRPr lang="es-CU">
            <a:solidFill>
              <a:schemeClr val="tx1"/>
            </a:solidFill>
          </a:endParaRPr>
        </a:p>
      </dgm:t>
    </dgm:pt>
    <dgm:pt modelId="{FB08BDC0-00AF-4F6A-A5AF-F30F1486D8B2}">
      <dgm:prSet phldrT="[Texto]"/>
      <dgm:spPr/>
      <dgm:t>
        <a:bodyPr/>
        <a:lstStyle/>
        <a:p>
          <a:r>
            <a:rPr lang="es-ES" b="1" dirty="0">
              <a:solidFill>
                <a:schemeClr val="tx1"/>
              </a:solidFill>
            </a:rPr>
            <a:t>Modalidad cultural</a:t>
          </a:r>
          <a:endParaRPr lang="es-CU" dirty="0">
            <a:solidFill>
              <a:schemeClr val="tx1"/>
            </a:solidFill>
          </a:endParaRPr>
        </a:p>
      </dgm:t>
    </dgm:pt>
    <dgm:pt modelId="{E4277F7E-3F91-4B48-A8B5-1F857F4ADECB}" type="parTrans" cxnId="{D76FA30E-093D-4355-9525-28333A5B0C12}">
      <dgm:prSet/>
      <dgm:spPr/>
      <dgm:t>
        <a:bodyPr/>
        <a:lstStyle/>
        <a:p>
          <a:endParaRPr lang="es-CU">
            <a:solidFill>
              <a:schemeClr val="tx1"/>
            </a:solidFill>
          </a:endParaRPr>
        </a:p>
      </dgm:t>
    </dgm:pt>
    <dgm:pt modelId="{19DC073D-90C4-4B97-9748-6E9EEDEF90A5}" type="sibTrans" cxnId="{D76FA30E-093D-4355-9525-28333A5B0C12}">
      <dgm:prSet/>
      <dgm:spPr/>
      <dgm:t>
        <a:bodyPr/>
        <a:lstStyle/>
        <a:p>
          <a:endParaRPr lang="es-CU">
            <a:solidFill>
              <a:schemeClr val="tx1"/>
            </a:solidFill>
          </a:endParaRPr>
        </a:p>
      </dgm:t>
    </dgm:pt>
    <dgm:pt modelId="{E808514C-F7D9-4E69-B95E-9E88DBAED885}">
      <dgm:prSet phldrT="[Texto]"/>
      <dgm:spPr/>
      <dgm:t>
        <a:bodyPr/>
        <a:lstStyle/>
        <a:p>
          <a:r>
            <a:rPr lang="es-ES" b="1" dirty="0">
              <a:solidFill>
                <a:schemeClr val="tx1"/>
              </a:solidFill>
            </a:rPr>
            <a:t>Modalidad participación</a:t>
          </a:r>
          <a:endParaRPr lang="es-CU" dirty="0">
            <a:solidFill>
              <a:schemeClr val="tx1"/>
            </a:solidFill>
          </a:endParaRPr>
        </a:p>
      </dgm:t>
    </dgm:pt>
    <dgm:pt modelId="{0417D8C4-D44F-4EF4-97B5-0F150933F247}" type="parTrans" cxnId="{CCFE9B28-FF85-4F2F-9594-07DFA1650227}">
      <dgm:prSet/>
      <dgm:spPr/>
      <dgm:t>
        <a:bodyPr/>
        <a:lstStyle/>
        <a:p>
          <a:endParaRPr lang="es-CU">
            <a:solidFill>
              <a:schemeClr val="tx1"/>
            </a:solidFill>
          </a:endParaRPr>
        </a:p>
      </dgm:t>
    </dgm:pt>
    <dgm:pt modelId="{97E5594D-DAD6-417F-9FBE-B7F308F7904B}" type="sibTrans" cxnId="{CCFE9B28-FF85-4F2F-9594-07DFA1650227}">
      <dgm:prSet/>
      <dgm:spPr/>
      <dgm:t>
        <a:bodyPr/>
        <a:lstStyle/>
        <a:p>
          <a:endParaRPr lang="es-CU">
            <a:solidFill>
              <a:schemeClr val="tx1"/>
            </a:solidFill>
          </a:endParaRPr>
        </a:p>
      </dgm:t>
    </dgm:pt>
    <dgm:pt modelId="{5B6803F5-4E34-48BD-A0F5-2BEC47A767AA}" type="pres">
      <dgm:prSet presAssocID="{6781E206-EF22-46BE-94C9-EFD8EC4A5650}" presName="diagram" presStyleCnt="0">
        <dgm:presLayoutVars>
          <dgm:dir/>
          <dgm:resizeHandles val="exact"/>
        </dgm:presLayoutVars>
      </dgm:prSet>
      <dgm:spPr/>
    </dgm:pt>
    <dgm:pt modelId="{D27ABED5-0283-4632-9861-8ED271918587}" type="pres">
      <dgm:prSet presAssocID="{BFD0169D-0F0F-43CA-89B0-5DF071605D20}" presName="node" presStyleLbl="node1" presStyleIdx="0" presStyleCnt="4">
        <dgm:presLayoutVars>
          <dgm:bulletEnabled val="1"/>
        </dgm:presLayoutVars>
      </dgm:prSet>
      <dgm:spPr/>
    </dgm:pt>
    <dgm:pt modelId="{C1249AC0-4A9E-47DC-8AF1-998FFB89385C}" type="pres">
      <dgm:prSet presAssocID="{478E1386-1E52-4430-8059-116888D603F1}" presName="sibTrans" presStyleCnt="0"/>
      <dgm:spPr/>
    </dgm:pt>
    <dgm:pt modelId="{48E318AD-D6FC-4B89-AA73-15096AB34FC2}" type="pres">
      <dgm:prSet presAssocID="{FB7B4C4A-42AF-4715-B46C-F73C45615F8B}" presName="node" presStyleLbl="node1" presStyleIdx="1" presStyleCnt="4">
        <dgm:presLayoutVars>
          <dgm:bulletEnabled val="1"/>
        </dgm:presLayoutVars>
      </dgm:prSet>
      <dgm:spPr/>
    </dgm:pt>
    <dgm:pt modelId="{9BFE1FC1-3671-465A-8040-B4BEBB0D35A6}" type="pres">
      <dgm:prSet presAssocID="{F1B61895-5E5B-4562-891E-6CDA24F7DB44}" presName="sibTrans" presStyleCnt="0"/>
      <dgm:spPr/>
    </dgm:pt>
    <dgm:pt modelId="{B9001494-9933-4797-8CCD-2DC861B5A3FD}" type="pres">
      <dgm:prSet presAssocID="{FB08BDC0-00AF-4F6A-A5AF-F30F1486D8B2}" presName="node" presStyleLbl="node1" presStyleIdx="2" presStyleCnt="4">
        <dgm:presLayoutVars>
          <dgm:bulletEnabled val="1"/>
        </dgm:presLayoutVars>
      </dgm:prSet>
      <dgm:spPr/>
    </dgm:pt>
    <dgm:pt modelId="{79C809FD-0626-46C2-872A-C387550D2460}" type="pres">
      <dgm:prSet presAssocID="{19DC073D-90C4-4B97-9748-6E9EEDEF90A5}" presName="sibTrans" presStyleCnt="0"/>
      <dgm:spPr/>
    </dgm:pt>
    <dgm:pt modelId="{C7BE1908-AE44-4908-969F-C5CCC31D3728}" type="pres">
      <dgm:prSet presAssocID="{E808514C-F7D9-4E69-B95E-9E88DBAED885}" presName="node" presStyleLbl="node1" presStyleIdx="3" presStyleCnt="4">
        <dgm:presLayoutVars>
          <dgm:bulletEnabled val="1"/>
        </dgm:presLayoutVars>
      </dgm:prSet>
      <dgm:spPr/>
    </dgm:pt>
  </dgm:ptLst>
  <dgm:cxnLst>
    <dgm:cxn modelId="{8F74F207-2C33-48AB-BDBD-39880F317993}" type="presOf" srcId="{6781E206-EF22-46BE-94C9-EFD8EC4A5650}" destId="{5B6803F5-4E34-48BD-A0F5-2BEC47A767AA}" srcOrd="0" destOrd="0" presId="urn:microsoft.com/office/officeart/2005/8/layout/default"/>
    <dgm:cxn modelId="{D76FA30E-093D-4355-9525-28333A5B0C12}" srcId="{6781E206-EF22-46BE-94C9-EFD8EC4A5650}" destId="{FB08BDC0-00AF-4F6A-A5AF-F30F1486D8B2}" srcOrd="2" destOrd="0" parTransId="{E4277F7E-3F91-4B48-A8B5-1F857F4ADECB}" sibTransId="{19DC073D-90C4-4B97-9748-6E9EEDEF90A5}"/>
    <dgm:cxn modelId="{CCFE9B28-FF85-4F2F-9594-07DFA1650227}" srcId="{6781E206-EF22-46BE-94C9-EFD8EC4A5650}" destId="{E808514C-F7D9-4E69-B95E-9E88DBAED885}" srcOrd="3" destOrd="0" parTransId="{0417D8C4-D44F-4EF4-97B5-0F150933F247}" sibTransId="{97E5594D-DAD6-417F-9FBE-B7F308F7904B}"/>
    <dgm:cxn modelId="{6AF21351-03F8-46A9-B9B4-B02DCDB1710E}" type="presOf" srcId="{FB08BDC0-00AF-4F6A-A5AF-F30F1486D8B2}" destId="{B9001494-9933-4797-8CCD-2DC861B5A3FD}" srcOrd="0" destOrd="0" presId="urn:microsoft.com/office/officeart/2005/8/layout/default"/>
    <dgm:cxn modelId="{54EE1158-38BE-4612-A937-6F613969F8FD}" srcId="{6781E206-EF22-46BE-94C9-EFD8EC4A5650}" destId="{FB7B4C4A-42AF-4715-B46C-F73C45615F8B}" srcOrd="1" destOrd="0" parTransId="{D045CA55-9F4A-43B5-9568-97FED6364392}" sibTransId="{F1B61895-5E5B-4562-891E-6CDA24F7DB44}"/>
    <dgm:cxn modelId="{548F357D-FE65-4B6D-84FC-C068B4B8E445}" type="presOf" srcId="{FB7B4C4A-42AF-4715-B46C-F73C45615F8B}" destId="{48E318AD-D6FC-4B89-AA73-15096AB34FC2}" srcOrd="0" destOrd="0" presId="urn:microsoft.com/office/officeart/2005/8/layout/default"/>
    <dgm:cxn modelId="{8EDD1283-E43A-4E43-A85D-E2CD36051016}" type="presOf" srcId="{BFD0169D-0F0F-43CA-89B0-5DF071605D20}" destId="{D27ABED5-0283-4632-9861-8ED271918587}" srcOrd="0" destOrd="0" presId="urn:microsoft.com/office/officeart/2005/8/layout/default"/>
    <dgm:cxn modelId="{B74BF288-AC5C-4E71-A5BB-BA2F1BED8191}" type="presOf" srcId="{E808514C-F7D9-4E69-B95E-9E88DBAED885}" destId="{C7BE1908-AE44-4908-969F-C5CCC31D3728}" srcOrd="0" destOrd="0" presId="urn:microsoft.com/office/officeart/2005/8/layout/default"/>
    <dgm:cxn modelId="{7240D0E7-88FE-4829-99B3-18C3BD6FB12A}" srcId="{6781E206-EF22-46BE-94C9-EFD8EC4A5650}" destId="{BFD0169D-0F0F-43CA-89B0-5DF071605D20}" srcOrd="0" destOrd="0" parTransId="{A18166B0-F8DE-4260-9F06-20C95563C306}" sibTransId="{478E1386-1E52-4430-8059-116888D603F1}"/>
    <dgm:cxn modelId="{FFF9C98C-46A2-4B48-87D3-20A084A6BEB6}" type="presParOf" srcId="{5B6803F5-4E34-48BD-A0F5-2BEC47A767AA}" destId="{D27ABED5-0283-4632-9861-8ED271918587}" srcOrd="0" destOrd="0" presId="urn:microsoft.com/office/officeart/2005/8/layout/default"/>
    <dgm:cxn modelId="{B15B0D98-890C-459C-B135-3ACA45DEDADE}" type="presParOf" srcId="{5B6803F5-4E34-48BD-A0F5-2BEC47A767AA}" destId="{C1249AC0-4A9E-47DC-8AF1-998FFB89385C}" srcOrd="1" destOrd="0" presId="urn:microsoft.com/office/officeart/2005/8/layout/default"/>
    <dgm:cxn modelId="{68538F3D-8443-40EF-B056-7FB55E488CBC}" type="presParOf" srcId="{5B6803F5-4E34-48BD-A0F5-2BEC47A767AA}" destId="{48E318AD-D6FC-4B89-AA73-15096AB34FC2}" srcOrd="2" destOrd="0" presId="urn:microsoft.com/office/officeart/2005/8/layout/default"/>
    <dgm:cxn modelId="{42DB9F44-6600-4B98-BA73-E37BB07585B2}" type="presParOf" srcId="{5B6803F5-4E34-48BD-A0F5-2BEC47A767AA}" destId="{9BFE1FC1-3671-465A-8040-B4BEBB0D35A6}" srcOrd="3" destOrd="0" presId="urn:microsoft.com/office/officeart/2005/8/layout/default"/>
    <dgm:cxn modelId="{36682AF5-D43F-46EB-A628-7CF554053CED}" type="presParOf" srcId="{5B6803F5-4E34-48BD-A0F5-2BEC47A767AA}" destId="{B9001494-9933-4797-8CCD-2DC861B5A3FD}" srcOrd="4" destOrd="0" presId="urn:microsoft.com/office/officeart/2005/8/layout/default"/>
    <dgm:cxn modelId="{74179D7B-870F-4B28-8EE2-AE4F4580A6EC}" type="presParOf" srcId="{5B6803F5-4E34-48BD-A0F5-2BEC47A767AA}" destId="{79C809FD-0626-46C2-872A-C387550D2460}" srcOrd="5" destOrd="0" presId="urn:microsoft.com/office/officeart/2005/8/layout/default"/>
    <dgm:cxn modelId="{5F92CBF5-BE1A-47E6-914C-356B2EE8DDCA}" type="presParOf" srcId="{5B6803F5-4E34-48BD-A0F5-2BEC47A767AA}" destId="{C7BE1908-AE44-4908-969F-C5CCC31D3728}"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781E206-EF22-46BE-94C9-EFD8EC4A565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CU"/>
        </a:p>
      </dgm:t>
    </dgm:pt>
    <dgm:pt modelId="{BFD0169D-0F0F-43CA-89B0-5DF071605D20}">
      <dgm:prSet phldrT="[Texto]"/>
      <dgm:spPr/>
      <dgm:t>
        <a:bodyPr/>
        <a:lstStyle/>
        <a:p>
          <a:r>
            <a:rPr lang="es-ES" b="1" dirty="0"/>
            <a:t>Accesibilidad</a:t>
          </a:r>
          <a:endParaRPr lang="es-CU" dirty="0">
            <a:solidFill>
              <a:schemeClr val="tx1"/>
            </a:solidFill>
          </a:endParaRPr>
        </a:p>
      </dgm:t>
    </dgm:pt>
    <dgm:pt modelId="{A18166B0-F8DE-4260-9F06-20C95563C306}" type="parTrans" cxnId="{7240D0E7-88FE-4829-99B3-18C3BD6FB12A}">
      <dgm:prSet/>
      <dgm:spPr/>
      <dgm:t>
        <a:bodyPr/>
        <a:lstStyle/>
        <a:p>
          <a:endParaRPr lang="es-CU">
            <a:solidFill>
              <a:schemeClr val="tx1"/>
            </a:solidFill>
          </a:endParaRPr>
        </a:p>
      </dgm:t>
    </dgm:pt>
    <dgm:pt modelId="{478E1386-1E52-4430-8059-116888D603F1}" type="sibTrans" cxnId="{7240D0E7-88FE-4829-99B3-18C3BD6FB12A}">
      <dgm:prSet/>
      <dgm:spPr/>
      <dgm:t>
        <a:bodyPr/>
        <a:lstStyle/>
        <a:p>
          <a:endParaRPr lang="es-CU">
            <a:solidFill>
              <a:schemeClr val="tx1"/>
            </a:solidFill>
          </a:endParaRPr>
        </a:p>
      </dgm:t>
    </dgm:pt>
    <dgm:pt modelId="{FB7B4C4A-42AF-4715-B46C-F73C45615F8B}">
      <dgm:prSet phldrT="[Texto]"/>
      <dgm:spPr/>
      <dgm:t>
        <a:bodyPr/>
        <a:lstStyle/>
        <a:p>
          <a:r>
            <a:rPr lang="es-ES" b="1" dirty="0" err="1">
              <a:solidFill>
                <a:schemeClr val="tx1"/>
              </a:solidFill>
            </a:rPr>
            <a:t>Universabilidad</a:t>
          </a:r>
          <a:endParaRPr lang="es-CU" dirty="0">
            <a:solidFill>
              <a:schemeClr val="tx1"/>
            </a:solidFill>
          </a:endParaRPr>
        </a:p>
      </dgm:t>
    </dgm:pt>
    <dgm:pt modelId="{D045CA55-9F4A-43B5-9568-97FED6364392}" type="parTrans" cxnId="{54EE1158-38BE-4612-A937-6F613969F8FD}">
      <dgm:prSet/>
      <dgm:spPr/>
      <dgm:t>
        <a:bodyPr/>
        <a:lstStyle/>
        <a:p>
          <a:endParaRPr lang="es-CU">
            <a:solidFill>
              <a:schemeClr val="tx1"/>
            </a:solidFill>
          </a:endParaRPr>
        </a:p>
      </dgm:t>
    </dgm:pt>
    <dgm:pt modelId="{F1B61895-5E5B-4562-891E-6CDA24F7DB44}" type="sibTrans" cxnId="{54EE1158-38BE-4612-A937-6F613969F8FD}">
      <dgm:prSet/>
      <dgm:spPr/>
      <dgm:t>
        <a:bodyPr/>
        <a:lstStyle/>
        <a:p>
          <a:endParaRPr lang="es-CU">
            <a:solidFill>
              <a:schemeClr val="tx1"/>
            </a:solidFill>
          </a:endParaRPr>
        </a:p>
      </dgm:t>
    </dgm:pt>
    <dgm:pt modelId="{FB08BDC0-00AF-4F6A-A5AF-F30F1486D8B2}">
      <dgm:prSet phldrT="[Texto]"/>
      <dgm:spPr/>
      <dgm:t>
        <a:bodyPr/>
        <a:lstStyle/>
        <a:p>
          <a:r>
            <a:rPr lang="es-ES" b="1" dirty="0">
              <a:solidFill>
                <a:schemeClr val="tx1"/>
              </a:solidFill>
            </a:rPr>
            <a:t>Disponibilidad</a:t>
          </a:r>
          <a:endParaRPr lang="es-CU" dirty="0">
            <a:solidFill>
              <a:schemeClr val="tx1"/>
            </a:solidFill>
          </a:endParaRPr>
        </a:p>
      </dgm:t>
    </dgm:pt>
    <dgm:pt modelId="{E4277F7E-3F91-4B48-A8B5-1F857F4ADECB}" type="parTrans" cxnId="{D76FA30E-093D-4355-9525-28333A5B0C12}">
      <dgm:prSet/>
      <dgm:spPr/>
      <dgm:t>
        <a:bodyPr/>
        <a:lstStyle/>
        <a:p>
          <a:endParaRPr lang="es-CU">
            <a:solidFill>
              <a:schemeClr val="tx1"/>
            </a:solidFill>
          </a:endParaRPr>
        </a:p>
      </dgm:t>
    </dgm:pt>
    <dgm:pt modelId="{19DC073D-90C4-4B97-9748-6E9EEDEF90A5}" type="sibTrans" cxnId="{D76FA30E-093D-4355-9525-28333A5B0C12}">
      <dgm:prSet/>
      <dgm:spPr/>
      <dgm:t>
        <a:bodyPr/>
        <a:lstStyle/>
        <a:p>
          <a:endParaRPr lang="es-CU">
            <a:solidFill>
              <a:schemeClr val="tx1"/>
            </a:solidFill>
          </a:endParaRPr>
        </a:p>
      </dgm:t>
    </dgm:pt>
    <dgm:pt modelId="{E808514C-F7D9-4E69-B95E-9E88DBAED885}">
      <dgm:prSet phldrT="[Texto]"/>
      <dgm:spPr/>
      <dgm:t>
        <a:bodyPr/>
        <a:lstStyle/>
        <a:p>
          <a:r>
            <a:rPr lang="es-ES" b="1" dirty="0">
              <a:solidFill>
                <a:schemeClr val="tx1"/>
              </a:solidFill>
            </a:rPr>
            <a:t> Conservación</a:t>
          </a:r>
          <a:endParaRPr lang="es-CU" dirty="0">
            <a:solidFill>
              <a:schemeClr val="tx1"/>
            </a:solidFill>
          </a:endParaRPr>
        </a:p>
      </dgm:t>
    </dgm:pt>
    <dgm:pt modelId="{0417D8C4-D44F-4EF4-97B5-0F150933F247}" type="parTrans" cxnId="{CCFE9B28-FF85-4F2F-9594-07DFA1650227}">
      <dgm:prSet/>
      <dgm:spPr/>
      <dgm:t>
        <a:bodyPr/>
        <a:lstStyle/>
        <a:p>
          <a:endParaRPr lang="es-CU">
            <a:solidFill>
              <a:schemeClr val="tx1"/>
            </a:solidFill>
          </a:endParaRPr>
        </a:p>
      </dgm:t>
    </dgm:pt>
    <dgm:pt modelId="{97E5594D-DAD6-417F-9FBE-B7F308F7904B}" type="sibTrans" cxnId="{CCFE9B28-FF85-4F2F-9594-07DFA1650227}">
      <dgm:prSet/>
      <dgm:spPr/>
      <dgm:t>
        <a:bodyPr/>
        <a:lstStyle/>
        <a:p>
          <a:endParaRPr lang="es-CU">
            <a:solidFill>
              <a:schemeClr val="tx1"/>
            </a:solidFill>
          </a:endParaRPr>
        </a:p>
      </dgm:t>
    </dgm:pt>
    <dgm:pt modelId="{5B6803F5-4E34-48BD-A0F5-2BEC47A767AA}" type="pres">
      <dgm:prSet presAssocID="{6781E206-EF22-46BE-94C9-EFD8EC4A5650}" presName="diagram" presStyleCnt="0">
        <dgm:presLayoutVars>
          <dgm:dir/>
          <dgm:resizeHandles val="exact"/>
        </dgm:presLayoutVars>
      </dgm:prSet>
      <dgm:spPr/>
    </dgm:pt>
    <dgm:pt modelId="{D27ABED5-0283-4632-9861-8ED271918587}" type="pres">
      <dgm:prSet presAssocID="{BFD0169D-0F0F-43CA-89B0-5DF071605D20}" presName="node" presStyleLbl="node1" presStyleIdx="0" presStyleCnt="4">
        <dgm:presLayoutVars>
          <dgm:bulletEnabled val="1"/>
        </dgm:presLayoutVars>
      </dgm:prSet>
      <dgm:spPr/>
    </dgm:pt>
    <dgm:pt modelId="{C1249AC0-4A9E-47DC-8AF1-998FFB89385C}" type="pres">
      <dgm:prSet presAssocID="{478E1386-1E52-4430-8059-116888D603F1}" presName="sibTrans" presStyleCnt="0"/>
      <dgm:spPr/>
    </dgm:pt>
    <dgm:pt modelId="{48E318AD-D6FC-4B89-AA73-15096AB34FC2}" type="pres">
      <dgm:prSet presAssocID="{FB7B4C4A-42AF-4715-B46C-F73C45615F8B}" presName="node" presStyleLbl="node1" presStyleIdx="1" presStyleCnt="4" custLinFactNeighborY="673">
        <dgm:presLayoutVars>
          <dgm:bulletEnabled val="1"/>
        </dgm:presLayoutVars>
      </dgm:prSet>
      <dgm:spPr/>
    </dgm:pt>
    <dgm:pt modelId="{9BFE1FC1-3671-465A-8040-B4BEBB0D35A6}" type="pres">
      <dgm:prSet presAssocID="{F1B61895-5E5B-4562-891E-6CDA24F7DB44}" presName="sibTrans" presStyleCnt="0"/>
      <dgm:spPr/>
    </dgm:pt>
    <dgm:pt modelId="{B9001494-9933-4797-8CCD-2DC861B5A3FD}" type="pres">
      <dgm:prSet presAssocID="{FB08BDC0-00AF-4F6A-A5AF-F30F1486D8B2}" presName="node" presStyleLbl="node1" presStyleIdx="2" presStyleCnt="4">
        <dgm:presLayoutVars>
          <dgm:bulletEnabled val="1"/>
        </dgm:presLayoutVars>
      </dgm:prSet>
      <dgm:spPr/>
    </dgm:pt>
    <dgm:pt modelId="{79C809FD-0626-46C2-872A-C387550D2460}" type="pres">
      <dgm:prSet presAssocID="{19DC073D-90C4-4B97-9748-6E9EEDEF90A5}" presName="sibTrans" presStyleCnt="0"/>
      <dgm:spPr/>
    </dgm:pt>
    <dgm:pt modelId="{C7BE1908-AE44-4908-969F-C5CCC31D3728}" type="pres">
      <dgm:prSet presAssocID="{E808514C-F7D9-4E69-B95E-9E88DBAED885}" presName="node" presStyleLbl="node1" presStyleIdx="3" presStyleCnt="4">
        <dgm:presLayoutVars>
          <dgm:bulletEnabled val="1"/>
        </dgm:presLayoutVars>
      </dgm:prSet>
      <dgm:spPr/>
    </dgm:pt>
  </dgm:ptLst>
  <dgm:cxnLst>
    <dgm:cxn modelId="{8F74F207-2C33-48AB-BDBD-39880F317993}" type="presOf" srcId="{6781E206-EF22-46BE-94C9-EFD8EC4A5650}" destId="{5B6803F5-4E34-48BD-A0F5-2BEC47A767AA}" srcOrd="0" destOrd="0" presId="urn:microsoft.com/office/officeart/2005/8/layout/default"/>
    <dgm:cxn modelId="{D76FA30E-093D-4355-9525-28333A5B0C12}" srcId="{6781E206-EF22-46BE-94C9-EFD8EC4A5650}" destId="{FB08BDC0-00AF-4F6A-A5AF-F30F1486D8B2}" srcOrd="2" destOrd="0" parTransId="{E4277F7E-3F91-4B48-A8B5-1F857F4ADECB}" sibTransId="{19DC073D-90C4-4B97-9748-6E9EEDEF90A5}"/>
    <dgm:cxn modelId="{CCFE9B28-FF85-4F2F-9594-07DFA1650227}" srcId="{6781E206-EF22-46BE-94C9-EFD8EC4A5650}" destId="{E808514C-F7D9-4E69-B95E-9E88DBAED885}" srcOrd="3" destOrd="0" parTransId="{0417D8C4-D44F-4EF4-97B5-0F150933F247}" sibTransId="{97E5594D-DAD6-417F-9FBE-B7F308F7904B}"/>
    <dgm:cxn modelId="{6AF21351-03F8-46A9-B9B4-B02DCDB1710E}" type="presOf" srcId="{FB08BDC0-00AF-4F6A-A5AF-F30F1486D8B2}" destId="{B9001494-9933-4797-8CCD-2DC861B5A3FD}" srcOrd="0" destOrd="0" presId="urn:microsoft.com/office/officeart/2005/8/layout/default"/>
    <dgm:cxn modelId="{54EE1158-38BE-4612-A937-6F613969F8FD}" srcId="{6781E206-EF22-46BE-94C9-EFD8EC4A5650}" destId="{FB7B4C4A-42AF-4715-B46C-F73C45615F8B}" srcOrd="1" destOrd="0" parTransId="{D045CA55-9F4A-43B5-9568-97FED6364392}" sibTransId="{F1B61895-5E5B-4562-891E-6CDA24F7DB44}"/>
    <dgm:cxn modelId="{548F357D-FE65-4B6D-84FC-C068B4B8E445}" type="presOf" srcId="{FB7B4C4A-42AF-4715-B46C-F73C45615F8B}" destId="{48E318AD-D6FC-4B89-AA73-15096AB34FC2}" srcOrd="0" destOrd="0" presId="urn:microsoft.com/office/officeart/2005/8/layout/default"/>
    <dgm:cxn modelId="{8EDD1283-E43A-4E43-A85D-E2CD36051016}" type="presOf" srcId="{BFD0169D-0F0F-43CA-89B0-5DF071605D20}" destId="{D27ABED5-0283-4632-9861-8ED271918587}" srcOrd="0" destOrd="0" presId="urn:microsoft.com/office/officeart/2005/8/layout/default"/>
    <dgm:cxn modelId="{B74BF288-AC5C-4E71-A5BB-BA2F1BED8191}" type="presOf" srcId="{E808514C-F7D9-4E69-B95E-9E88DBAED885}" destId="{C7BE1908-AE44-4908-969F-C5CCC31D3728}" srcOrd="0" destOrd="0" presId="urn:microsoft.com/office/officeart/2005/8/layout/default"/>
    <dgm:cxn modelId="{7240D0E7-88FE-4829-99B3-18C3BD6FB12A}" srcId="{6781E206-EF22-46BE-94C9-EFD8EC4A5650}" destId="{BFD0169D-0F0F-43CA-89B0-5DF071605D20}" srcOrd="0" destOrd="0" parTransId="{A18166B0-F8DE-4260-9F06-20C95563C306}" sibTransId="{478E1386-1E52-4430-8059-116888D603F1}"/>
    <dgm:cxn modelId="{FFF9C98C-46A2-4B48-87D3-20A084A6BEB6}" type="presParOf" srcId="{5B6803F5-4E34-48BD-A0F5-2BEC47A767AA}" destId="{D27ABED5-0283-4632-9861-8ED271918587}" srcOrd="0" destOrd="0" presId="urn:microsoft.com/office/officeart/2005/8/layout/default"/>
    <dgm:cxn modelId="{B15B0D98-890C-459C-B135-3ACA45DEDADE}" type="presParOf" srcId="{5B6803F5-4E34-48BD-A0F5-2BEC47A767AA}" destId="{C1249AC0-4A9E-47DC-8AF1-998FFB89385C}" srcOrd="1" destOrd="0" presId="urn:microsoft.com/office/officeart/2005/8/layout/default"/>
    <dgm:cxn modelId="{68538F3D-8443-40EF-B056-7FB55E488CBC}" type="presParOf" srcId="{5B6803F5-4E34-48BD-A0F5-2BEC47A767AA}" destId="{48E318AD-D6FC-4B89-AA73-15096AB34FC2}" srcOrd="2" destOrd="0" presId="urn:microsoft.com/office/officeart/2005/8/layout/default"/>
    <dgm:cxn modelId="{42DB9F44-6600-4B98-BA73-E37BB07585B2}" type="presParOf" srcId="{5B6803F5-4E34-48BD-A0F5-2BEC47A767AA}" destId="{9BFE1FC1-3671-465A-8040-B4BEBB0D35A6}" srcOrd="3" destOrd="0" presId="urn:microsoft.com/office/officeart/2005/8/layout/default"/>
    <dgm:cxn modelId="{36682AF5-D43F-46EB-A628-7CF554053CED}" type="presParOf" srcId="{5B6803F5-4E34-48BD-A0F5-2BEC47A767AA}" destId="{B9001494-9933-4797-8CCD-2DC861B5A3FD}" srcOrd="4" destOrd="0" presId="urn:microsoft.com/office/officeart/2005/8/layout/default"/>
    <dgm:cxn modelId="{74179D7B-870F-4B28-8EE2-AE4F4580A6EC}" type="presParOf" srcId="{5B6803F5-4E34-48BD-A0F5-2BEC47A767AA}" destId="{79C809FD-0626-46C2-872A-C387550D2460}" srcOrd="5" destOrd="0" presId="urn:microsoft.com/office/officeart/2005/8/layout/default"/>
    <dgm:cxn modelId="{5F92CBF5-BE1A-47E6-914C-356B2EE8DDCA}" type="presParOf" srcId="{5B6803F5-4E34-48BD-A0F5-2BEC47A767AA}" destId="{C7BE1908-AE44-4908-969F-C5CCC31D3728}"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781E206-EF22-46BE-94C9-EFD8EC4A565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CU"/>
        </a:p>
      </dgm:t>
    </dgm:pt>
    <dgm:pt modelId="{BFD0169D-0F0F-43CA-89B0-5DF071605D20}">
      <dgm:prSet phldrT="[Texto]"/>
      <dgm:spPr/>
      <dgm:t>
        <a:bodyPr/>
        <a:lstStyle/>
        <a:p>
          <a:r>
            <a:rPr lang="es-ES" b="1" dirty="0">
              <a:solidFill>
                <a:schemeClr val="tx1"/>
              </a:solidFill>
            </a:rPr>
            <a:t>Perdurabilidad</a:t>
          </a:r>
          <a:endParaRPr lang="es-CU" dirty="0">
            <a:solidFill>
              <a:schemeClr val="tx1"/>
            </a:solidFill>
          </a:endParaRPr>
        </a:p>
      </dgm:t>
    </dgm:pt>
    <dgm:pt modelId="{A18166B0-F8DE-4260-9F06-20C95563C306}" type="parTrans" cxnId="{7240D0E7-88FE-4829-99B3-18C3BD6FB12A}">
      <dgm:prSet/>
      <dgm:spPr/>
      <dgm:t>
        <a:bodyPr/>
        <a:lstStyle/>
        <a:p>
          <a:endParaRPr lang="es-CU">
            <a:solidFill>
              <a:schemeClr val="tx1"/>
            </a:solidFill>
          </a:endParaRPr>
        </a:p>
      </dgm:t>
    </dgm:pt>
    <dgm:pt modelId="{478E1386-1E52-4430-8059-116888D603F1}" type="sibTrans" cxnId="{7240D0E7-88FE-4829-99B3-18C3BD6FB12A}">
      <dgm:prSet/>
      <dgm:spPr/>
      <dgm:t>
        <a:bodyPr/>
        <a:lstStyle/>
        <a:p>
          <a:endParaRPr lang="es-CU">
            <a:solidFill>
              <a:schemeClr val="tx1"/>
            </a:solidFill>
          </a:endParaRPr>
        </a:p>
      </dgm:t>
    </dgm:pt>
    <dgm:pt modelId="{FB7B4C4A-42AF-4715-B46C-F73C45615F8B}">
      <dgm:prSet phldrT="[Texto]"/>
      <dgm:spPr/>
      <dgm:t>
        <a:bodyPr/>
        <a:lstStyle/>
        <a:p>
          <a:r>
            <a:rPr lang="es-ES" b="1" dirty="0">
              <a:solidFill>
                <a:schemeClr val="tx1"/>
              </a:solidFill>
            </a:rPr>
            <a:t>Interoperabilidad</a:t>
          </a:r>
          <a:endParaRPr lang="es-CU" dirty="0">
            <a:solidFill>
              <a:schemeClr val="tx1"/>
            </a:solidFill>
          </a:endParaRPr>
        </a:p>
      </dgm:t>
    </dgm:pt>
    <dgm:pt modelId="{D045CA55-9F4A-43B5-9568-97FED6364392}" type="parTrans" cxnId="{54EE1158-38BE-4612-A937-6F613969F8FD}">
      <dgm:prSet/>
      <dgm:spPr/>
      <dgm:t>
        <a:bodyPr/>
        <a:lstStyle/>
        <a:p>
          <a:endParaRPr lang="es-CU">
            <a:solidFill>
              <a:schemeClr val="tx1"/>
            </a:solidFill>
          </a:endParaRPr>
        </a:p>
      </dgm:t>
    </dgm:pt>
    <dgm:pt modelId="{F1B61895-5E5B-4562-891E-6CDA24F7DB44}" type="sibTrans" cxnId="{54EE1158-38BE-4612-A937-6F613969F8FD}">
      <dgm:prSet/>
      <dgm:spPr/>
      <dgm:t>
        <a:bodyPr/>
        <a:lstStyle/>
        <a:p>
          <a:endParaRPr lang="es-CU">
            <a:solidFill>
              <a:schemeClr val="tx1"/>
            </a:solidFill>
          </a:endParaRPr>
        </a:p>
      </dgm:t>
    </dgm:pt>
    <dgm:pt modelId="{FB08BDC0-00AF-4F6A-A5AF-F30F1486D8B2}">
      <dgm:prSet phldrT="[Texto]"/>
      <dgm:spPr/>
      <dgm:t>
        <a:bodyPr/>
        <a:lstStyle/>
        <a:p>
          <a:r>
            <a:rPr lang="es-ES" b="1" dirty="0">
              <a:solidFill>
                <a:schemeClr val="tx1"/>
              </a:solidFill>
            </a:rPr>
            <a:t>Finalidad</a:t>
          </a:r>
          <a:endParaRPr lang="es-CU" dirty="0">
            <a:solidFill>
              <a:schemeClr val="tx1"/>
            </a:solidFill>
          </a:endParaRPr>
        </a:p>
      </dgm:t>
    </dgm:pt>
    <dgm:pt modelId="{E4277F7E-3F91-4B48-A8B5-1F857F4ADECB}" type="parTrans" cxnId="{D76FA30E-093D-4355-9525-28333A5B0C12}">
      <dgm:prSet/>
      <dgm:spPr/>
      <dgm:t>
        <a:bodyPr/>
        <a:lstStyle/>
        <a:p>
          <a:endParaRPr lang="es-CU">
            <a:solidFill>
              <a:schemeClr val="tx1"/>
            </a:solidFill>
          </a:endParaRPr>
        </a:p>
      </dgm:t>
    </dgm:pt>
    <dgm:pt modelId="{19DC073D-90C4-4B97-9748-6E9EEDEF90A5}" type="sibTrans" cxnId="{D76FA30E-093D-4355-9525-28333A5B0C12}">
      <dgm:prSet/>
      <dgm:spPr/>
      <dgm:t>
        <a:bodyPr/>
        <a:lstStyle/>
        <a:p>
          <a:endParaRPr lang="es-CU">
            <a:solidFill>
              <a:schemeClr val="tx1"/>
            </a:solidFill>
          </a:endParaRPr>
        </a:p>
      </dgm:t>
    </dgm:pt>
    <dgm:pt modelId="{E808514C-F7D9-4E69-B95E-9E88DBAED885}">
      <dgm:prSet phldrT="[Texto]"/>
      <dgm:spPr/>
      <dgm:t>
        <a:bodyPr/>
        <a:lstStyle/>
        <a:p>
          <a:r>
            <a:rPr lang="es-ES" b="1" dirty="0">
              <a:solidFill>
                <a:schemeClr val="tx1"/>
              </a:solidFill>
            </a:rPr>
            <a:t>Reusabilidad</a:t>
          </a:r>
          <a:endParaRPr lang="es-CU" dirty="0">
            <a:solidFill>
              <a:schemeClr val="tx1"/>
            </a:solidFill>
          </a:endParaRPr>
        </a:p>
      </dgm:t>
    </dgm:pt>
    <dgm:pt modelId="{0417D8C4-D44F-4EF4-97B5-0F150933F247}" type="parTrans" cxnId="{CCFE9B28-FF85-4F2F-9594-07DFA1650227}">
      <dgm:prSet/>
      <dgm:spPr/>
      <dgm:t>
        <a:bodyPr/>
        <a:lstStyle/>
        <a:p>
          <a:endParaRPr lang="es-CU">
            <a:solidFill>
              <a:schemeClr val="tx1"/>
            </a:solidFill>
          </a:endParaRPr>
        </a:p>
      </dgm:t>
    </dgm:pt>
    <dgm:pt modelId="{97E5594D-DAD6-417F-9FBE-B7F308F7904B}" type="sibTrans" cxnId="{CCFE9B28-FF85-4F2F-9594-07DFA1650227}">
      <dgm:prSet/>
      <dgm:spPr/>
      <dgm:t>
        <a:bodyPr/>
        <a:lstStyle/>
        <a:p>
          <a:endParaRPr lang="es-CU">
            <a:solidFill>
              <a:schemeClr val="tx1"/>
            </a:solidFill>
          </a:endParaRPr>
        </a:p>
      </dgm:t>
    </dgm:pt>
    <dgm:pt modelId="{5B6803F5-4E34-48BD-A0F5-2BEC47A767AA}" type="pres">
      <dgm:prSet presAssocID="{6781E206-EF22-46BE-94C9-EFD8EC4A5650}" presName="diagram" presStyleCnt="0">
        <dgm:presLayoutVars>
          <dgm:dir/>
          <dgm:resizeHandles val="exact"/>
        </dgm:presLayoutVars>
      </dgm:prSet>
      <dgm:spPr/>
    </dgm:pt>
    <dgm:pt modelId="{D27ABED5-0283-4632-9861-8ED271918587}" type="pres">
      <dgm:prSet presAssocID="{BFD0169D-0F0F-43CA-89B0-5DF071605D20}" presName="node" presStyleLbl="node1" presStyleIdx="0" presStyleCnt="4">
        <dgm:presLayoutVars>
          <dgm:bulletEnabled val="1"/>
        </dgm:presLayoutVars>
      </dgm:prSet>
      <dgm:spPr/>
    </dgm:pt>
    <dgm:pt modelId="{C1249AC0-4A9E-47DC-8AF1-998FFB89385C}" type="pres">
      <dgm:prSet presAssocID="{478E1386-1E52-4430-8059-116888D603F1}" presName="sibTrans" presStyleCnt="0"/>
      <dgm:spPr/>
    </dgm:pt>
    <dgm:pt modelId="{48E318AD-D6FC-4B89-AA73-15096AB34FC2}" type="pres">
      <dgm:prSet presAssocID="{FB7B4C4A-42AF-4715-B46C-F73C45615F8B}" presName="node" presStyleLbl="node1" presStyleIdx="1" presStyleCnt="4">
        <dgm:presLayoutVars>
          <dgm:bulletEnabled val="1"/>
        </dgm:presLayoutVars>
      </dgm:prSet>
      <dgm:spPr/>
    </dgm:pt>
    <dgm:pt modelId="{9BFE1FC1-3671-465A-8040-B4BEBB0D35A6}" type="pres">
      <dgm:prSet presAssocID="{F1B61895-5E5B-4562-891E-6CDA24F7DB44}" presName="sibTrans" presStyleCnt="0"/>
      <dgm:spPr/>
    </dgm:pt>
    <dgm:pt modelId="{B9001494-9933-4797-8CCD-2DC861B5A3FD}" type="pres">
      <dgm:prSet presAssocID="{FB08BDC0-00AF-4F6A-A5AF-F30F1486D8B2}" presName="node" presStyleLbl="node1" presStyleIdx="2" presStyleCnt="4">
        <dgm:presLayoutVars>
          <dgm:bulletEnabled val="1"/>
        </dgm:presLayoutVars>
      </dgm:prSet>
      <dgm:spPr/>
    </dgm:pt>
    <dgm:pt modelId="{79C809FD-0626-46C2-872A-C387550D2460}" type="pres">
      <dgm:prSet presAssocID="{19DC073D-90C4-4B97-9748-6E9EEDEF90A5}" presName="sibTrans" presStyleCnt="0"/>
      <dgm:spPr/>
    </dgm:pt>
    <dgm:pt modelId="{C7BE1908-AE44-4908-969F-C5CCC31D3728}" type="pres">
      <dgm:prSet presAssocID="{E808514C-F7D9-4E69-B95E-9E88DBAED885}" presName="node" presStyleLbl="node1" presStyleIdx="3" presStyleCnt="4">
        <dgm:presLayoutVars>
          <dgm:bulletEnabled val="1"/>
        </dgm:presLayoutVars>
      </dgm:prSet>
      <dgm:spPr/>
    </dgm:pt>
  </dgm:ptLst>
  <dgm:cxnLst>
    <dgm:cxn modelId="{8F74F207-2C33-48AB-BDBD-39880F317993}" type="presOf" srcId="{6781E206-EF22-46BE-94C9-EFD8EC4A5650}" destId="{5B6803F5-4E34-48BD-A0F5-2BEC47A767AA}" srcOrd="0" destOrd="0" presId="urn:microsoft.com/office/officeart/2005/8/layout/default"/>
    <dgm:cxn modelId="{D76FA30E-093D-4355-9525-28333A5B0C12}" srcId="{6781E206-EF22-46BE-94C9-EFD8EC4A5650}" destId="{FB08BDC0-00AF-4F6A-A5AF-F30F1486D8B2}" srcOrd="2" destOrd="0" parTransId="{E4277F7E-3F91-4B48-A8B5-1F857F4ADECB}" sibTransId="{19DC073D-90C4-4B97-9748-6E9EEDEF90A5}"/>
    <dgm:cxn modelId="{CCFE9B28-FF85-4F2F-9594-07DFA1650227}" srcId="{6781E206-EF22-46BE-94C9-EFD8EC4A5650}" destId="{E808514C-F7D9-4E69-B95E-9E88DBAED885}" srcOrd="3" destOrd="0" parTransId="{0417D8C4-D44F-4EF4-97B5-0F150933F247}" sibTransId="{97E5594D-DAD6-417F-9FBE-B7F308F7904B}"/>
    <dgm:cxn modelId="{6AF21351-03F8-46A9-B9B4-B02DCDB1710E}" type="presOf" srcId="{FB08BDC0-00AF-4F6A-A5AF-F30F1486D8B2}" destId="{B9001494-9933-4797-8CCD-2DC861B5A3FD}" srcOrd="0" destOrd="0" presId="urn:microsoft.com/office/officeart/2005/8/layout/default"/>
    <dgm:cxn modelId="{54EE1158-38BE-4612-A937-6F613969F8FD}" srcId="{6781E206-EF22-46BE-94C9-EFD8EC4A5650}" destId="{FB7B4C4A-42AF-4715-B46C-F73C45615F8B}" srcOrd="1" destOrd="0" parTransId="{D045CA55-9F4A-43B5-9568-97FED6364392}" sibTransId="{F1B61895-5E5B-4562-891E-6CDA24F7DB44}"/>
    <dgm:cxn modelId="{548F357D-FE65-4B6D-84FC-C068B4B8E445}" type="presOf" srcId="{FB7B4C4A-42AF-4715-B46C-F73C45615F8B}" destId="{48E318AD-D6FC-4B89-AA73-15096AB34FC2}" srcOrd="0" destOrd="0" presId="urn:microsoft.com/office/officeart/2005/8/layout/default"/>
    <dgm:cxn modelId="{8EDD1283-E43A-4E43-A85D-E2CD36051016}" type="presOf" srcId="{BFD0169D-0F0F-43CA-89B0-5DF071605D20}" destId="{D27ABED5-0283-4632-9861-8ED271918587}" srcOrd="0" destOrd="0" presId="urn:microsoft.com/office/officeart/2005/8/layout/default"/>
    <dgm:cxn modelId="{B74BF288-AC5C-4E71-A5BB-BA2F1BED8191}" type="presOf" srcId="{E808514C-F7D9-4E69-B95E-9E88DBAED885}" destId="{C7BE1908-AE44-4908-969F-C5CCC31D3728}" srcOrd="0" destOrd="0" presId="urn:microsoft.com/office/officeart/2005/8/layout/default"/>
    <dgm:cxn modelId="{7240D0E7-88FE-4829-99B3-18C3BD6FB12A}" srcId="{6781E206-EF22-46BE-94C9-EFD8EC4A5650}" destId="{BFD0169D-0F0F-43CA-89B0-5DF071605D20}" srcOrd="0" destOrd="0" parTransId="{A18166B0-F8DE-4260-9F06-20C95563C306}" sibTransId="{478E1386-1E52-4430-8059-116888D603F1}"/>
    <dgm:cxn modelId="{FFF9C98C-46A2-4B48-87D3-20A084A6BEB6}" type="presParOf" srcId="{5B6803F5-4E34-48BD-A0F5-2BEC47A767AA}" destId="{D27ABED5-0283-4632-9861-8ED271918587}" srcOrd="0" destOrd="0" presId="urn:microsoft.com/office/officeart/2005/8/layout/default"/>
    <dgm:cxn modelId="{B15B0D98-890C-459C-B135-3ACA45DEDADE}" type="presParOf" srcId="{5B6803F5-4E34-48BD-A0F5-2BEC47A767AA}" destId="{C1249AC0-4A9E-47DC-8AF1-998FFB89385C}" srcOrd="1" destOrd="0" presId="urn:microsoft.com/office/officeart/2005/8/layout/default"/>
    <dgm:cxn modelId="{68538F3D-8443-40EF-B056-7FB55E488CBC}" type="presParOf" srcId="{5B6803F5-4E34-48BD-A0F5-2BEC47A767AA}" destId="{48E318AD-D6FC-4B89-AA73-15096AB34FC2}" srcOrd="2" destOrd="0" presId="urn:microsoft.com/office/officeart/2005/8/layout/default"/>
    <dgm:cxn modelId="{42DB9F44-6600-4B98-BA73-E37BB07585B2}" type="presParOf" srcId="{5B6803F5-4E34-48BD-A0F5-2BEC47A767AA}" destId="{9BFE1FC1-3671-465A-8040-B4BEBB0D35A6}" srcOrd="3" destOrd="0" presId="urn:microsoft.com/office/officeart/2005/8/layout/default"/>
    <dgm:cxn modelId="{36682AF5-D43F-46EB-A628-7CF554053CED}" type="presParOf" srcId="{5B6803F5-4E34-48BD-A0F5-2BEC47A767AA}" destId="{B9001494-9933-4797-8CCD-2DC861B5A3FD}" srcOrd="4" destOrd="0" presId="urn:microsoft.com/office/officeart/2005/8/layout/default"/>
    <dgm:cxn modelId="{74179D7B-870F-4B28-8EE2-AE4F4580A6EC}" type="presParOf" srcId="{5B6803F5-4E34-48BD-A0F5-2BEC47A767AA}" destId="{79C809FD-0626-46C2-872A-C387550D2460}" srcOrd="5" destOrd="0" presId="urn:microsoft.com/office/officeart/2005/8/layout/default"/>
    <dgm:cxn modelId="{5F92CBF5-BE1A-47E6-914C-356B2EE8DDCA}" type="presParOf" srcId="{5B6803F5-4E34-48BD-A0F5-2BEC47A767AA}" destId="{C7BE1908-AE44-4908-969F-C5CCC31D3728}" srcOrd="6" destOrd="0" presId="urn:microsoft.com/office/officeart/2005/8/layout/defaul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2B30B7-59D7-40DB-9F6D-BAFAC1DAD440}">
      <dsp:nvSpPr>
        <dsp:cNvPr id="0" name=""/>
        <dsp:cNvSpPr/>
      </dsp:nvSpPr>
      <dsp:spPr>
        <a:xfrm rot="10800000">
          <a:off x="1737697" y="2526"/>
          <a:ext cx="5405120" cy="1505029"/>
        </a:xfrm>
        <a:prstGeom prst="homePlat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3676" tIns="133350" rIns="248920" bIns="133350" numCol="1" spcCol="1270" anchor="ctr" anchorCtr="0">
          <a:noAutofit/>
        </a:bodyPr>
        <a:lstStyle/>
        <a:p>
          <a:pPr marL="0" lvl="0" indent="0" algn="ctr" defTabSz="1555750">
            <a:lnSpc>
              <a:spcPct val="90000"/>
            </a:lnSpc>
            <a:spcBef>
              <a:spcPct val="0"/>
            </a:spcBef>
            <a:spcAft>
              <a:spcPct val="35000"/>
            </a:spcAft>
            <a:buNone/>
          </a:pPr>
          <a:r>
            <a:rPr lang="es-MX" sz="3500" kern="1200" dirty="0">
              <a:solidFill>
                <a:schemeClr val="tx1"/>
              </a:solidFill>
            </a:rPr>
            <a:t>Ciencia</a:t>
          </a:r>
          <a:endParaRPr lang="es-CU" sz="3500" kern="1200" dirty="0">
            <a:solidFill>
              <a:schemeClr val="tx1"/>
            </a:solidFill>
          </a:endParaRPr>
        </a:p>
      </dsp:txBody>
      <dsp:txXfrm rot="10800000">
        <a:off x="2113954" y="2526"/>
        <a:ext cx="5028863" cy="1505029"/>
      </dsp:txXfrm>
    </dsp:sp>
    <dsp:sp modelId="{8B5F654F-6AF2-4BB7-9661-914F8C91BE0A}">
      <dsp:nvSpPr>
        <dsp:cNvPr id="0" name=""/>
        <dsp:cNvSpPr/>
      </dsp:nvSpPr>
      <dsp:spPr>
        <a:xfrm>
          <a:off x="985182" y="2526"/>
          <a:ext cx="1505029" cy="1505029"/>
        </a:xfrm>
        <a:prstGeom prst="ellipse">
          <a:avLst/>
        </a:prstGeom>
        <a:blipFill>
          <a:blip xmlns:r="http://schemas.openxmlformats.org/officeDocument/2006/relationships" r:embed="rId1"/>
          <a:srcRect/>
          <a:stretch>
            <a:fillRect/>
          </a:stretch>
        </a:blipFill>
        <a:ln w="38100" cap="rnd"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ACDCFD20-9FE5-4F29-9E89-6CD400A96CAE}">
      <dsp:nvSpPr>
        <dsp:cNvPr id="0" name=""/>
        <dsp:cNvSpPr/>
      </dsp:nvSpPr>
      <dsp:spPr>
        <a:xfrm rot="10800000">
          <a:off x="1737697" y="1956818"/>
          <a:ext cx="5405120" cy="1505029"/>
        </a:xfrm>
        <a:prstGeom prst="homePlat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3676" tIns="133350" rIns="248920" bIns="133350" numCol="1" spcCol="1270" anchor="ctr" anchorCtr="0">
          <a:noAutofit/>
        </a:bodyPr>
        <a:lstStyle/>
        <a:p>
          <a:pPr marL="0" lvl="0" indent="0" algn="ctr" defTabSz="1555750">
            <a:lnSpc>
              <a:spcPct val="90000"/>
            </a:lnSpc>
            <a:spcBef>
              <a:spcPct val="0"/>
            </a:spcBef>
            <a:spcAft>
              <a:spcPct val="35000"/>
            </a:spcAft>
            <a:buNone/>
          </a:pPr>
          <a:r>
            <a:rPr lang="es-MX" sz="3500" kern="1200" dirty="0">
              <a:solidFill>
                <a:schemeClr val="tx1"/>
              </a:solidFill>
            </a:rPr>
            <a:t>Comunicación</a:t>
          </a:r>
          <a:endParaRPr lang="es-CU" sz="3500" kern="1200" dirty="0">
            <a:solidFill>
              <a:schemeClr val="tx1"/>
            </a:solidFill>
          </a:endParaRPr>
        </a:p>
      </dsp:txBody>
      <dsp:txXfrm rot="10800000">
        <a:off x="2113954" y="1956818"/>
        <a:ext cx="5028863" cy="1505029"/>
      </dsp:txXfrm>
    </dsp:sp>
    <dsp:sp modelId="{74551E0A-B835-43AA-991E-C3842646E6D2}">
      <dsp:nvSpPr>
        <dsp:cNvPr id="0" name=""/>
        <dsp:cNvSpPr/>
      </dsp:nvSpPr>
      <dsp:spPr>
        <a:xfrm>
          <a:off x="985182" y="1956818"/>
          <a:ext cx="1505029" cy="1505029"/>
        </a:xfrm>
        <a:prstGeom prst="ellipse">
          <a:avLst/>
        </a:prstGeom>
        <a:blipFill>
          <a:blip xmlns:r="http://schemas.openxmlformats.org/officeDocument/2006/relationships" r:embed="rId2"/>
          <a:srcRect/>
          <a:stretch>
            <a:fillRect l="-25000" r="-25000"/>
          </a:stretch>
        </a:blipFill>
        <a:ln w="38100" cap="rnd"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47B4C553-02EB-45CE-8516-AC4309725586}">
      <dsp:nvSpPr>
        <dsp:cNvPr id="0" name=""/>
        <dsp:cNvSpPr/>
      </dsp:nvSpPr>
      <dsp:spPr>
        <a:xfrm rot="10800000">
          <a:off x="1737697" y="3911110"/>
          <a:ext cx="5405120" cy="1505029"/>
        </a:xfrm>
        <a:prstGeom prst="homePlat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3676" tIns="133350" rIns="248920" bIns="133350" numCol="1" spcCol="1270" anchor="ctr" anchorCtr="0">
          <a:noAutofit/>
        </a:bodyPr>
        <a:lstStyle/>
        <a:p>
          <a:pPr marL="0" lvl="0" indent="0" algn="ctr" defTabSz="1555750">
            <a:lnSpc>
              <a:spcPct val="90000"/>
            </a:lnSpc>
            <a:spcBef>
              <a:spcPct val="0"/>
            </a:spcBef>
            <a:spcAft>
              <a:spcPct val="35000"/>
            </a:spcAft>
            <a:buNone/>
          </a:pPr>
          <a:r>
            <a:rPr lang="es-MX" sz="3500" kern="1200" dirty="0">
              <a:solidFill>
                <a:schemeClr val="tx1"/>
              </a:solidFill>
            </a:rPr>
            <a:t>Cultura</a:t>
          </a:r>
          <a:endParaRPr lang="es-CU" sz="3500" kern="1200" dirty="0">
            <a:solidFill>
              <a:schemeClr val="tx1"/>
            </a:solidFill>
          </a:endParaRPr>
        </a:p>
      </dsp:txBody>
      <dsp:txXfrm rot="10800000">
        <a:off x="2113954" y="3911110"/>
        <a:ext cx="5028863" cy="1505029"/>
      </dsp:txXfrm>
    </dsp:sp>
    <dsp:sp modelId="{6040062B-67F4-4F38-991C-B98A42F92610}">
      <dsp:nvSpPr>
        <dsp:cNvPr id="0" name=""/>
        <dsp:cNvSpPr/>
      </dsp:nvSpPr>
      <dsp:spPr>
        <a:xfrm>
          <a:off x="985182" y="3911110"/>
          <a:ext cx="1505029" cy="1505029"/>
        </a:xfrm>
        <a:prstGeom prst="ellipse">
          <a:avLst/>
        </a:prstGeom>
        <a:blipFill>
          <a:blip xmlns:r="http://schemas.openxmlformats.org/officeDocument/2006/relationships" r:embed="rId3"/>
          <a:srcRect/>
          <a:stretch>
            <a:fillRect t="-11000" b="-11000"/>
          </a:stretch>
        </a:blipFill>
        <a:ln w="38100" cap="rnd"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7ABED5-0283-4632-9861-8ED271918587}">
      <dsp:nvSpPr>
        <dsp:cNvPr id="0" name=""/>
        <dsp:cNvSpPr/>
      </dsp:nvSpPr>
      <dsp:spPr>
        <a:xfrm>
          <a:off x="1687717" y="2665"/>
          <a:ext cx="3528145" cy="2116887"/>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s-ES" sz="3900" b="1" kern="1200" dirty="0">
              <a:solidFill>
                <a:schemeClr val="tx1"/>
              </a:solidFill>
            </a:rPr>
            <a:t>Modalidad canónica de difusión</a:t>
          </a:r>
          <a:endParaRPr lang="es-CU" sz="3900" kern="1200" dirty="0">
            <a:solidFill>
              <a:schemeClr val="tx1"/>
            </a:solidFill>
          </a:endParaRPr>
        </a:p>
      </dsp:txBody>
      <dsp:txXfrm>
        <a:off x="1687717" y="2665"/>
        <a:ext cx="3528145" cy="2116887"/>
      </dsp:txXfrm>
    </dsp:sp>
    <dsp:sp modelId="{48E318AD-D6FC-4B89-AA73-15096AB34FC2}">
      <dsp:nvSpPr>
        <dsp:cNvPr id="0" name=""/>
        <dsp:cNvSpPr/>
      </dsp:nvSpPr>
      <dsp:spPr>
        <a:xfrm>
          <a:off x="5568677" y="2665"/>
          <a:ext cx="3528145" cy="2116887"/>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s-ES" sz="3900" b="1" kern="1200" dirty="0">
              <a:solidFill>
                <a:schemeClr val="tx1"/>
              </a:solidFill>
            </a:rPr>
            <a:t>Modalidad del déficit</a:t>
          </a:r>
          <a:endParaRPr lang="es-CU" sz="3900" kern="1200" dirty="0">
            <a:solidFill>
              <a:schemeClr val="tx1"/>
            </a:solidFill>
          </a:endParaRPr>
        </a:p>
      </dsp:txBody>
      <dsp:txXfrm>
        <a:off x="5568677" y="2665"/>
        <a:ext cx="3528145" cy="2116887"/>
      </dsp:txXfrm>
    </dsp:sp>
    <dsp:sp modelId="{B9001494-9933-4797-8CCD-2DC861B5A3FD}">
      <dsp:nvSpPr>
        <dsp:cNvPr id="0" name=""/>
        <dsp:cNvSpPr/>
      </dsp:nvSpPr>
      <dsp:spPr>
        <a:xfrm>
          <a:off x="1687717" y="2472367"/>
          <a:ext cx="3528145" cy="2116887"/>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s-ES" sz="3900" b="1" kern="1200" dirty="0">
              <a:solidFill>
                <a:schemeClr val="tx1"/>
              </a:solidFill>
            </a:rPr>
            <a:t>Modalidad cultural</a:t>
          </a:r>
          <a:endParaRPr lang="es-CU" sz="3900" kern="1200" dirty="0">
            <a:solidFill>
              <a:schemeClr val="tx1"/>
            </a:solidFill>
          </a:endParaRPr>
        </a:p>
      </dsp:txBody>
      <dsp:txXfrm>
        <a:off x="1687717" y="2472367"/>
        <a:ext cx="3528145" cy="2116887"/>
      </dsp:txXfrm>
    </dsp:sp>
    <dsp:sp modelId="{C7BE1908-AE44-4908-969F-C5CCC31D3728}">
      <dsp:nvSpPr>
        <dsp:cNvPr id="0" name=""/>
        <dsp:cNvSpPr/>
      </dsp:nvSpPr>
      <dsp:spPr>
        <a:xfrm>
          <a:off x="5568677" y="2472367"/>
          <a:ext cx="3528145" cy="2116887"/>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s-ES" sz="3900" b="1" kern="1200" dirty="0">
              <a:solidFill>
                <a:schemeClr val="tx1"/>
              </a:solidFill>
            </a:rPr>
            <a:t>Modalidad participación</a:t>
          </a:r>
          <a:endParaRPr lang="es-CU" sz="3900" kern="1200" dirty="0">
            <a:solidFill>
              <a:schemeClr val="tx1"/>
            </a:solidFill>
          </a:endParaRPr>
        </a:p>
      </dsp:txBody>
      <dsp:txXfrm>
        <a:off x="5568677" y="2472367"/>
        <a:ext cx="3528145" cy="21168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7ABED5-0283-4632-9861-8ED271918587}">
      <dsp:nvSpPr>
        <dsp:cNvPr id="0" name=""/>
        <dsp:cNvSpPr/>
      </dsp:nvSpPr>
      <dsp:spPr>
        <a:xfrm>
          <a:off x="574" y="629561"/>
          <a:ext cx="2240629" cy="1344377"/>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b="1" kern="1200" dirty="0"/>
            <a:t>Accesibilidad</a:t>
          </a:r>
          <a:endParaRPr lang="es-CU" sz="2100" kern="1200" dirty="0">
            <a:solidFill>
              <a:schemeClr val="tx1"/>
            </a:solidFill>
          </a:endParaRPr>
        </a:p>
      </dsp:txBody>
      <dsp:txXfrm>
        <a:off x="574" y="629561"/>
        <a:ext cx="2240629" cy="1344377"/>
      </dsp:txXfrm>
    </dsp:sp>
    <dsp:sp modelId="{48E318AD-D6FC-4B89-AA73-15096AB34FC2}">
      <dsp:nvSpPr>
        <dsp:cNvPr id="0" name=""/>
        <dsp:cNvSpPr/>
      </dsp:nvSpPr>
      <dsp:spPr>
        <a:xfrm>
          <a:off x="2465267" y="638608"/>
          <a:ext cx="2240629" cy="1344377"/>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b="1" kern="1200" dirty="0" err="1">
              <a:solidFill>
                <a:schemeClr val="tx1"/>
              </a:solidFill>
            </a:rPr>
            <a:t>Universabilidad</a:t>
          </a:r>
          <a:endParaRPr lang="es-CU" sz="2100" kern="1200" dirty="0">
            <a:solidFill>
              <a:schemeClr val="tx1"/>
            </a:solidFill>
          </a:endParaRPr>
        </a:p>
      </dsp:txBody>
      <dsp:txXfrm>
        <a:off x="2465267" y="638608"/>
        <a:ext cx="2240629" cy="1344377"/>
      </dsp:txXfrm>
    </dsp:sp>
    <dsp:sp modelId="{B9001494-9933-4797-8CCD-2DC861B5A3FD}">
      <dsp:nvSpPr>
        <dsp:cNvPr id="0" name=""/>
        <dsp:cNvSpPr/>
      </dsp:nvSpPr>
      <dsp:spPr>
        <a:xfrm>
          <a:off x="574" y="2198001"/>
          <a:ext cx="2240629" cy="1344377"/>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b="1" kern="1200" dirty="0">
              <a:solidFill>
                <a:schemeClr val="tx1"/>
              </a:solidFill>
            </a:rPr>
            <a:t>Disponibilidad</a:t>
          </a:r>
          <a:endParaRPr lang="es-CU" sz="2100" kern="1200" dirty="0">
            <a:solidFill>
              <a:schemeClr val="tx1"/>
            </a:solidFill>
          </a:endParaRPr>
        </a:p>
      </dsp:txBody>
      <dsp:txXfrm>
        <a:off x="574" y="2198001"/>
        <a:ext cx="2240629" cy="1344377"/>
      </dsp:txXfrm>
    </dsp:sp>
    <dsp:sp modelId="{C7BE1908-AE44-4908-969F-C5CCC31D3728}">
      <dsp:nvSpPr>
        <dsp:cNvPr id="0" name=""/>
        <dsp:cNvSpPr/>
      </dsp:nvSpPr>
      <dsp:spPr>
        <a:xfrm>
          <a:off x="2465267" y="2198001"/>
          <a:ext cx="2240629" cy="1344377"/>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b="1" kern="1200" dirty="0">
              <a:solidFill>
                <a:schemeClr val="tx1"/>
              </a:solidFill>
            </a:rPr>
            <a:t> Conservación</a:t>
          </a:r>
          <a:endParaRPr lang="es-CU" sz="2100" kern="1200" dirty="0">
            <a:solidFill>
              <a:schemeClr val="tx1"/>
            </a:solidFill>
          </a:endParaRPr>
        </a:p>
      </dsp:txBody>
      <dsp:txXfrm>
        <a:off x="2465267" y="2198001"/>
        <a:ext cx="2240629" cy="13443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7ABED5-0283-4632-9861-8ED271918587}">
      <dsp:nvSpPr>
        <dsp:cNvPr id="0" name=""/>
        <dsp:cNvSpPr/>
      </dsp:nvSpPr>
      <dsp:spPr>
        <a:xfrm>
          <a:off x="574" y="629561"/>
          <a:ext cx="2240629" cy="1344377"/>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b="1" kern="1200" dirty="0">
              <a:solidFill>
                <a:schemeClr val="tx1"/>
              </a:solidFill>
            </a:rPr>
            <a:t>Perdurabilidad</a:t>
          </a:r>
          <a:endParaRPr lang="es-CU" sz="1900" kern="1200" dirty="0">
            <a:solidFill>
              <a:schemeClr val="tx1"/>
            </a:solidFill>
          </a:endParaRPr>
        </a:p>
      </dsp:txBody>
      <dsp:txXfrm>
        <a:off x="574" y="629561"/>
        <a:ext cx="2240629" cy="1344377"/>
      </dsp:txXfrm>
    </dsp:sp>
    <dsp:sp modelId="{48E318AD-D6FC-4B89-AA73-15096AB34FC2}">
      <dsp:nvSpPr>
        <dsp:cNvPr id="0" name=""/>
        <dsp:cNvSpPr/>
      </dsp:nvSpPr>
      <dsp:spPr>
        <a:xfrm>
          <a:off x="2465267" y="629561"/>
          <a:ext cx="2240629" cy="1344377"/>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b="1" kern="1200" dirty="0">
              <a:solidFill>
                <a:schemeClr val="tx1"/>
              </a:solidFill>
            </a:rPr>
            <a:t>Interoperabilidad</a:t>
          </a:r>
          <a:endParaRPr lang="es-CU" sz="1900" kern="1200" dirty="0">
            <a:solidFill>
              <a:schemeClr val="tx1"/>
            </a:solidFill>
          </a:endParaRPr>
        </a:p>
      </dsp:txBody>
      <dsp:txXfrm>
        <a:off x="2465267" y="629561"/>
        <a:ext cx="2240629" cy="1344377"/>
      </dsp:txXfrm>
    </dsp:sp>
    <dsp:sp modelId="{B9001494-9933-4797-8CCD-2DC861B5A3FD}">
      <dsp:nvSpPr>
        <dsp:cNvPr id="0" name=""/>
        <dsp:cNvSpPr/>
      </dsp:nvSpPr>
      <dsp:spPr>
        <a:xfrm>
          <a:off x="574" y="2198001"/>
          <a:ext cx="2240629" cy="1344377"/>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b="1" kern="1200" dirty="0">
              <a:solidFill>
                <a:schemeClr val="tx1"/>
              </a:solidFill>
            </a:rPr>
            <a:t>Finalidad</a:t>
          </a:r>
          <a:endParaRPr lang="es-CU" sz="1900" kern="1200" dirty="0">
            <a:solidFill>
              <a:schemeClr val="tx1"/>
            </a:solidFill>
          </a:endParaRPr>
        </a:p>
      </dsp:txBody>
      <dsp:txXfrm>
        <a:off x="574" y="2198001"/>
        <a:ext cx="2240629" cy="1344377"/>
      </dsp:txXfrm>
    </dsp:sp>
    <dsp:sp modelId="{C7BE1908-AE44-4908-969F-C5CCC31D3728}">
      <dsp:nvSpPr>
        <dsp:cNvPr id="0" name=""/>
        <dsp:cNvSpPr/>
      </dsp:nvSpPr>
      <dsp:spPr>
        <a:xfrm>
          <a:off x="2465267" y="2198001"/>
          <a:ext cx="2240629" cy="1344377"/>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b="1" kern="1200" dirty="0">
              <a:solidFill>
                <a:schemeClr val="tx1"/>
              </a:solidFill>
            </a:rPr>
            <a:t>Reusabilidad</a:t>
          </a:r>
          <a:endParaRPr lang="es-CU" sz="1900" kern="1200" dirty="0">
            <a:solidFill>
              <a:schemeClr val="tx1"/>
            </a:solidFill>
          </a:endParaRPr>
        </a:p>
      </dsp:txBody>
      <dsp:txXfrm>
        <a:off x="2465267" y="2198001"/>
        <a:ext cx="2240629" cy="1344377"/>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584231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pPr/>
              <a:t>4/15/2024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508595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a:t>Haga clic para modificar el estilo de título del patrón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8A87A34-81AB-432B-8DAE-1953F412C126}" type="datetimeFigureOut">
              <a:rPr lang="en-US" smtClean="0"/>
              <a:pPr/>
              <a:t>4/15/2024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988811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s-ES"/>
              <a:t>Haga clic para modificar el estilo de título del patrón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ES"/>
              <a:t>Haga clic para modificar los estilos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8A87A34-81AB-432B-8DAE-1953F412C126}" type="datetimeFigureOut">
              <a:rPr lang="en-US" smtClean="0"/>
              <a:pPr/>
              <a:t>4/15/2024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23442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8A87A34-81AB-432B-8DAE-1953F412C126}" type="datetimeFigureOut">
              <a:rPr lang="en-US" smtClean="0"/>
              <a:pPr/>
              <a:t>4/15/2024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548585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8A87A34-81AB-432B-8DAE-1953F412C126}" type="datetimeFigureOut">
              <a:rPr lang="en-US" smtClean="0"/>
              <a:pPr/>
              <a:t>4/15/2024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5672167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8A87A34-81AB-432B-8DAE-1953F412C126}" type="datetimeFigureOut">
              <a:rPr lang="en-US" smtClean="0"/>
              <a:pPr/>
              <a:t>4/15/2024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2818305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9970299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601071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3"/>
          <p:cNvSpPr>
            <a:spLocks noGrp="1"/>
          </p:cNvSpPr>
          <p:nvPr>
            <p:ph type="dt" sz="half" idx="10"/>
          </p:nvPr>
        </p:nvSpPr>
        <p:spPr/>
        <p:txBody>
          <a:bodyPr/>
          <a:lstStyle/>
          <a:p>
            <a:fld id="{48A87A34-81AB-432B-8DAE-1953F412C126}" type="datetimeFigureOut">
              <a:rPr lang="en-US" smtClean="0"/>
              <a:t>4/15/2024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625568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8A87A34-81AB-432B-8DAE-1953F412C126}" type="datetimeFigureOut">
              <a:rPr lang="en-US" smtClean="0"/>
              <a:t>4/15/2024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278923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4/15/2024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648090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4/15/2024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767746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7" name="Date Placeholder 2"/>
          <p:cNvSpPr>
            <a:spLocks noGrp="1"/>
          </p:cNvSpPr>
          <p:nvPr>
            <p:ph type="dt" sz="half" idx="10"/>
          </p:nvPr>
        </p:nvSpPr>
        <p:spPr/>
        <p:txBody>
          <a:bodyPr/>
          <a:lstStyle/>
          <a:p>
            <a:fld id="{48A87A34-81AB-432B-8DAE-1953F412C126}" type="datetimeFigureOut">
              <a:rPr lang="en-US" smtClean="0"/>
              <a:t>4/15/2024</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256488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8A87A34-81AB-432B-8DAE-1953F412C126}" type="datetimeFigureOut">
              <a:rPr lang="en-US" smtClean="0"/>
              <a:t>4/15/2024</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734417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7" name="Date Placeholder 4"/>
          <p:cNvSpPr>
            <a:spLocks noGrp="1"/>
          </p:cNvSpPr>
          <p:nvPr>
            <p:ph type="dt" sz="half" idx="10"/>
          </p:nvPr>
        </p:nvSpPr>
        <p:spPr/>
        <p:txBody>
          <a:bodyPr/>
          <a:lstStyle/>
          <a:p>
            <a:fld id="{48A87A34-81AB-432B-8DAE-1953F412C126}" type="datetimeFigureOut">
              <a:rPr lang="en-US" smtClean="0"/>
              <a:t>4/15/2024</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686093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pPr/>
              <a:t>4/15/2024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70733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8A87A34-81AB-432B-8DAE-1953F412C126}" type="datetimeFigureOut">
              <a:rPr lang="en-US" smtClean="0"/>
              <a:pPr/>
              <a:t>4/15/2024</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90793746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aac"/><Relationship Id="rId1" Type="http://schemas.microsoft.com/office/2007/relationships/media" Target="../media/media1.aac"/><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slideLayout" Target="../slideLayouts/slideLayout7.xml"/><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audio" Target="../media/media10.aac"/><Relationship Id="rId1" Type="http://schemas.microsoft.com/office/2007/relationships/media" Target="../media/media10.aac"/><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 Id="rId1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aac"/><Relationship Id="rId1" Type="http://schemas.microsoft.com/office/2007/relationships/media" Target="../media/media11.aac"/><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aac"/><Relationship Id="rId1" Type="http://schemas.microsoft.com/office/2007/relationships/media" Target="../media/media12.aac"/><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aac"/><Relationship Id="rId1" Type="http://schemas.microsoft.com/office/2007/relationships/media" Target="../media/media13.aac"/><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aac"/><Relationship Id="rId1" Type="http://schemas.microsoft.com/office/2007/relationships/media" Target="../media/media14.aac"/><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aac"/><Relationship Id="rId1" Type="http://schemas.microsoft.com/office/2007/relationships/media" Target="../media/media15.aac"/><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aac"/><Relationship Id="rId1" Type="http://schemas.microsoft.com/office/2007/relationships/media" Target="../media/media16.aac"/><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aac"/><Relationship Id="rId1" Type="http://schemas.microsoft.com/office/2007/relationships/media" Target="../media/media17.aac"/><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aac"/><Relationship Id="rId1" Type="http://schemas.microsoft.com/office/2007/relationships/media" Target="../media/media18.aac"/><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aac"/><Relationship Id="rId1" Type="http://schemas.microsoft.com/office/2007/relationships/media" Target="../media/media2.aac"/><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aac"/><Relationship Id="rId1" Type="http://schemas.microsoft.com/office/2007/relationships/media" Target="../media/media3.aac"/><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aac"/><Relationship Id="rId1" Type="http://schemas.microsoft.com/office/2007/relationships/media" Target="../media/media4.aac"/><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aac"/><Relationship Id="rId1" Type="http://schemas.microsoft.com/office/2007/relationships/media" Target="../media/media5.aac"/><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aac"/><Relationship Id="rId1" Type="http://schemas.microsoft.com/office/2007/relationships/media" Target="../media/media6.aac"/><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aac"/><Relationship Id="rId1" Type="http://schemas.microsoft.com/office/2007/relationships/media" Target="../media/media7.aac"/><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7.xml"/><Relationship Id="rId7" Type="http://schemas.openxmlformats.org/officeDocument/2006/relationships/diagramColors" Target="../diagrams/colors1.xml"/><Relationship Id="rId2" Type="http://schemas.openxmlformats.org/officeDocument/2006/relationships/audio" Target="../media/media8.aac"/><Relationship Id="rId1" Type="http://schemas.microsoft.com/office/2007/relationships/media" Target="../media/media8.aac"/><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7.xml"/><Relationship Id="rId7" Type="http://schemas.openxmlformats.org/officeDocument/2006/relationships/diagramColors" Target="../diagrams/colors2.xml"/><Relationship Id="rId2" Type="http://schemas.openxmlformats.org/officeDocument/2006/relationships/audio" Target="../media/media9.aac"/><Relationship Id="rId1" Type="http://schemas.microsoft.com/office/2007/relationships/media" Target="../media/media9.aac"/><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7">
            <a:extLst>
              <a:ext uri="{FF2B5EF4-FFF2-40B4-BE49-F238E27FC236}">
                <a16:creationId xmlns:a16="http://schemas.microsoft.com/office/drawing/2014/main" id="{CD1E8335-E683-4E24-9CC7-87F2A099F4DE}"/>
              </a:ext>
            </a:extLst>
          </p:cNvPr>
          <p:cNvSpPr>
            <a:spLocks noGrp="1"/>
          </p:cNvSpPr>
          <p:nvPr>
            <p:ph type="ctrTitle"/>
          </p:nvPr>
        </p:nvSpPr>
        <p:spPr>
          <a:xfrm>
            <a:off x="1778530" y="576775"/>
            <a:ext cx="8637073" cy="2700997"/>
          </a:xfrm>
          <a:ln w="38100">
            <a:solidFill>
              <a:schemeClr val="bg1"/>
            </a:solidFill>
          </a:ln>
        </p:spPr>
        <p:txBody>
          <a:bodyPr>
            <a:noAutofit/>
          </a:bodyPr>
          <a:lstStyle/>
          <a:p>
            <a:pPr algn="ctr"/>
            <a:r>
              <a:rPr lang="es-MX" sz="5400" b="1" dirty="0"/>
              <a:t>Curso: Papel de los Bibliotecarios en la Ciencia Abierta</a:t>
            </a:r>
            <a:endParaRPr lang="es-CU" sz="5400" dirty="0"/>
          </a:p>
        </p:txBody>
      </p:sp>
      <p:sp>
        <p:nvSpPr>
          <p:cNvPr id="6" name="CuadroTexto 5">
            <a:extLst>
              <a:ext uri="{FF2B5EF4-FFF2-40B4-BE49-F238E27FC236}">
                <a16:creationId xmlns:a16="http://schemas.microsoft.com/office/drawing/2014/main" id="{E4807C4F-D86D-4F3C-B1D4-DEF1802B2C1C}"/>
              </a:ext>
            </a:extLst>
          </p:cNvPr>
          <p:cNvSpPr txBox="1"/>
          <p:nvPr/>
        </p:nvSpPr>
        <p:spPr>
          <a:xfrm>
            <a:off x="954741" y="4155141"/>
            <a:ext cx="10676965" cy="1446550"/>
          </a:xfrm>
          <a:prstGeom prst="rect">
            <a:avLst/>
          </a:prstGeom>
          <a:noFill/>
        </p:spPr>
        <p:txBody>
          <a:bodyPr wrap="square" rtlCol="0">
            <a:spAutoFit/>
          </a:bodyPr>
          <a:lstStyle/>
          <a:p>
            <a:pPr algn="ctr"/>
            <a:r>
              <a:rPr lang="es-MX" sz="4400" b="1" dirty="0"/>
              <a:t>Tema 3. Introducción a la Ciencia Abierta y el mundo bibliotecario</a:t>
            </a:r>
            <a:endParaRPr lang="es-CU" sz="4400" b="1" dirty="0"/>
          </a:p>
        </p:txBody>
      </p:sp>
      <p:pic>
        <p:nvPicPr>
          <p:cNvPr id="2" name="1 8">
            <a:hlinkClick r:id="" action="ppaction://media"/>
            <a:extLst>
              <a:ext uri="{FF2B5EF4-FFF2-40B4-BE49-F238E27FC236}">
                <a16:creationId xmlns:a16="http://schemas.microsoft.com/office/drawing/2014/main" id="{78870ADC-1C33-42AE-ACC6-31A1853C82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756776" y="3124200"/>
            <a:ext cx="609600" cy="609600"/>
          </a:xfrm>
          <a:prstGeom prst="rect">
            <a:avLst/>
          </a:prstGeom>
        </p:spPr>
      </p:pic>
    </p:spTree>
    <p:extLst>
      <p:ext uri="{BB962C8B-B14F-4D97-AF65-F5344CB8AC3E}">
        <p14:creationId xmlns:p14="http://schemas.microsoft.com/office/powerpoint/2010/main" val="4076939538"/>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7AF04E4-48BF-4A72-A061-3B165130F56F}"/>
              </a:ext>
            </a:extLst>
          </p:cNvPr>
          <p:cNvSpPr txBox="1"/>
          <p:nvPr/>
        </p:nvSpPr>
        <p:spPr>
          <a:xfrm>
            <a:off x="4740811" y="6155397"/>
            <a:ext cx="7240172"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graphicFrame>
        <p:nvGraphicFramePr>
          <p:cNvPr id="6" name="Diagrama 5">
            <a:extLst>
              <a:ext uri="{FF2B5EF4-FFF2-40B4-BE49-F238E27FC236}">
                <a16:creationId xmlns:a16="http://schemas.microsoft.com/office/drawing/2014/main" id="{FC5F8EEA-3E6E-447A-B015-9F4D6111A48E}"/>
              </a:ext>
            </a:extLst>
          </p:cNvPr>
          <p:cNvGraphicFramePr/>
          <p:nvPr>
            <p:extLst>
              <p:ext uri="{D42A27DB-BD31-4B8C-83A1-F6EECF244321}">
                <p14:modId xmlns:p14="http://schemas.microsoft.com/office/powerpoint/2010/main" val="2230283371"/>
              </p:ext>
            </p:extLst>
          </p:nvPr>
        </p:nvGraphicFramePr>
        <p:xfrm>
          <a:off x="1384396" y="1443333"/>
          <a:ext cx="4706472" cy="41719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ítulo 1">
            <a:extLst>
              <a:ext uri="{FF2B5EF4-FFF2-40B4-BE49-F238E27FC236}">
                <a16:creationId xmlns:a16="http://schemas.microsoft.com/office/drawing/2014/main" id="{E14C04F6-C113-4E5C-92C5-4B8DEB7BAA7F}"/>
              </a:ext>
            </a:extLst>
          </p:cNvPr>
          <p:cNvSpPr txBox="1">
            <a:spLocks/>
          </p:cNvSpPr>
          <p:nvPr/>
        </p:nvSpPr>
        <p:spPr>
          <a:xfrm>
            <a:off x="685797" y="177800"/>
            <a:ext cx="10780713" cy="1231900"/>
          </a:xfrm>
          <a:prstGeom prst="rect">
            <a:avLst/>
          </a:prstGeom>
          <a:ln w="38100">
            <a:solidFill>
              <a:schemeClr val="bg1"/>
            </a:solidFill>
          </a:ln>
        </p:spPr>
        <p:txBody>
          <a:bodyPr vert="horz" lIns="91440" tIns="45720" rIns="91440" bIns="45720" rtlCol="0" anchor="t">
            <a:normAutofit fontScale="90000" lnSpcReduction="10000"/>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4000" b="1" dirty="0"/>
              <a:t>3.3. </a:t>
            </a:r>
            <a:r>
              <a:rPr lang="es-ES" b="1" dirty="0"/>
              <a:t>Entornos de trabajo de los bibliotecarios para su participación en la Ciencia Abierta.</a:t>
            </a:r>
            <a:endParaRPr lang="es-CU" sz="4000" dirty="0"/>
          </a:p>
          <a:p>
            <a:pPr algn="ctr"/>
            <a:endParaRPr lang="es-CU" sz="4000" b="1" dirty="0"/>
          </a:p>
        </p:txBody>
      </p:sp>
      <p:graphicFrame>
        <p:nvGraphicFramePr>
          <p:cNvPr id="11" name="Diagrama 10">
            <a:extLst>
              <a:ext uri="{FF2B5EF4-FFF2-40B4-BE49-F238E27FC236}">
                <a16:creationId xmlns:a16="http://schemas.microsoft.com/office/drawing/2014/main" id="{A60CC285-BFB6-42DC-949F-550B946E260C}"/>
              </a:ext>
            </a:extLst>
          </p:cNvPr>
          <p:cNvGraphicFramePr/>
          <p:nvPr>
            <p:extLst>
              <p:ext uri="{D42A27DB-BD31-4B8C-83A1-F6EECF244321}">
                <p14:modId xmlns:p14="http://schemas.microsoft.com/office/powerpoint/2010/main" val="2945126486"/>
              </p:ext>
            </p:extLst>
          </p:nvPr>
        </p:nvGraphicFramePr>
        <p:xfrm>
          <a:off x="6316285" y="1446021"/>
          <a:ext cx="4706472" cy="417194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4" name="Entornos 25">
            <a:hlinkClick r:id="" action="ppaction://media"/>
            <a:extLst>
              <a:ext uri="{FF2B5EF4-FFF2-40B4-BE49-F238E27FC236}">
                <a16:creationId xmlns:a16="http://schemas.microsoft.com/office/drawing/2014/main" id="{CCA20AAE-1E31-49C3-92EF-D3F6AB6571F3}"/>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877800" y="3124200"/>
            <a:ext cx="609600" cy="609600"/>
          </a:xfrm>
          <a:prstGeom prst="rect">
            <a:avLst/>
          </a:prstGeom>
        </p:spPr>
      </p:pic>
    </p:spTree>
    <p:extLst>
      <p:ext uri="{BB962C8B-B14F-4D97-AF65-F5344CB8AC3E}">
        <p14:creationId xmlns:p14="http://schemas.microsoft.com/office/powerpoint/2010/main" val="4114406363"/>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4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E4503AB-BB74-4384-A24B-DD99A927BAE4}"/>
              </a:ext>
            </a:extLst>
          </p:cNvPr>
          <p:cNvSpPr txBox="1">
            <a:spLocks/>
          </p:cNvSpPr>
          <p:nvPr/>
        </p:nvSpPr>
        <p:spPr>
          <a:xfrm>
            <a:off x="5204011" y="344475"/>
            <a:ext cx="6441142" cy="5316737"/>
          </a:xfrm>
          <a:prstGeom prst="rect">
            <a:avLst/>
          </a:prstGeom>
          <a:ln w="38100">
            <a:solidFill>
              <a:schemeClr val="bg1"/>
            </a:solidFill>
          </a:ln>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s-ES" sz="2800" dirty="0"/>
              <a:t>Es el grado que permite que cualquier objeto sea utilizado por todo el público, independientemente de sus capacidades técnicas, cognitivas o físicas. En el tema de la documentación es disponer para el público la información ordenada y con enlaces presenciales a los textos completos que les permita llegar a la documentación necesaria.</a:t>
            </a:r>
            <a:endParaRPr lang="es-CU" sz="4800" dirty="0"/>
          </a:p>
        </p:txBody>
      </p:sp>
      <p:sp>
        <p:nvSpPr>
          <p:cNvPr id="5" name="CuadroTexto 4">
            <a:extLst>
              <a:ext uri="{FF2B5EF4-FFF2-40B4-BE49-F238E27FC236}">
                <a16:creationId xmlns:a16="http://schemas.microsoft.com/office/drawing/2014/main" id="{48C14876-49B9-46B9-982A-F1FB411BD7A4}"/>
              </a:ext>
            </a:extLst>
          </p:cNvPr>
          <p:cNvSpPr txBox="1"/>
          <p:nvPr/>
        </p:nvSpPr>
        <p:spPr>
          <a:xfrm>
            <a:off x="4740811" y="6155397"/>
            <a:ext cx="7240172"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sp>
        <p:nvSpPr>
          <p:cNvPr id="10" name="Forma libre: forma 9">
            <a:extLst>
              <a:ext uri="{FF2B5EF4-FFF2-40B4-BE49-F238E27FC236}">
                <a16:creationId xmlns:a16="http://schemas.microsoft.com/office/drawing/2014/main" id="{6385966D-2D96-4D72-8AB3-2733CC8AFD69}"/>
              </a:ext>
            </a:extLst>
          </p:cNvPr>
          <p:cNvSpPr/>
          <p:nvPr/>
        </p:nvSpPr>
        <p:spPr>
          <a:xfrm>
            <a:off x="891643" y="2756811"/>
            <a:ext cx="3469340" cy="1344377"/>
          </a:xfrm>
          <a:custGeom>
            <a:avLst/>
            <a:gdLst>
              <a:gd name="connsiteX0" fmla="*/ 0 w 2240629"/>
              <a:gd name="connsiteY0" fmla="*/ 0 h 1344377"/>
              <a:gd name="connsiteX1" fmla="*/ 2240629 w 2240629"/>
              <a:gd name="connsiteY1" fmla="*/ 0 h 1344377"/>
              <a:gd name="connsiteX2" fmla="*/ 2240629 w 2240629"/>
              <a:gd name="connsiteY2" fmla="*/ 1344377 h 1344377"/>
              <a:gd name="connsiteX3" fmla="*/ 0 w 2240629"/>
              <a:gd name="connsiteY3" fmla="*/ 1344377 h 1344377"/>
              <a:gd name="connsiteX4" fmla="*/ 0 w 2240629"/>
              <a:gd name="connsiteY4" fmla="*/ 0 h 1344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0629" h="1344377">
                <a:moveTo>
                  <a:pt x="0" y="0"/>
                </a:moveTo>
                <a:lnTo>
                  <a:pt x="2240629" y="0"/>
                </a:lnTo>
                <a:lnTo>
                  <a:pt x="2240629" y="1344377"/>
                </a:lnTo>
                <a:lnTo>
                  <a:pt x="0" y="1344377"/>
                </a:lnTo>
                <a:lnTo>
                  <a:pt x="0" y="0"/>
                </a:lnTo>
                <a:close/>
              </a:path>
            </a:pathLst>
          </a:custGeom>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3600" b="1" kern="1200" dirty="0"/>
              <a:t>3.3.1. Accesibilidad</a:t>
            </a:r>
            <a:endParaRPr lang="es-CU" sz="3600" kern="1200" dirty="0">
              <a:solidFill>
                <a:schemeClr val="tx1"/>
              </a:solidFill>
            </a:endParaRPr>
          </a:p>
        </p:txBody>
      </p:sp>
      <p:pic>
        <p:nvPicPr>
          <p:cNvPr id="15" name="Accesibilidad 1 y 27">
            <a:hlinkClick r:id="" action="ppaction://media"/>
            <a:extLst>
              <a:ext uri="{FF2B5EF4-FFF2-40B4-BE49-F238E27FC236}">
                <a16:creationId xmlns:a16="http://schemas.microsoft.com/office/drawing/2014/main" id="{A2070D69-C097-4961-88A0-8D2AB682F3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488181" y="3124200"/>
            <a:ext cx="551329" cy="609600"/>
          </a:xfrm>
          <a:prstGeom prst="rect">
            <a:avLst/>
          </a:prstGeom>
        </p:spPr>
      </p:pic>
    </p:spTree>
    <p:extLst>
      <p:ext uri="{BB962C8B-B14F-4D97-AF65-F5344CB8AC3E}">
        <p14:creationId xmlns:p14="http://schemas.microsoft.com/office/powerpoint/2010/main" val="2566659592"/>
      </p:ext>
    </p:extLst>
  </p:cSld>
  <p:clrMapOvr>
    <a:masterClrMapping/>
  </p:clrMapOvr>
  <mc:AlternateContent xmlns:mc="http://schemas.openxmlformats.org/markup-compatibility/2006" xmlns:p14="http://schemas.microsoft.com/office/powerpoint/2010/main">
    <mc:Choice Requires="p14">
      <p:transition spd="slow" p14:dur="2000" advClick="0" advTm="87000"/>
    </mc:Choice>
    <mc:Fallback xmlns="">
      <p:transition spd="slow" advClick="0" advTm="8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03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D9A5F35-EF7C-4C28-AE26-E867C633BE1B}"/>
              </a:ext>
            </a:extLst>
          </p:cNvPr>
          <p:cNvSpPr txBox="1"/>
          <p:nvPr/>
        </p:nvSpPr>
        <p:spPr>
          <a:xfrm>
            <a:off x="4740811" y="6155397"/>
            <a:ext cx="7240172"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sp>
        <p:nvSpPr>
          <p:cNvPr id="7" name="Forma libre: forma 6">
            <a:extLst>
              <a:ext uri="{FF2B5EF4-FFF2-40B4-BE49-F238E27FC236}">
                <a16:creationId xmlns:a16="http://schemas.microsoft.com/office/drawing/2014/main" id="{6B54EF16-8AD6-466F-B0FC-7E20E1F7ACBC}"/>
              </a:ext>
            </a:extLst>
          </p:cNvPr>
          <p:cNvSpPr/>
          <p:nvPr/>
        </p:nvSpPr>
        <p:spPr>
          <a:xfrm>
            <a:off x="891643" y="2756810"/>
            <a:ext cx="3469340" cy="1344377"/>
          </a:xfrm>
          <a:custGeom>
            <a:avLst/>
            <a:gdLst>
              <a:gd name="connsiteX0" fmla="*/ 0 w 2240629"/>
              <a:gd name="connsiteY0" fmla="*/ 0 h 1344377"/>
              <a:gd name="connsiteX1" fmla="*/ 2240629 w 2240629"/>
              <a:gd name="connsiteY1" fmla="*/ 0 h 1344377"/>
              <a:gd name="connsiteX2" fmla="*/ 2240629 w 2240629"/>
              <a:gd name="connsiteY2" fmla="*/ 1344377 h 1344377"/>
              <a:gd name="connsiteX3" fmla="*/ 0 w 2240629"/>
              <a:gd name="connsiteY3" fmla="*/ 1344377 h 1344377"/>
              <a:gd name="connsiteX4" fmla="*/ 0 w 2240629"/>
              <a:gd name="connsiteY4" fmla="*/ 0 h 1344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0629" h="1344377">
                <a:moveTo>
                  <a:pt x="0" y="0"/>
                </a:moveTo>
                <a:lnTo>
                  <a:pt x="2240629" y="0"/>
                </a:lnTo>
                <a:lnTo>
                  <a:pt x="2240629" y="1344377"/>
                </a:lnTo>
                <a:lnTo>
                  <a:pt x="0" y="1344377"/>
                </a:lnTo>
                <a:lnTo>
                  <a:pt x="0" y="0"/>
                </a:lnTo>
                <a:close/>
              </a:path>
            </a:pathLst>
          </a:custGeom>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3600" b="1" kern="1200" dirty="0">
                <a:solidFill>
                  <a:schemeClr val="tx1"/>
                </a:solidFill>
              </a:rPr>
              <a:t>3.3.2. Disponibilidad</a:t>
            </a:r>
            <a:endParaRPr lang="es-CU" sz="3600" kern="1200" dirty="0">
              <a:solidFill>
                <a:schemeClr val="tx1"/>
              </a:solidFill>
            </a:endParaRPr>
          </a:p>
        </p:txBody>
      </p:sp>
      <p:sp>
        <p:nvSpPr>
          <p:cNvPr id="8" name="Marcador de contenido 2">
            <a:extLst>
              <a:ext uri="{FF2B5EF4-FFF2-40B4-BE49-F238E27FC236}">
                <a16:creationId xmlns:a16="http://schemas.microsoft.com/office/drawing/2014/main" id="{3D7A7651-AE1E-4E85-B197-7AF161266F43}"/>
              </a:ext>
            </a:extLst>
          </p:cNvPr>
          <p:cNvSpPr txBox="1">
            <a:spLocks/>
          </p:cNvSpPr>
          <p:nvPr/>
        </p:nvSpPr>
        <p:spPr>
          <a:xfrm>
            <a:off x="5143059" y="333271"/>
            <a:ext cx="6435676" cy="5327941"/>
          </a:xfrm>
          <a:prstGeom prst="rect">
            <a:avLst/>
          </a:prstGeom>
          <a:ln w="38100">
            <a:solidFill>
              <a:schemeClr val="bg1"/>
            </a:solidFill>
          </a:ln>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s-ES" sz="4000" dirty="0"/>
              <a:t>Es el grado en que un sistema, subsistema o equipo se encuentra en un estado específico operable al comienzo de una misión, cuando la misión se solicita en un momento desconocido, es decir, aleatorio.</a:t>
            </a:r>
            <a:endParaRPr lang="es-CU" sz="8000" dirty="0"/>
          </a:p>
        </p:txBody>
      </p:sp>
      <p:pic>
        <p:nvPicPr>
          <p:cNvPr id="10" name="Disponibilidad 2 y 31">
            <a:hlinkClick r:id="" action="ppaction://media"/>
            <a:extLst>
              <a:ext uri="{FF2B5EF4-FFF2-40B4-BE49-F238E27FC236}">
                <a16:creationId xmlns:a16="http://schemas.microsoft.com/office/drawing/2014/main" id="{1B83037D-C949-480C-A9C1-167C7F83A1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555071" y="3124198"/>
            <a:ext cx="609600" cy="609600"/>
          </a:xfrm>
          <a:prstGeom prst="rect">
            <a:avLst/>
          </a:prstGeom>
        </p:spPr>
      </p:pic>
    </p:spTree>
    <p:extLst>
      <p:ext uri="{BB962C8B-B14F-4D97-AF65-F5344CB8AC3E}">
        <p14:creationId xmlns:p14="http://schemas.microsoft.com/office/powerpoint/2010/main" val="1022057936"/>
      </p:ext>
    </p:extLst>
  </p:cSld>
  <p:clrMapOvr>
    <a:masterClrMapping/>
  </p:clrMapOvr>
  <mc:AlternateContent xmlns:mc="http://schemas.openxmlformats.org/markup-compatibility/2006" xmlns:p14="http://schemas.microsoft.com/office/powerpoint/2010/main">
    <mc:Choice Requires="p14">
      <p:transition spd="slow" p14:dur="2000" advClick="0" advTm="151000"/>
    </mc:Choice>
    <mc:Fallback xmlns="">
      <p:transition spd="slow" advClick="0" advTm="15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04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1B4EFFC-7731-4D30-894F-855971116E65}"/>
              </a:ext>
            </a:extLst>
          </p:cNvPr>
          <p:cNvSpPr txBox="1"/>
          <p:nvPr/>
        </p:nvSpPr>
        <p:spPr>
          <a:xfrm>
            <a:off x="4740811" y="6155397"/>
            <a:ext cx="7240172"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sp>
        <p:nvSpPr>
          <p:cNvPr id="7" name="Forma libre: forma 6">
            <a:extLst>
              <a:ext uri="{FF2B5EF4-FFF2-40B4-BE49-F238E27FC236}">
                <a16:creationId xmlns:a16="http://schemas.microsoft.com/office/drawing/2014/main" id="{4380C290-AE21-44FA-ABEC-58D9AF2CAB95}"/>
              </a:ext>
            </a:extLst>
          </p:cNvPr>
          <p:cNvSpPr/>
          <p:nvPr/>
        </p:nvSpPr>
        <p:spPr>
          <a:xfrm>
            <a:off x="698596" y="2756811"/>
            <a:ext cx="3662387" cy="1344377"/>
          </a:xfrm>
          <a:custGeom>
            <a:avLst/>
            <a:gdLst>
              <a:gd name="connsiteX0" fmla="*/ 0 w 2240629"/>
              <a:gd name="connsiteY0" fmla="*/ 0 h 1344377"/>
              <a:gd name="connsiteX1" fmla="*/ 2240629 w 2240629"/>
              <a:gd name="connsiteY1" fmla="*/ 0 h 1344377"/>
              <a:gd name="connsiteX2" fmla="*/ 2240629 w 2240629"/>
              <a:gd name="connsiteY2" fmla="*/ 1344377 h 1344377"/>
              <a:gd name="connsiteX3" fmla="*/ 0 w 2240629"/>
              <a:gd name="connsiteY3" fmla="*/ 1344377 h 1344377"/>
              <a:gd name="connsiteX4" fmla="*/ 0 w 2240629"/>
              <a:gd name="connsiteY4" fmla="*/ 0 h 1344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0629" h="1344377">
                <a:moveTo>
                  <a:pt x="0" y="0"/>
                </a:moveTo>
                <a:lnTo>
                  <a:pt x="2240629" y="0"/>
                </a:lnTo>
                <a:lnTo>
                  <a:pt x="2240629" y="1344377"/>
                </a:lnTo>
                <a:lnTo>
                  <a:pt x="0" y="1344377"/>
                </a:lnTo>
                <a:lnTo>
                  <a:pt x="0" y="0"/>
                </a:lnTo>
                <a:close/>
              </a:path>
            </a:pathLst>
          </a:custGeom>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3600" b="1" kern="1200" dirty="0">
                <a:solidFill>
                  <a:schemeClr val="tx1"/>
                </a:solidFill>
              </a:rPr>
              <a:t>3.3.3. </a:t>
            </a:r>
            <a:r>
              <a:rPr lang="es-ES" sz="3600" b="1" kern="1200" dirty="0" err="1">
                <a:solidFill>
                  <a:schemeClr val="tx1"/>
                </a:solidFill>
              </a:rPr>
              <a:t>Universabilidad</a:t>
            </a:r>
            <a:endParaRPr lang="es-CU" sz="3600" kern="1200" dirty="0">
              <a:solidFill>
                <a:schemeClr val="tx1"/>
              </a:solidFill>
            </a:endParaRPr>
          </a:p>
        </p:txBody>
      </p:sp>
      <p:sp>
        <p:nvSpPr>
          <p:cNvPr id="8" name="Marcador de contenido 2">
            <a:extLst>
              <a:ext uri="{FF2B5EF4-FFF2-40B4-BE49-F238E27FC236}">
                <a16:creationId xmlns:a16="http://schemas.microsoft.com/office/drawing/2014/main" id="{AB2A8F1B-3B2D-40D4-88D5-9CE50FC3E536}"/>
              </a:ext>
            </a:extLst>
          </p:cNvPr>
          <p:cNvSpPr txBox="1">
            <a:spLocks/>
          </p:cNvSpPr>
          <p:nvPr/>
        </p:nvSpPr>
        <p:spPr>
          <a:xfrm>
            <a:off x="5136777" y="333271"/>
            <a:ext cx="6435676" cy="5327941"/>
          </a:xfrm>
          <a:prstGeom prst="rect">
            <a:avLst/>
          </a:prstGeom>
          <a:ln w="38100">
            <a:solidFill>
              <a:schemeClr val="bg1"/>
            </a:solidFill>
          </a:ln>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s-ES" sz="2800" dirty="0"/>
              <a:t>Es el uso de repertorios y formatos internacionales para posibilitar bien los intercambios de metadatos de acceso a la información. Entre estos tenemos:</a:t>
            </a:r>
            <a:endParaRPr lang="es-CU" sz="4000" dirty="0"/>
          </a:p>
          <a:p>
            <a:pPr marL="0" indent="0">
              <a:buFont typeface="Wingdings 3" charset="2"/>
              <a:buNone/>
            </a:pPr>
            <a:r>
              <a:rPr lang="es-MX" sz="2800" dirty="0" err="1"/>
              <a:t>DeCS</a:t>
            </a:r>
            <a:endParaRPr lang="es-MX" sz="2800" dirty="0"/>
          </a:p>
          <a:p>
            <a:pPr marL="0" indent="0">
              <a:buFont typeface="Wingdings 3" charset="2"/>
              <a:buNone/>
            </a:pPr>
            <a:r>
              <a:rPr lang="es-MX" sz="2800" dirty="0" err="1"/>
              <a:t>MeSH</a:t>
            </a:r>
            <a:endParaRPr lang="es-MX" sz="2800" dirty="0"/>
          </a:p>
          <a:p>
            <a:pPr marL="0" indent="0">
              <a:buFont typeface="Wingdings 3" charset="2"/>
              <a:buNone/>
            </a:pPr>
            <a:r>
              <a:rPr lang="es-MX" sz="2800" dirty="0" err="1"/>
              <a:t>National</a:t>
            </a:r>
            <a:r>
              <a:rPr lang="es-MX" sz="2800" dirty="0"/>
              <a:t> Library </a:t>
            </a:r>
            <a:r>
              <a:rPr lang="es-MX" sz="2800" dirty="0" err="1"/>
              <a:t>of</a:t>
            </a:r>
            <a:r>
              <a:rPr lang="es-MX" sz="2800" dirty="0"/>
              <a:t> </a:t>
            </a:r>
            <a:r>
              <a:rPr lang="es-MX" sz="2800" dirty="0" err="1"/>
              <a:t>Classification</a:t>
            </a:r>
            <a:endParaRPr lang="es-MX" sz="2800" dirty="0"/>
          </a:p>
          <a:p>
            <a:pPr marL="0" indent="0">
              <a:buFont typeface="Wingdings 3" charset="2"/>
              <a:buNone/>
            </a:pPr>
            <a:r>
              <a:rPr lang="es-MX" sz="2800" dirty="0"/>
              <a:t>CIE</a:t>
            </a:r>
          </a:p>
          <a:p>
            <a:pPr marL="0" indent="0">
              <a:buFont typeface="Wingdings 3" charset="2"/>
              <a:buNone/>
            </a:pPr>
            <a:r>
              <a:rPr lang="es-MX" sz="2800" dirty="0"/>
              <a:t>Dewey</a:t>
            </a:r>
          </a:p>
          <a:p>
            <a:pPr marL="0" indent="0">
              <a:buFont typeface="Wingdings 3" charset="2"/>
              <a:buNone/>
            </a:pPr>
            <a:r>
              <a:rPr lang="es-MX" sz="2800" dirty="0"/>
              <a:t>CDU</a:t>
            </a:r>
          </a:p>
          <a:p>
            <a:pPr marL="0" indent="0">
              <a:buFont typeface="Wingdings 3" charset="2"/>
              <a:buNone/>
            </a:pPr>
            <a:r>
              <a:rPr lang="es-MX" sz="2800" dirty="0"/>
              <a:t>Formato MARC</a:t>
            </a:r>
            <a:endParaRPr lang="es-MX" dirty="0"/>
          </a:p>
          <a:p>
            <a:pPr marL="0" indent="0">
              <a:buFont typeface="Wingdings 3" charset="2"/>
              <a:buNone/>
            </a:pPr>
            <a:endParaRPr lang="es-CU" dirty="0"/>
          </a:p>
        </p:txBody>
      </p:sp>
      <p:pic>
        <p:nvPicPr>
          <p:cNvPr id="12" name="Universabilidad 6 y 10">
            <a:hlinkClick r:id="" action="ppaction://media"/>
            <a:extLst>
              <a:ext uri="{FF2B5EF4-FFF2-40B4-BE49-F238E27FC236}">
                <a16:creationId xmlns:a16="http://schemas.microsoft.com/office/drawing/2014/main" id="{B0D58AA5-32BC-4812-B8E6-6DD970939A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837459" y="3124200"/>
            <a:ext cx="609600" cy="609600"/>
          </a:xfrm>
          <a:prstGeom prst="rect">
            <a:avLst/>
          </a:prstGeom>
        </p:spPr>
      </p:pic>
    </p:spTree>
    <p:extLst>
      <p:ext uri="{BB962C8B-B14F-4D97-AF65-F5344CB8AC3E}">
        <p14:creationId xmlns:p14="http://schemas.microsoft.com/office/powerpoint/2010/main" val="93880158"/>
      </p:ext>
    </p:extLst>
  </p:cSld>
  <p:clrMapOvr>
    <a:masterClrMapping/>
  </p:clrMapOvr>
  <mc:AlternateContent xmlns:mc="http://schemas.openxmlformats.org/markup-compatibility/2006" xmlns:p14="http://schemas.microsoft.com/office/powerpoint/2010/main">
    <mc:Choice Requires="p14">
      <p:transition spd="slow" p14:dur="2000" advClick="0" advTm="370000"/>
    </mc:Choice>
    <mc:Fallback xmlns="">
      <p:transition spd="slow" advClick="0" advTm="37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26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8348FED-A725-4EF4-A4B3-A57BB92942D4}"/>
              </a:ext>
            </a:extLst>
          </p:cNvPr>
          <p:cNvSpPr txBox="1"/>
          <p:nvPr/>
        </p:nvSpPr>
        <p:spPr>
          <a:xfrm>
            <a:off x="4740811" y="6155397"/>
            <a:ext cx="7240172"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sp>
        <p:nvSpPr>
          <p:cNvPr id="7" name="Forma libre: forma 6">
            <a:extLst>
              <a:ext uri="{FF2B5EF4-FFF2-40B4-BE49-F238E27FC236}">
                <a16:creationId xmlns:a16="http://schemas.microsoft.com/office/drawing/2014/main" id="{4BCC6335-8F4D-48A1-B15F-82F7BA93E170}"/>
              </a:ext>
            </a:extLst>
          </p:cNvPr>
          <p:cNvSpPr/>
          <p:nvPr/>
        </p:nvSpPr>
        <p:spPr>
          <a:xfrm>
            <a:off x="891643" y="2756811"/>
            <a:ext cx="3469340" cy="1344377"/>
          </a:xfrm>
          <a:custGeom>
            <a:avLst/>
            <a:gdLst>
              <a:gd name="connsiteX0" fmla="*/ 0 w 2240629"/>
              <a:gd name="connsiteY0" fmla="*/ 0 h 1344377"/>
              <a:gd name="connsiteX1" fmla="*/ 2240629 w 2240629"/>
              <a:gd name="connsiteY1" fmla="*/ 0 h 1344377"/>
              <a:gd name="connsiteX2" fmla="*/ 2240629 w 2240629"/>
              <a:gd name="connsiteY2" fmla="*/ 1344377 h 1344377"/>
              <a:gd name="connsiteX3" fmla="*/ 0 w 2240629"/>
              <a:gd name="connsiteY3" fmla="*/ 1344377 h 1344377"/>
              <a:gd name="connsiteX4" fmla="*/ 0 w 2240629"/>
              <a:gd name="connsiteY4" fmla="*/ 0 h 1344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0629" h="1344377">
                <a:moveTo>
                  <a:pt x="0" y="0"/>
                </a:moveTo>
                <a:lnTo>
                  <a:pt x="2240629" y="0"/>
                </a:lnTo>
                <a:lnTo>
                  <a:pt x="2240629" y="1344377"/>
                </a:lnTo>
                <a:lnTo>
                  <a:pt x="0" y="1344377"/>
                </a:lnTo>
                <a:lnTo>
                  <a:pt x="0" y="0"/>
                </a:lnTo>
                <a:close/>
              </a:path>
            </a:pathLst>
          </a:custGeom>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3600" b="1" kern="1200" dirty="0">
                <a:solidFill>
                  <a:schemeClr val="tx1"/>
                </a:solidFill>
              </a:rPr>
              <a:t> 3.3.4. Conservación</a:t>
            </a:r>
            <a:endParaRPr lang="es-CU" sz="3600" kern="1200" dirty="0">
              <a:solidFill>
                <a:schemeClr val="tx1"/>
              </a:solidFill>
            </a:endParaRPr>
          </a:p>
        </p:txBody>
      </p:sp>
      <p:sp>
        <p:nvSpPr>
          <p:cNvPr id="8" name="Marcador de contenido 2">
            <a:extLst>
              <a:ext uri="{FF2B5EF4-FFF2-40B4-BE49-F238E27FC236}">
                <a16:creationId xmlns:a16="http://schemas.microsoft.com/office/drawing/2014/main" id="{7EE44EC5-3F83-4C79-AECF-21AAFD7A5373}"/>
              </a:ext>
            </a:extLst>
          </p:cNvPr>
          <p:cNvSpPr txBox="1">
            <a:spLocks/>
          </p:cNvSpPr>
          <p:nvPr/>
        </p:nvSpPr>
        <p:spPr>
          <a:xfrm>
            <a:off x="5136776" y="333271"/>
            <a:ext cx="6435675" cy="5650670"/>
          </a:xfrm>
          <a:prstGeom prst="rect">
            <a:avLst/>
          </a:prstGeom>
          <a:ln w="38100">
            <a:solidFill>
              <a:schemeClr val="bg1"/>
            </a:solidFill>
          </a:ln>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s-ES" sz="2400" dirty="0"/>
              <a:t>La preservación y la conservación del fondo documental consiste en un conjunto de medidas para asegurar el buen estado de los documentos que se encuentran en un depósito de archivo, biblioteca, centro de información, etc. En este contexto entra la preservación digital como conjunto de métodos, normas y técnicas destinadas a garantizar que la información digital almacenada, sea cual sea el formato, programa, máquina o sistema que se utilizó para su creación, pueda permanecer y seguir usándose en el futuro pese a los rápidos cambios tecnológicos u otras causas que puedan alterar la información que contienen. </a:t>
            </a:r>
            <a:endParaRPr lang="es-CU" sz="5400" dirty="0"/>
          </a:p>
        </p:txBody>
      </p:sp>
      <p:pic>
        <p:nvPicPr>
          <p:cNvPr id="9" name="Conservación 1 y 4">
            <a:hlinkClick r:id="" action="ppaction://media"/>
            <a:extLst>
              <a:ext uri="{FF2B5EF4-FFF2-40B4-BE49-F238E27FC236}">
                <a16:creationId xmlns:a16="http://schemas.microsoft.com/office/drawing/2014/main" id="{97751609-897B-4E7D-AD64-F8B390A22E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649200" y="3185500"/>
            <a:ext cx="609600" cy="609600"/>
          </a:xfrm>
          <a:prstGeom prst="rect">
            <a:avLst/>
          </a:prstGeom>
        </p:spPr>
      </p:pic>
    </p:spTree>
    <p:extLst>
      <p:ext uri="{BB962C8B-B14F-4D97-AF65-F5344CB8AC3E}">
        <p14:creationId xmlns:p14="http://schemas.microsoft.com/office/powerpoint/2010/main" val="972133519"/>
      </p:ext>
    </p:extLst>
  </p:cSld>
  <p:clrMapOvr>
    <a:masterClrMapping/>
  </p:clrMapOvr>
  <mc:AlternateContent xmlns:mc="http://schemas.openxmlformats.org/markup-compatibility/2006" xmlns:p14="http://schemas.microsoft.com/office/powerpoint/2010/main">
    <mc:Choice Requires="p14">
      <p:transition spd="slow" p14:dur="2000" advClick="0" advTm="64000"/>
    </mc:Choice>
    <mc:Fallback xmlns="">
      <p:transition spd="slow" advClick="0" advTm="6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1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D87310A1-EF17-4467-AB08-B58263016620}"/>
              </a:ext>
            </a:extLst>
          </p:cNvPr>
          <p:cNvSpPr txBox="1"/>
          <p:nvPr/>
        </p:nvSpPr>
        <p:spPr>
          <a:xfrm>
            <a:off x="4740811" y="6155397"/>
            <a:ext cx="7240172"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sp>
        <p:nvSpPr>
          <p:cNvPr id="7" name="Forma libre: forma 6">
            <a:extLst>
              <a:ext uri="{FF2B5EF4-FFF2-40B4-BE49-F238E27FC236}">
                <a16:creationId xmlns:a16="http://schemas.microsoft.com/office/drawing/2014/main" id="{20F10A81-8227-4470-A508-722A00EF7E5A}"/>
              </a:ext>
            </a:extLst>
          </p:cNvPr>
          <p:cNvSpPr/>
          <p:nvPr/>
        </p:nvSpPr>
        <p:spPr>
          <a:xfrm>
            <a:off x="891643" y="2756810"/>
            <a:ext cx="3469340" cy="1344377"/>
          </a:xfrm>
          <a:custGeom>
            <a:avLst/>
            <a:gdLst>
              <a:gd name="connsiteX0" fmla="*/ 0 w 2240629"/>
              <a:gd name="connsiteY0" fmla="*/ 0 h 1344377"/>
              <a:gd name="connsiteX1" fmla="*/ 2240629 w 2240629"/>
              <a:gd name="connsiteY1" fmla="*/ 0 h 1344377"/>
              <a:gd name="connsiteX2" fmla="*/ 2240629 w 2240629"/>
              <a:gd name="connsiteY2" fmla="*/ 1344377 h 1344377"/>
              <a:gd name="connsiteX3" fmla="*/ 0 w 2240629"/>
              <a:gd name="connsiteY3" fmla="*/ 1344377 h 1344377"/>
              <a:gd name="connsiteX4" fmla="*/ 0 w 2240629"/>
              <a:gd name="connsiteY4" fmla="*/ 0 h 1344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0629" h="1344377">
                <a:moveTo>
                  <a:pt x="0" y="0"/>
                </a:moveTo>
                <a:lnTo>
                  <a:pt x="2240629" y="0"/>
                </a:lnTo>
                <a:lnTo>
                  <a:pt x="2240629" y="1344377"/>
                </a:lnTo>
                <a:lnTo>
                  <a:pt x="0" y="1344377"/>
                </a:lnTo>
                <a:lnTo>
                  <a:pt x="0" y="0"/>
                </a:lnTo>
                <a:close/>
              </a:path>
            </a:pathLst>
          </a:custGeom>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3600" b="1" kern="1200" dirty="0">
                <a:solidFill>
                  <a:schemeClr val="tx1"/>
                </a:solidFill>
              </a:rPr>
              <a:t>3.3.5. Perdurabilidad</a:t>
            </a:r>
            <a:endParaRPr lang="es-CU" sz="3600" kern="1200" dirty="0">
              <a:solidFill>
                <a:schemeClr val="tx1"/>
              </a:solidFill>
            </a:endParaRPr>
          </a:p>
        </p:txBody>
      </p:sp>
      <p:sp>
        <p:nvSpPr>
          <p:cNvPr id="8" name="Marcador de contenido 2">
            <a:extLst>
              <a:ext uri="{FF2B5EF4-FFF2-40B4-BE49-F238E27FC236}">
                <a16:creationId xmlns:a16="http://schemas.microsoft.com/office/drawing/2014/main" id="{2EFE47AC-3F6D-4BC2-B8B8-0918971AE1D7}"/>
              </a:ext>
            </a:extLst>
          </p:cNvPr>
          <p:cNvSpPr txBox="1">
            <a:spLocks/>
          </p:cNvSpPr>
          <p:nvPr/>
        </p:nvSpPr>
        <p:spPr>
          <a:xfrm>
            <a:off x="5136777" y="333272"/>
            <a:ext cx="6435674" cy="5650670"/>
          </a:xfrm>
          <a:prstGeom prst="rect">
            <a:avLst/>
          </a:prstGeom>
          <a:ln w="38100">
            <a:solidFill>
              <a:schemeClr val="bg1"/>
            </a:solidFill>
          </a:ln>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s-CU" sz="6600" dirty="0"/>
              <a:t>Es el análisis de la existencia en el tiempo de la información y los datos. </a:t>
            </a:r>
            <a:endParaRPr lang="es-CU" sz="16600" dirty="0"/>
          </a:p>
        </p:txBody>
      </p:sp>
      <p:pic>
        <p:nvPicPr>
          <p:cNvPr id="9" name="Perdurabilidad 43">
            <a:hlinkClick r:id="" action="ppaction://media"/>
            <a:extLst>
              <a:ext uri="{FF2B5EF4-FFF2-40B4-BE49-F238E27FC236}">
                <a16:creationId xmlns:a16="http://schemas.microsoft.com/office/drawing/2014/main" id="{B10B6CB3-47ED-48A9-BB32-1A6EB00FAB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676094" y="3124198"/>
            <a:ext cx="609600" cy="609600"/>
          </a:xfrm>
          <a:prstGeom prst="rect">
            <a:avLst/>
          </a:prstGeom>
        </p:spPr>
      </p:pic>
    </p:spTree>
    <p:extLst>
      <p:ext uri="{BB962C8B-B14F-4D97-AF65-F5344CB8AC3E}">
        <p14:creationId xmlns:p14="http://schemas.microsoft.com/office/powerpoint/2010/main" val="4241546572"/>
      </p:ext>
    </p:extLst>
  </p:cSld>
  <p:clrMapOvr>
    <a:masterClrMapping/>
  </p:clrMapOvr>
  <mc:AlternateContent xmlns:mc="http://schemas.openxmlformats.org/markup-compatibility/2006" xmlns:p14="http://schemas.microsoft.com/office/powerpoint/2010/main">
    <mc:Choice Requires="p14">
      <p:transition spd="slow" p14:dur="2000" advClick="0" advTm="43000"/>
    </mc:Choice>
    <mc:Fallback xmlns="">
      <p:transition spd="slow" advClick="0" advTm="4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8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1DC1903A-6BA4-494A-A62F-BFC14735CF0E}"/>
              </a:ext>
            </a:extLst>
          </p:cNvPr>
          <p:cNvSpPr txBox="1"/>
          <p:nvPr/>
        </p:nvSpPr>
        <p:spPr>
          <a:xfrm>
            <a:off x="4740811" y="6155397"/>
            <a:ext cx="7240172"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sp>
        <p:nvSpPr>
          <p:cNvPr id="7" name="Forma libre: forma 6">
            <a:extLst>
              <a:ext uri="{FF2B5EF4-FFF2-40B4-BE49-F238E27FC236}">
                <a16:creationId xmlns:a16="http://schemas.microsoft.com/office/drawing/2014/main" id="{A9FC8D64-BD6C-4403-9413-3A7AF7CCA678}"/>
              </a:ext>
            </a:extLst>
          </p:cNvPr>
          <p:cNvSpPr/>
          <p:nvPr/>
        </p:nvSpPr>
        <p:spPr>
          <a:xfrm>
            <a:off x="891643" y="2756811"/>
            <a:ext cx="3181832" cy="1344377"/>
          </a:xfrm>
          <a:custGeom>
            <a:avLst/>
            <a:gdLst>
              <a:gd name="connsiteX0" fmla="*/ 0 w 2240629"/>
              <a:gd name="connsiteY0" fmla="*/ 0 h 1344377"/>
              <a:gd name="connsiteX1" fmla="*/ 2240629 w 2240629"/>
              <a:gd name="connsiteY1" fmla="*/ 0 h 1344377"/>
              <a:gd name="connsiteX2" fmla="*/ 2240629 w 2240629"/>
              <a:gd name="connsiteY2" fmla="*/ 1344377 h 1344377"/>
              <a:gd name="connsiteX3" fmla="*/ 0 w 2240629"/>
              <a:gd name="connsiteY3" fmla="*/ 1344377 h 1344377"/>
              <a:gd name="connsiteX4" fmla="*/ 0 w 2240629"/>
              <a:gd name="connsiteY4" fmla="*/ 0 h 1344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0629" h="1344377">
                <a:moveTo>
                  <a:pt x="0" y="0"/>
                </a:moveTo>
                <a:lnTo>
                  <a:pt x="2240629" y="0"/>
                </a:lnTo>
                <a:lnTo>
                  <a:pt x="2240629" y="1344377"/>
                </a:lnTo>
                <a:lnTo>
                  <a:pt x="0" y="1344377"/>
                </a:lnTo>
                <a:lnTo>
                  <a:pt x="0" y="0"/>
                </a:lnTo>
                <a:close/>
              </a:path>
            </a:pathLst>
          </a:custGeom>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3600" b="1" kern="1200" dirty="0">
                <a:solidFill>
                  <a:schemeClr val="tx1"/>
                </a:solidFill>
              </a:rPr>
              <a:t>3.3.6. Finalidad</a:t>
            </a:r>
            <a:endParaRPr lang="es-CU" sz="3600" kern="1200" dirty="0">
              <a:solidFill>
                <a:schemeClr val="tx1"/>
              </a:solidFill>
            </a:endParaRPr>
          </a:p>
        </p:txBody>
      </p:sp>
      <p:sp>
        <p:nvSpPr>
          <p:cNvPr id="8" name="Marcador de contenido 2">
            <a:extLst>
              <a:ext uri="{FF2B5EF4-FFF2-40B4-BE49-F238E27FC236}">
                <a16:creationId xmlns:a16="http://schemas.microsoft.com/office/drawing/2014/main" id="{5377A2B8-0288-499B-92B6-799A6061A55F}"/>
              </a:ext>
            </a:extLst>
          </p:cNvPr>
          <p:cNvSpPr txBox="1">
            <a:spLocks/>
          </p:cNvSpPr>
          <p:nvPr/>
        </p:nvSpPr>
        <p:spPr>
          <a:xfrm>
            <a:off x="5136777" y="333271"/>
            <a:ext cx="6435674" cy="5650671"/>
          </a:xfrm>
          <a:prstGeom prst="rect">
            <a:avLst/>
          </a:prstGeom>
          <a:ln w="38100">
            <a:solidFill>
              <a:schemeClr val="bg1"/>
            </a:solidFill>
          </a:ln>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s-CU" sz="4000" dirty="0"/>
              <a:t>Es tener presente la razón por la que se hace, diseña, produce, construye algo, en este caso tener presente que queremos conseguir al enfocarnos en el entorno de dar información, organizarla, editarla, etc. </a:t>
            </a:r>
            <a:endParaRPr lang="es-CU" sz="5400" dirty="0"/>
          </a:p>
          <a:p>
            <a:pPr marL="0" indent="0">
              <a:buFont typeface="Wingdings 3" charset="2"/>
              <a:buNone/>
            </a:pPr>
            <a:endParaRPr lang="es-CU" sz="8000" dirty="0"/>
          </a:p>
        </p:txBody>
      </p:sp>
      <p:pic>
        <p:nvPicPr>
          <p:cNvPr id="9" name="Finalidad 1 y 54">
            <a:hlinkClick r:id="" action="ppaction://media"/>
            <a:extLst>
              <a:ext uri="{FF2B5EF4-FFF2-40B4-BE49-F238E27FC236}">
                <a16:creationId xmlns:a16="http://schemas.microsoft.com/office/drawing/2014/main" id="{68C22E40-971D-48A4-BE23-A2C750BB1B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635753" y="3158606"/>
            <a:ext cx="609600" cy="609600"/>
          </a:xfrm>
          <a:prstGeom prst="rect">
            <a:avLst/>
          </a:prstGeom>
        </p:spPr>
      </p:pic>
    </p:spTree>
    <p:extLst>
      <p:ext uri="{BB962C8B-B14F-4D97-AF65-F5344CB8AC3E}">
        <p14:creationId xmlns:p14="http://schemas.microsoft.com/office/powerpoint/2010/main" val="3107351362"/>
      </p:ext>
    </p:extLst>
  </p:cSld>
  <p:clrMapOvr>
    <a:masterClrMapping/>
  </p:clrMapOvr>
  <mc:AlternateContent xmlns:mc="http://schemas.openxmlformats.org/markup-compatibility/2006" xmlns:p14="http://schemas.microsoft.com/office/powerpoint/2010/main">
    <mc:Choice Requires="p14">
      <p:transition spd="slow" p14:dur="2000" advClick="0" advTm="114000"/>
    </mc:Choice>
    <mc:Fallback xmlns="">
      <p:transition spd="slow" advClick="0" advTm="11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15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EA1129D5-4570-420E-A9F9-E4953F4B7AE4}"/>
              </a:ext>
            </a:extLst>
          </p:cNvPr>
          <p:cNvSpPr txBox="1"/>
          <p:nvPr/>
        </p:nvSpPr>
        <p:spPr>
          <a:xfrm>
            <a:off x="4740811" y="6155397"/>
            <a:ext cx="7240172"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sp>
        <p:nvSpPr>
          <p:cNvPr id="15" name="Forma libre: forma 14">
            <a:extLst>
              <a:ext uri="{FF2B5EF4-FFF2-40B4-BE49-F238E27FC236}">
                <a16:creationId xmlns:a16="http://schemas.microsoft.com/office/drawing/2014/main" id="{93508520-1398-4D3C-B5BD-8E0CF95A63E9}"/>
              </a:ext>
            </a:extLst>
          </p:cNvPr>
          <p:cNvSpPr/>
          <p:nvPr/>
        </p:nvSpPr>
        <p:spPr>
          <a:xfrm>
            <a:off x="403412" y="2756811"/>
            <a:ext cx="4337399" cy="1344377"/>
          </a:xfrm>
          <a:custGeom>
            <a:avLst/>
            <a:gdLst>
              <a:gd name="connsiteX0" fmla="*/ 0 w 2240629"/>
              <a:gd name="connsiteY0" fmla="*/ 0 h 1344377"/>
              <a:gd name="connsiteX1" fmla="*/ 2240629 w 2240629"/>
              <a:gd name="connsiteY1" fmla="*/ 0 h 1344377"/>
              <a:gd name="connsiteX2" fmla="*/ 2240629 w 2240629"/>
              <a:gd name="connsiteY2" fmla="*/ 1344377 h 1344377"/>
              <a:gd name="connsiteX3" fmla="*/ 0 w 2240629"/>
              <a:gd name="connsiteY3" fmla="*/ 1344377 h 1344377"/>
              <a:gd name="connsiteX4" fmla="*/ 0 w 2240629"/>
              <a:gd name="connsiteY4" fmla="*/ 0 h 1344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0629" h="1344377">
                <a:moveTo>
                  <a:pt x="0" y="0"/>
                </a:moveTo>
                <a:lnTo>
                  <a:pt x="2240629" y="0"/>
                </a:lnTo>
                <a:lnTo>
                  <a:pt x="2240629" y="1344377"/>
                </a:lnTo>
                <a:lnTo>
                  <a:pt x="0" y="1344377"/>
                </a:lnTo>
                <a:lnTo>
                  <a:pt x="0" y="0"/>
                </a:lnTo>
                <a:close/>
              </a:path>
            </a:pathLst>
          </a:custGeom>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3600" b="1" kern="1200" dirty="0">
                <a:solidFill>
                  <a:schemeClr val="tx1"/>
                </a:solidFill>
              </a:rPr>
              <a:t>3.3.7. Interoperabilidad</a:t>
            </a:r>
            <a:endParaRPr lang="es-CU" sz="3600" kern="1200" dirty="0">
              <a:solidFill>
                <a:schemeClr val="tx1"/>
              </a:solidFill>
            </a:endParaRPr>
          </a:p>
        </p:txBody>
      </p:sp>
      <p:sp>
        <p:nvSpPr>
          <p:cNvPr id="16" name="Marcador de contenido 2">
            <a:extLst>
              <a:ext uri="{FF2B5EF4-FFF2-40B4-BE49-F238E27FC236}">
                <a16:creationId xmlns:a16="http://schemas.microsoft.com/office/drawing/2014/main" id="{CC8F29E3-D658-4408-AEA3-43D700D06A81}"/>
              </a:ext>
            </a:extLst>
          </p:cNvPr>
          <p:cNvSpPr txBox="1">
            <a:spLocks/>
          </p:cNvSpPr>
          <p:nvPr/>
        </p:nvSpPr>
        <p:spPr>
          <a:xfrm>
            <a:off x="5136777" y="333271"/>
            <a:ext cx="6435674" cy="5650671"/>
          </a:xfrm>
          <a:prstGeom prst="rect">
            <a:avLst/>
          </a:prstGeom>
          <a:ln w="38100">
            <a:solidFill>
              <a:schemeClr val="bg1"/>
            </a:solidFill>
          </a:ln>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s-CU" sz="4000" dirty="0"/>
              <a:t>Se refiere a los estándares, los protocolos, las tecnologías y los mecanismos que permiten que los datos fluyan entre diversos sistemas con una mínima intervención humana.</a:t>
            </a:r>
            <a:endParaRPr lang="es-CU" sz="5400" dirty="0"/>
          </a:p>
          <a:p>
            <a:pPr marL="0" indent="0">
              <a:buFont typeface="Wingdings 3" charset="2"/>
              <a:buNone/>
            </a:pPr>
            <a:endParaRPr lang="es-CU" sz="8000" dirty="0"/>
          </a:p>
        </p:txBody>
      </p:sp>
      <p:pic>
        <p:nvPicPr>
          <p:cNvPr id="17" name="Interoperabilidad 42">
            <a:hlinkClick r:id="" action="ppaction://media"/>
            <a:extLst>
              <a:ext uri="{FF2B5EF4-FFF2-40B4-BE49-F238E27FC236}">
                <a16:creationId xmlns:a16="http://schemas.microsoft.com/office/drawing/2014/main" id="{9A7A05A7-6D9D-4B68-8636-96D77BA375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119847" y="3185500"/>
            <a:ext cx="609600" cy="609600"/>
          </a:xfrm>
          <a:prstGeom prst="rect">
            <a:avLst/>
          </a:prstGeom>
        </p:spPr>
      </p:pic>
    </p:spTree>
    <p:extLst>
      <p:ext uri="{BB962C8B-B14F-4D97-AF65-F5344CB8AC3E}">
        <p14:creationId xmlns:p14="http://schemas.microsoft.com/office/powerpoint/2010/main" val="1195420017"/>
      </p:ext>
    </p:extLst>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9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8D6BFA0-C072-42B4-B734-EDE623AE1ECD}"/>
              </a:ext>
            </a:extLst>
          </p:cNvPr>
          <p:cNvSpPr txBox="1"/>
          <p:nvPr/>
        </p:nvSpPr>
        <p:spPr>
          <a:xfrm>
            <a:off x="4740811" y="6155397"/>
            <a:ext cx="7240172"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sp>
        <p:nvSpPr>
          <p:cNvPr id="7" name="Forma libre: forma 6">
            <a:extLst>
              <a:ext uri="{FF2B5EF4-FFF2-40B4-BE49-F238E27FC236}">
                <a16:creationId xmlns:a16="http://schemas.microsoft.com/office/drawing/2014/main" id="{182AB81B-AB6E-4ACE-B73D-417BDF1C0530}"/>
              </a:ext>
            </a:extLst>
          </p:cNvPr>
          <p:cNvSpPr/>
          <p:nvPr/>
        </p:nvSpPr>
        <p:spPr>
          <a:xfrm>
            <a:off x="619549" y="2756810"/>
            <a:ext cx="4121262" cy="1344377"/>
          </a:xfrm>
          <a:custGeom>
            <a:avLst/>
            <a:gdLst>
              <a:gd name="connsiteX0" fmla="*/ 0 w 2240629"/>
              <a:gd name="connsiteY0" fmla="*/ 0 h 1344377"/>
              <a:gd name="connsiteX1" fmla="*/ 2240629 w 2240629"/>
              <a:gd name="connsiteY1" fmla="*/ 0 h 1344377"/>
              <a:gd name="connsiteX2" fmla="*/ 2240629 w 2240629"/>
              <a:gd name="connsiteY2" fmla="*/ 1344377 h 1344377"/>
              <a:gd name="connsiteX3" fmla="*/ 0 w 2240629"/>
              <a:gd name="connsiteY3" fmla="*/ 1344377 h 1344377"/>
              <a:gd name="connsiteX4" fmla="*/ 0 w 2240629"/>
              <a:gd name="connsiteY4" fmla="*/ 0 h 1344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0629" h="1344377">
                <a:moveTo>
                  <a:pt x="0" y="0"/>
                </a:moveTo>
                <a:lnTo>
                  <a:pt x="2240629" y="0"/>
                </a:lnTo>
                <a:lnTo>
                  <a:pt x="2240629" y="1344377"/>
                </a:lnTo>
                <a:lnTo>
                  <a:pt x="0" y="1344377"/>
                </a:lnTo>
                <a:lnTo>
                  <a:pt x="0" y="0"/>
                </a:lnTo>
                <a:close/>
              </a:path>
            </a:pathLst>
          </a:custGeom>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3600" b="1" kern="1200" dirty="0">
                <a:solidFill>
                  <a:schemeClr val="tx1"/>
                </a:solidFill>
              </a:rPr>
              <a:t>3.3.8. Reusabilidad</a:t>
            </a:r>
            <a:endParaRPr lang="es-CU" sz="3600" kern="1200" dirty="0">
              <a:solidFill>
                <a:schemeClr val="tx1"/>
              </a:solidFill>
            </a:endParaRPr>
          </a:p>
        </p:txBody>
      </p:sp>
      <p:sp>
        <p:nvSpPr>
          <p:cNvPr id="8" name="Marcador de contenido 2">
            <a:extLst>
              <a:ext uri="{FF2B5EF4-FFF2-40B4-BE49-F238E27FC236}">
                <a16:creationId xmlns:a16="http://schemas.microsoft.com/office/drawing/2014/main" id="{47426B10-B3B4-49F9-A391-82C1588FF1E4}"/>
              </a:ext>
            </a:extLst>
          </p:cNvPr>
          <p:cNvSpPr txBox="1">
            <a:spLocks/>
          </p:cNvSpPr>
          <p:nvPr/>
        </p:nvSpPr>
        <p:spPr>
          <a:xfrm>
            <a:off x="5136777" y="333271"/>
            <a:ext cx="6435674" cy="5650671"/>
          </a:xfrm>
          <a:prstGeom prst="rect">
            <a:avLst/>
          </a:prstGeom>
          <a:ln w="38100">
            <a:solidFill>
              <a:schemeClr val="bg1"/>
            </a:solidFill>
          </a:ln>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s-CU" sz="3200" dirty="0"/>
              <a:t>Posibilidad de volver a usar un objeto de aprendizaje en un contexto similar o en uno diferente.</a:t>
            </a:r>
            <a:endParaRPr lang="es-CU" sz="4400" dirty="0"/>
          </a:p>
          <a:p>
            <a:pPr marL="0" indent="0">
              <a:buNone/>
            </a:pPr>
            <a:r>
              <a:rPr lang="es-CU" sz="3200" dirty="0"/>
              <a:t>La intervención bibliotecaria está clara: creación de repositorios, búsqueda de objetos de aprendizaje y servicio de información al que lo necesite, construcción y edición de objetos de aprendizaje, etc.</a:t>
            </a:r>
          </a:p>
        </p:txBody>
      </p:sp>
      <p:pic>
        <p:nvPicPr>
          <p:cNvPr id="9" name="Reusabilidad 24">
            <a:hlinkClick r:id="" action="ppaction://media"/>
            <a:extLst>
              <a:ext uri="{FF2B5EF4-FFF2-40B4-BE49-F238E27FC236}">
                <a16:creationId xmlns:a16="http://schemas.microsoft.com/office/drawing/2014/main" id="{31E2DDA2-297B-486C-A36E-B862567A87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649200" y="3158606"/>
            <a:ext cx="609600" cy="609600"/>
          </a:xfrm>
          <a:prstGeom prst="rect">
            <a:avLst/>
          </a:prstGeom>
        </p:spPr>
      </p:pic>
    </p:spTree>
    <p:extLst>
      <p:ext uri="{BB962C8B-B14F-4D97-AF65-F5344CB8AC3E}">
        <p14:creationId xmlns:p14="http://schemas.microsoft.com/office/powerpoint/2010/main" val="4011446076"/>
      </p:ext>
    </p:extLst>
  </p:cSld>
  <p:clrMapOvr>
    <a:masterClrMapping/>
  </p:clrMapOvr>
  <mc:AlternateContent xmlns:mc="http://schemas.openxmlformats.org/markup-compatibility/2006" xmlns:p14="http://schemas.microsoft.com/office/powerpoint/2010/main">
    <mc:Choice Requires="p14">
      <p:transition spd="slow" p14:dur="2000" advClick="0" advTm="24000"/>
    </mc:Choice>
    <mc:Fallback xmlns="">
      <p:transition spd="slow" advClick="0" advTm="2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5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BA6E4F-373C-4DAB-BE90-7FD0ECC92731}"/>
              </a:ext>
            </a:extLst>
          </p:cNvPr>
          <p:cNvSpPr>
            <a:spLocks noGrp="1"/>
          </p:cNvSpPr>
          <p:nvPr>
            <p:ph type="title" idx="4294967295"/>
          </p:nvPr>
        </p:nvSpPr>
        <p:spPr>
          <a:xfrm>
            <a:off x="3294531" y="158750"/>
            <a:ext cx="5607050" cy="630238"/>
          </a:xfrm>
          <a:ln w="38100">
            <a:solidFill>
              <a:schemeClr val="bg1"/>
            </a:solidFill>
          </a:ln>
        </p:spPr>
        <p:txBody>
          <a:bodyPr/>
          <a:lstStyle/>
          <a:p>
            <a:pPr algn="ctr"/>
            <a:r>
              <a:rPr lang="es-MX" b="1" dirty="0"/>
              <a:t>Claustro docente</a:t>
            </a:r>
            <a:endParaRPr lang="es-CU" b="1" dirty="0"/>
          </a:p>
        </p:txBody>
      </p:sp>
      <p:sp>
        <p:nvSpPr>
          <p:cNvPr id="3" name="Marcador de contenido 2">
            <a:extLst>
              <a:ext uri="{FF2B5EF4-FFF2-40B4-BE49-F238E27FC236}">
                <a16:creationId xmlns:a16="http://schemas.microsoft.com/office/drawing/2014/main" id="{ACFD866F-8282-4B94-815F-A15EB3D72D9D}"/>
              </a:ext>
            </a:extLst>
          </p:cNvPr>
          <p:cNvSpPr>
            <a:spLocks noGrp="1"/>
          </p:cNvSpPr>
          <p:nvPr>
            <p:ph idx="4294967295"/>
          </p:nvPr>
        </p:nvSpPr>
        <p:spPr>
          <a:xfrm>
            <a:off x="1216025" y="1041400"/>
            <a:ext cx="10975975" cy="4862513"/>
          </a:xfrm>
        </p:spPr>
        <p:txBody>
          <a:bodyPr>
            <a:normAutofit/>
          </a:bodyPr>
          <a:lstStyle/>
          <a:p>
            <a:pPr algn="just">
              <a:buClr>
                <a:schemeClr val="bg1"/>
              </a:buClr>
            </a:pPr>
            <a:r>
              <a:rPr lang="es-ES" sz="2800" b="1" dirty="0"/>
              <a:t>M. Sc. Ileana Armenteros Vera (Departamento Docencia e Investigaciones / Centro Nacional de Información de Ciencias Médicas)</a:t>
            </a:r>
            <a:endParaRPr lang="es-CU" sz="2800" dirty="0"/>
          </a:p>
          <a:p>
            <a:pPr algn="just">
              <a:buClr>
                <a:schemeClr val="bg1"/>
              </a:buClr>
            </a:pPr>
            <a:r>
              <a:rPr lang="es-CU" sz="2800" b="1" dirty="0"/>
              <a:t>M. Sc. </a:t>
            </a:r>
            <a:r>
              <a:rPr lang="es-ES" sz="2800" b="1" dirty="0"/>
              <a:t>Consuelo </a:t>
            </a:r>
            <a:r>
              <a:rPr lang="es-ES" sz="2800" b="1" dirty="0" err="1"/>
              <a:t>Tarragó</a:t>
            </a:r>
            <a:r>
              <a:rPr lang="es-ES" sz="2800" b="1" dirty="0"/>
              <a:t> Montalvo (Departamento Docencia e Investigaciones / Centro Nacional de Información de Ciencias Médicas)</a:t>
            </a:r>
            <a:endParaRPr lang="es-CU" sz="2800" dirty="0"/>
          </a:p>
          <a:p>
            <a:pPr algn="just">
              <a:buClr>
                <a:schemeClr val="bg1"/>
              </a:buClr>
            </a:pPr>
            <a:r>
              <a:rPr lang="es-ES" sz="2800" b="1" dirty="0"/>
              <a:t>M. Sc.  Arelys Borrell </a:t>
            </a:r>
            <a:r>
              <a:rPr lang="es-ES" sz="2800" b="1" dirty="0" err="1"/>
              <a:t>Saburit</a:t>
            </a:r>
            <a:r>
              <a:rPr lang="es-ES" sz="2800" b="1" dirty="0"/>
              <a:t> (Departamento </a:t>
            </a:r>
            <a:r>
              <a:rPr lang="es-MX" sz="2800" b="1" dirty="0"/>
              <a:t>Servicios Especiales de Información</a:t>
            </a:r>
            <a:r>
              <a:rPr lang="es-ES" sz="2800" b="1" dirty="0"/>
              <a:t> / Centro Nacional de Información de Ciencias Médicas</a:t>
            </a:r>
            <a:r>
              <a:rPr lang="es-MX" sz="2800" b="1" dirty="0"/>
              <a:t>)</a:t>
            </a:r>
            <a:endParaRPr lang="es-CU" sz="2800" dirty="0"/>
          </a:p>
        </p:txBody>
      </p:sp>
      <p:sp>
        <p:nvSpPr>
          <p:cNvPr id="6" name="CuadroTexto 5">
            <a:extLst>
              <a:ext uri="{FF2B5EF4-FFF2-40B4-BE49-F238E27FC236}">
                <a16:creationId xmlns:a16="http://schemas.microsoft.com/office/drawing/2014/main" id="{79D0028D-FBBA-4F9F-BD15-A44100DBAFFD}"/>
              </a:ext>
            </a:extLst>
          </p:cNvPr>
          <p:cNvSpPr txBox="1"/>
          <p:nvPr/>
        </p:nvSpPr>
        <p:spPr>
          <a:xfrm>
            <a:off x="4740811" y="6155397"/>
            <a:ext cx="7240172"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pic>
        <p:nvPicPr>
          <p:cNvPr id="7" name="2 35">
            <a:hlinkClick r:id="" action="ppaction://media"/>
            <a:extLst>
              <a:ext uri="{FF2B5EF4-FFF2-40B4-BE49-F238E27FC236}">
                <a16:creationId xmlns:a16="http://schemas.microsoft.com/office/drawing/2014/main" id="{D9746F20-93FE-4FBC-8997-61C750790E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716435" y="3124200"/>
            <a:ext cx="609600" cy="609600"/>
          </a:xfrm>
          <a:prstGeom prst="rect">
            <a:avLst/>
          </a:prstGeom>
        </p:spPr>
      </p:pic>
    </p:spTree>
    <p:extLst>
      <p:ext uri="{BB962C8B-B14F-4D97-AF65-F5344CB8AC3E}">
        <p14:creationId xmlns:p14="http://schemas.microsoft.com/office/powerpoint/2010/main" val="3971597649"/>
      </p:ext>
    </p:extLst>
  </p:cSld>
  <p:clrMapOvr>
    <a:masterClrMapping/>
  </p:clrMapOvr>
  <mc:AlternateContent xmlns:mc="http://schemas.openxmlformats.org/markup-compatibility/2006" xmlns:p14="http://schemas.microsoft.com/office/powerpoint/2010/main">
    <mc:Choice Requires="p14">
      <p:transition spd="slow" p14:dur="2000" advClick="0" advTm="37000"/>
    </mc:Choice>
    <mc:Fallback xmlns="">
      <p:transition spd="slow" advClick="0" advTm="3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E59AE769-651C-47AE-96D9-0DD9398C63FD}"/>
              </a:ext>
            </a:extLst>
          </p:cNvPr>
          <p:cNvSpPr txBox="1">
            <a:spLocks/>
          </p:cNvSpPr>
          <p:nvPr/>
        </p:nvSpPr>
        <p:spPr>
          <a:xfrm>
            <a:off x="1847557" y="331628"/>
            <a:ext cx="8496886" cy="690413"/>
          </a:xfrm>
          <a:prstGeom prst="rect">
            <a:avLst/>
          </a:prstGeom>
          <a:ln w="38100">
            <a:solidFill>
              <a:schemeClr val="bg1"/>
            </a:solidFill>
          </a:ln>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s-MX" sz="4000" b="1" dirty="0"/>
              <a:t>Objetivo general DEL CURSO</a:t>
            </a:r>
            <a:endParaRPr lang="es-CU" sz="4000" b="1" dirty="0"/>
          </a:p>
        </p:txBody>
      </p:sp>
      <p:sp>
        <p:nvSpPr>
          <p:cNvPr id="7" name="Marcador de contenido 2">
            <a:extLst>
              <a:ext uri="{FF2B5EF4-FFF2-40B4-BE49-F238E27FC236}">
                <a16:creationId xmlns:a16="http://schemas.microsoft.com/office/drawing/2014/main" id="{0B2F1CB6-16A1-4D0E-BFD4-AB4CC1A0FFD1}"/>
              </a:ext>
            </a:extLst>
          </p:cNvPr>
          <p:cNvSpPr txBox="1">
            <a:spLocks/>
          </p:cNvSpPr>
          <p:nvPr/>
        </p:nvSpPr>
        <p:spPr>
          <a:xfrm>
            <a:off x="1002310" y="1366183"/>
            <a:ext cx="10650911" cy="4814982"/>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lvl="0" indent="0">
              <a:buNone/>
            </a:pPr>
            <a:r>
              <a:rPr lang="es-ES" sz="4000" b="1" dirty="0"/>
              <a:t>Sistematizar en el conocimiento sobre el papel de los gestores de la información en salud (informáticos, estadísticos, bibliotecarios o gestores de información de la salud) en el contexto de la Ciencia Abierta.</a:t>
            </a:r>
            <a:endParaRPr lang="es-CU" sz="4000" b="1" dirty="0"/>
          </a:p>
        </p:txBody>
      </p:sp>
      <p:sp>
        <p:nvSpPr>
          <p:cNvPr id="8" name="CuadroTexto 7">
            <a:extLst>
              <a:ext uri="{FF2B5EF4-FFF2-40B4-BE49-F238E27FC236}">
                <a16:creationId xmlns:a16="http://schemas.microsoft.com/office/drawing/2014/main" id="{162D0CAA-E1C9-4048-8657-40D3B5F666C1}"/>
              </a:ext>
            </a:extLst>
          </p:cNvPr>
          <p:cNvSpPr txBox="1"/>
          <p:nvPr/>
        </p:nvSpPr>
        <p:spPr>
          <a:xfrm>
            <a:off x="4740811" y="6155397"/>
            <a:ext cx="7240172"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pic>
        <p:nvPicPr>
          <p:cNvPr id="9" name="3 18">
            <a:hlinkClick r:id="" action="ppaction://media"/>
            <a:extLst>
              <a:ext uri="{FF2B5EF4-FFF2-40B4-BE49-F238E27FC236}">
                <a16:creationId xmlns:a16="http://schemas.microsoft.com/office/drawing/2014/main" id="{21198B12-B614-412A-89AD-8EB0AADCCF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837459" y="3164074"/>
            <a:ext cx="609600" cy="609600"/>
          </a:xfrm>
          <a:prstGeom prst="rect">
            <a:avLst/>
          </a:prstGeom>
        </p:spPr>
      </p:pic>
    </p:spTree>
    <p:extLst>
      <p:ext uri="{BB962C8B-B14F-4D97-AF65-F5344CB8AC3E}">
        <p14:creationId xmlns:p14="http://schemas.microsoft.com/office/powerpoint/2010/main" val="2685642671"/>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0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3000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0EAA25DE-391C-4558-808A-E5A1ECFD5DE8}"/>
              </a:ext>
            </a:extLst>
          </p:cNvPr>
          <p:cNvSpPr txBox="1">
            <a:spLocks/>
          </p:cNvSpPr>
          <p:nvPr/>
        </p:nvSpPr>
        <p:spPr>
          <a:xfrm>
            <a:off x="2290482" y="627747"/>
            <a:ext cx="7611036" cy="650875"/>
          </a:xfrm>
          <a:prstGeom prst="rect">
            <a:avLst/>
          </a:prstGeom>
          <a:ln w="38100">
            <a:solidFill>
              <a:schemeClr val="bg1"/>
            </a:solidFill>
          </a:ln>
        </p:spPr>
        <p:txBody>
          <a:bodyPr vert="horz" lIns="91440" tIns="45720" rIns="91440" bIns="45720" rtlCol="0" anchor="t">
            <a:normAutofit fontScale="90000"/>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4000" b="1" dirty="0"/>
              <a:t>Objetivos Específicos del Tema 3</a:t>
            </a:r>
            <a:endParaRPr lang="es-CU" sz="4000" b="1" dirty="0"/>
          </a:p>
        </p:txBody>
      </p:sp>
      <p:sp>
        <p:nvSpPr>
          <p:cNvPr id="7" name="Marcador de contenido 2">
            <a:extLst>
              <a:ext uri="{FF2B5EF4-FFF2-40B4-BE49-F238E27FC236}">
                <a16:creationId xmlns:a16="http://schemas.microsoft.com/office/drawing/2014/main" id="{F2FDC6C3-6351-4C25-A216-904C13E97467}"/>
              </a:ext>
            </a:extLst>
          </p:cNvPr>
          <p:cNvSpPr txBox="1">
            <a:spLocks/>
          </p:cNvSpPr>
          <p:nvPr/>
        </p:nvSpPr>
        <p:spPr>
          <a:xfrm>
            <a:off x="807617" y="1854643"/>
            <a:ext cx="10576766" cy="373933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742950" lvl="0" indent="-742950">
              <a:buClr>
                <a:schemeClr val="tx1"/>
              </a:buClr>
              <a:buFont typeface="+mj-lt"/>
              <a:buAutoNum type="arabicPeriod"/>
            </a:pPr>
            <a:r>
              <a:rPr lang="es-MX" sz="4000" dirty="0"/>
              <a:t>Reconocer los principios básicos de la comunicación científica y sus modalidades.</a:t>
            </a:r>
          </a:p>
          <a:p>
            <a:pPr marL="742950" indent="-742950">
              <a:buClr>
                <a:schemeClr val="tx1"/>
              </a:buClr>
              <a:buFont typeface="+mj-lt"/>
              <a:buAutoNum type="arabicPeriod"/>
            </a:pPr>
            <a:r>
              <a:rPr lang="es-MX" sz="4000" dirty="0"/>
              <a:t>Caracterizar los distintos tipos de vehículos para la comunicación científica.</a:t>
            </a:r>
            <a:endParaRPr lang="es-CU" sz="4000" dirty="0"/>
          </a:p>
        </p:txBody>
      </p:sp>
      <p:sp>
        <p:nvSpPr>
          <p:cNvPr id="8" name="CuadroTexto 7">
            <a:extLst>
              <a:ext uri="{FF2B5EF4-FFF2-40B4-BE49-F238E27FC236}">
                <a16:creationId xmlns:a16="http://schemas.microsoft.com/office/drawing/2014/main" id="{DF675127-F256-4D5D-B508-C82369AD7520}"/>
              </a:ext>
            </a:extLst>
          </p:cNvPr>
          <p:cNvSpPr txBox="1"/>
          <p:nvPr/>
        </p:nvSpPr>
        <p:spPr>
          <a:xfrm>
            <a:off x="4740811" y="6155397"/>
            <a:ext cx="7240172"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pic>
        <p:nvPicPr>
          <p:cNvPr id="2" name="12 abr. 11.39 p. m.​">
            <a:hlinkClick r:id="" action="ppaction://media"/>
            <a:extLst>
              <a:ext uri="{FF2B5EF4-FFF2-40B4-BE49-F238E27FC236}">
                <a16:creationId xmlns:a16="http://schemas.microsoft.com/office/drawing/2014/main" id="{CDB5F418-FE4C-412F-8F7C-E907A3BA86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568518" y="3124200"/>
            <a:ext cx="609600" cy="609600"/>
          </a:xfrm>
          <a:prstGeom prst="rect">
            <a:avLst/>
          </a:prstGeom>
        </p:spPr>
      </p:pic>
    </p:spTree>
    <p:extLst>
      <p:ext uri="{BB962C8B-B14F-4D97-AF65-F5344CB8AC3E}">
        <p14:creationId xmlns:p14="http://schemas.microsoft.com/office/powerpoint/2010/main" val="2211638655"/>
      </p:ext>
    </p:extLst>
  </p:cSld>
  <p:clrMapOvr>
    <a:masterClrMapping/>
  </p:clrMapOvr>
  <mc:AlternateContent xmlns:mc="http://schemas.openxmlformats.org/markup-compatibility/2006" xmlns:p14="http://schemas.microsoft.com/office/powerpoint/2010/main">
    <mc:Choice Requires="p14">
      <p:transition spd="slow" p14:dur="2000" advClick="0" advTm="17000"/>
    </mc:Choice>
    <mc:Fallback xmlns="">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B566D22C-235D-40ED-9B7A-C7AD4748BE77}"/>
              </a:ext>
            </a:extLst>
          </p:cNvPr>
          <p:cNvSpPr txBox="1">
            <a:spLocks/>
          </p:cNvSpPr>
          <p:nvPr/>
        </p:nvSpPr>
        <p:spPr>
          <a:xfrm>
            <a:off x="3550021" y="333271"/>
            <a:ext cx="5054133" cy="936729"/>
          </a:xfrm>
          <a:prstGeom prst="rect">
            <a:avLst/>
          </a:prstGeom>
          <a:ln w="38100">
            <a:solidFill>
              <a:schemeClr val="bg1"/>
            </a:solidFill>
          </a:ln>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6000" b="1"/>
              <a:t>Contenidos</a:t>
            </a:r>
            <a:endParaRPr lang="es-CU" sz="6000" b="1" dirty="0"/>
          </a:p>
        </p:txBody>
      </p:sp>
      <p:sp>
        <p:nvSpPr>
          <p:cNvPr id="7" name="Marcador de contenido 2">
            <a:extLst>
              <a:ext uri="{FF2B5EF4-FFF2-40B4-BE49-F238E27FC236}">
                <a16:creationId xmlns:a16="http://schemas.microsoft.com/office/drawing/2014/main" id="{C689855D-9008-467D-B0BA-2902FC818C77}"/>
              </a:ext>
            </a:extLst>
          </p:cNvPr>
          <p:cNvSpPr txBox="1">
            <a:spLocks/>
          </p:cNvSpPr>
          <p:nvPr/>
        </p:nvSpPr>
        <p:spPr>
          <a:xfrm>
            <a:off x="643217" y="1516722"/>
            <a:ext cx="10905566" cy="4638675"/>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lvl="0" indent="0" algn="just">
              <a:buClr>
                <a:schemeClr val="tx1"/>
              </a:buClr>
              <a:buNone/>
            </a:pPr>
            <a:r>
              <a:rPr lang="es-ES" sz="4800" b="1" dirty="0"/>
              <a:t>3.1. Principios básicos de la Comunicación Científica.</a:t>
            </a:r>
          </a:p>
          <a:p>
            <a:pPr marL="0" lvl="0" indent="0" algn="just">
              <a:buClr>
                <a:schemeClr val="tx1"/>
              </a:buClr>
              <a:buNone/>
            </a:pPr>
            <a:r>
              <a:rPr lang="es-ES" sz="4800" b="1" dirty="0"/>
              <a:t> 3.2. Modalidades para la Comunicación Científica</a:t>
            </a:r>
          </a:p>
          <a:p>
            <a:pPr marL="0" lvl="0" indent="0" algn="just">
              <a:buClr>
                <a:schemeClr val="tx1"/>
              </a:buClr>
              <a:buNone/>
            </a:pPr>
            <a:r>
              <a:rPr lang="es-ES" sz="4800" b="1" dirty="0"/>
              <a:t>3.3. Entornos de trabajo de los bibliotecarios para su participación en la Ciencia Abierta</a:t>
            </a:r>
          </a:p>
          <a:p>
            <a:pPr marL="0" indent="0" algn="just">
              <a:buClr>
                <a:schemeClr val="tx1"/>
              </a:buClr>
              <a:buFont typeface="Wingdings 3" charset="2"/>
              <a:buNone/>
            </a:pPr>
            <a:endParaRPr lang="es-ES" sz="4800" b="1" dirty="0"/>
          </a:p>
        </p:txBody>
      </p:sp>
      <p:sp>
        <p:nvSpPr>
          <p:cNvPr id="8" name="CuadroTexto 7">
            <a:extLst>
              <a:ext uri="{FF2B5EF4-FFF2-40B4-BE49-F238E27FC236}">
                <a16:creationId xmlns:a16="http://schemas.microsoft.com/office/drawing/2014/main" id="{FCD4F7BA-4B60-4868-A893-CF6D7923BAEB}"/>
              </a:ext>
            </a:extLst>
          </p:cNvPr>
          <p:cNvSpPr txBox="1"/>
          <p:nvPr/>
        </p:nvSpPr>
        <p:spPr>
          <a:xfrm>
            <a:off x="4740811" y="6155397"/>
            <a:ext cx="7240172"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pic>
        <p:nvPicPr>
          <p:cNvPr id="2" name="12 abr. 11.41 p. m.​">
            <a:hlinkClick r:id="" action="ppaction://media"/>
            <a:extLst>
              <a:ext uri="{FF2B5EF4-FFF2-40B4-BE49-F238E27FC236}">
                <a16:creationId xmlns:a16="http://schemas.microsoft.com/office/drawing/2014/main" id="{88561E35-0AD8-4CA6-BA87-065BC41896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514729" y="3124200"/>
            <a:ext cx="609600" cy="609600"/>
          </a:xfrm>
          <a:prstGeom prst="rect">
            <a:avLst/>
          </a:prstGeom>
        </p:spPr>
      </p:pic>
    </p:spTree>
    <p:extLst>
      <p:ext uri="{BB962C8B-B14F-4D97-AF65-F5344CB8AC3E}">
        <p14:creationId xmlns:p14="http://schemas.microsoft.com/office/powerpoint/2010/main" val="1907754111"/>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DBF71218-638C-43F6-89DB-397B66002B1F}"/>
              </a:ext>
            </a:extLst>
          </p:cNvPr>
          <p:cNvSpPr txBox="1">
            <a:spLocks/>
          </p:cNvSpPr>
          <p:nvPr/>
        </p:nvSpPr>
        <p:spPr>
          <a:xfrm>
            <a:off x="3154064" y="215571"/>
            <a:ext cx="5868916" cy="1083004"/>
          </a:xfrm>
          <a:prstGeom prst="rect">
            <a:avLst/>
          </a:prstGeom>
          <a:ln w="38100">
            <a:solidFill>
              <a:schemeClr val="bg1"/>
            </a:solidFill>
          </a:ln>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6000" b="1"/>
              <a:t>Introducción</a:t>
            </a:r>
            <a:endParaRPr lang="es-CU" sz="6000" b="1" dirty="0"/>
          </a:p>
        </p:txBody>
      </p:sp>
      <p:sp>
        <p:nvSpPr>
          <p:cNvPr id="7" name="Marcador de contenido 2">
            <a:extLst>
              <a:ext uri="{FF2B5EF4-FFF2-40B4-BE49-F238E27FC236}">
                <a16:creationId xmlns:a16="http://schemas.microsoft.com/office/drawing/2014/main" id="{130DE554-7157-4E3E-9E48-759A8C7BF374}"/>
              </a:ext>
            </a:extLst>
          </p:cNvPr>
          <p:cNvSpPr txBox="1">
            <a:spLocks/>
          </p:cNvSpPr>
          <p:nvPr/>
        </p:nvSpPr>
        <p:spPr>
          <a:xfrm>
            <a:off x="604503" y="1531009"/>
            <a:ext cx="10968038" cy="462438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lgn="just">
              <a:buNone/>
            </a:pPr>
            <a:r>
              <a:rPr lang="es-ES" sz="3600" dirty="0"/>
              <a:t>Las nuevas tecnologías de la información y el acceso remoto a las colecciones ha transformado las bibliotecas y sus servicios tal y como los habíamos conocido hace ahora un poco más de un par de décadas dado en particular por la informatización de los años 90, por la transformación digital en el 2000 y ahora por el acceso abierto y la ciencia abierta.</a:t>
            </a:r>
            <a:endParaRPr lang="es-CU" sz="6000" dirty="0"/>
          </a:p>
        </p:txBody>
      </p:sp>
      <p:sp>
        <p:nvSpPr>
          <p:cNvPr id="8" name="CuadroTexto 7">
            <a:extLst>
              <a:ext uri="{FF2B5EF4-FFF2-40B4-BE49-F238E27FC236}">
                <a16:creationId xmlns:a16="http://schemas.microsoft.com/office/drawing/2014/main" id="{EE63BB51-2792-483B-B85C-05BF17B63E78}"/>
              </a:ext>
            </a:extLst>
          </p:cNvPr>
          <p:cNvSpPr txBox="1"/>
          <p:nvPr/>
        </p:nvSpPr>
        <p:spPr>
          <a:xfrm>
            <a:off x="4740811" y="6155397"/>
            <a:ext cx="7240172"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pic>
        <p:nvPicPr>
          <p:cNvPr id="2" name="Introduccion 1 41">
            <a:hlinkClick r:id="" action="ppaction://media"/>
            <a:extLst>
              <a:ext uri="{FF2B5EF4-FFF2-40B4-BE49-F238E27FC236}">
                <a16:creationId xmlns:a16="http://schemas.microsoft.com/office/drawing/2014/main" id="{8541BE51-B1E1-4841-919B-8000E2BEDC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555071" y="3124200"/>
            <a:ext cx="609600" cy="609600"/>
          </a:xfrm>
          <a:prstGeom prst="rect">
            <a:avLst/>
          </a:prstGeom>
        </p:spPr>
      </p:pic>
    </p:spTree>
    <p:extLst>
      <p:ext uri="{BB962C8B-B14F-4D97-AF65-F5344CB8AC3E}">
        <p14:creationId xmlns:p14="http://schemas.microsoft.com/office/powerpoint/2010/main" val="916312683"/>
      </p:ext>
    </p:extLst>
  </p:cSld>
  <p:clrMapOvr>
    <a:masterClrMapping/>
  </p:clrMapOvr>
  <mc:AlternateContent xmlns:mc="http://schemas.openxmlformats.org/markup-compatibility/2006" xmlns:p14="http://schemas.microsoft.com/office/powerpoint/2010/main">
    <mc:Choice Requires="p14">
      <p:transition spd="slow" p14:dur="2000" advClick="0" advTm="101000"/>
    </mc:Choice>
    <mc:Fallback xmlns="">
      <p:transition spd="slow" advClick="0" advTm="10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B25AA6-A243-417A-A853-8547FE0067AD}"/>
              </a:ext>
            </a:extLst>
          </p:cNvPr>
          <p:cNvSpPr>
            <a:spLocks noGrp="1"/>
          </p:cNvSpPr>
          <p:nvPr>
            <p:ph type="title" idx="4294967295"/>
          </p:nvPr>
        </p:nvSpPr>
        <p:spPr>
          <a:xfrm>
            <a:off x="685797" y="177800"/>
            <a:ext cx="10780713" cy="1231900"/>
          </a:xfrm>
          <a:ln w="38100">
            <a:solidFill>
              <a:schemeClr val="bg1"/>
            </a:solidFill>
          </a:ln>
        </p:spPr>
        <p:txBody>
          <a:bodyPr>
            <a:normAutofit fontScale="90000"/>
          </a:bodyPr>
          <a:lstStyle/>
          <a:p>
            <a:pPr algn="ctr"/>
            <a:r>
              <a:rPr lang="es-MX" sz="4000" b="1" dirty="0"/>
              <a:t>3.1. Principios básicos de la comunicación científica</a:t>
            </a:r>
            <a:endParaRPr lang="es-CU" sz="4000" b="1" dirty="0"/>
          </a:p>
        </p:txBody>
      </p:sp>
      <p:sp>
        <p:nvSpPr>
          <p:cNvPr id="3" name="Marcador de contenido 2">
            <a:extLst>
              <a:ext uri="{FF2B5EF4-FFF2-40B4-BE49-F238E27FC236}">
                <a16:creationId xmlns:a16="http://schemas.microsoft.com/office/drawing/2014/main" id="{CB449C00-B5C8-4DA8-A76E-CCF953EFFADB}"/>
              </a:ext>
            </a:extLst>
          </p:cNvPr>
          <p:cNvSpPr>
            <a:spLocks noGrp="1"/>
          </p:cNvSpPr>
          <p:nvPr>
            <p:ph idx="4294967295"/>
          </p:nvPr>
        </p:nvSpPr>
        <p:spPr>
          <a:xfrm>
            <a:off x="712691" y="1638299"/>
            <a:ext cx="10780713" cy="4467225"/>
          </a:xfrm>
        </p:spPr>
        <p:txBody>
          <a:bodyPr>
            <a:normAutofit/>
          </a:bodyPr>
          <a:lstStyle/>
          <a:p>
            <a:pPr marL="0" indent="0">
              <a:buNone/>
            </a:pPr>
            <a:r>
              <a:rPr lang="es-ES" sz="3200" dirty="0"/>
              <a:t>Por comunicación científica se entienden todos los procesos comunicativos que se dan al interior de la comunidad científica y de ésta con la sociedad, más conocidos son las nomenclaturas de periodismo científico y de divulgación de la ciencia. Es un conjunto de prácticas sociales y culturales complejas que requiere para entenderla, una colección de herramientas teóricas interdisciplinarias.</a:t>
            </a:r>
            <a:endParaRPr lang="es-CU" sz="4800" dirty="0"/>
          </a:p>
        </p:txBody>
      </p:sp>
      <p:pic>
        <p:nvPicPr>
          <p:cNvPr id="5" name="8 30">
            <a:hlinkClick r:id="" action="ppaction://media"/>
            <a:extLst>
              <a:ext uri="{FF2B5EF4-FFF2-40B4-BE49-F238E27FC236}">
                <a16:creationId xmlns:a16="http://schemas.microsoft.com/office/drawing/2014/main" id="{48EE90FA-27CE-41F4-B388-6EDAA4AFCC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797118" y="3124200"/>
            <a:ext cx="609600" cy="609600"/>
          </a:xfrm>
          <a:prstGeom prst="rect">
            <a:avLst/>
          </a:prstGeom>
        </p:spPr>
      </p:pic>
      <p:sp>
        <p:nvSpPr>
          <p:cNvPr id="6" name="CuadroTexto 5">
            <a:extLst>
              <a:ext uri="{FF2B5EF4-FFF2-40B4-BE49-F238E27FC236}">
                <a16:creationId xmlns:a16="http://schemas.microsoft.com/office/drawing/2014/main" id="{1A2DC1F7-A333-4D4E-853E-24F6403D4075}"/>
              </a:ext>
            </a:extLst>
          </p:cNvPr>
          <p:cNvSpPr txBox="1"/>
          <p:nvPr/>
        </p:nvSpPr>
        <p:spPr>
          <a:xfrm>
            <a:off x="4740811" y="6155397"/>
            <a:ext cx="7240172"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spTree>
    <p:extLst>
      <p:ext uri="{BB962C8B-B14F-4D97-AF65-F5344CB8AC3E}">
        <p14:creationId xmlns:p14="http://schemas.microsoft.com/office/powerpoint/2010/main" val="3622790694"/>
      </p:ext>
    </p:extLst>
  </p:cSld>
  <p:clrMapOvr>
    <a:masterClrMapping/>
  </p:clrMapOvr>
  <mc:AlternateContent xmlns:mc="http://schemas.openxmlformats.org/markup-compatibility/2006">
    <mc:Choice xmlns:p14="http://schemas.microsoft.com/office/powerpoint/2010/main" Requires="p14">
      <p:transition spd="slow" p14:dur="2000" advClick="0" advTm="29000"/>
    </mc:Choice>
    <mc:Fallback>
      <p:transition spd="slow" advClick="0" advTm="2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B25AA6-A243-417A-A853-8547FE0067AD}"/>
              </a:ext>
            </a:extLst>
          </p:cNvPr>
          <p:cNvSpPr>
            <a:spLocks noGrp="1"/>
          </p:cNvSpPr>
          <p:nvPr>
            <p:ph type="title" idx="4294967295"/>
          </p:nvPr>
        </p:nvSpPr>
        <p:spPr>
          <a:xfrm>
            <a:off x="438955" y="592100"/>
            <a:ext cx="4025469" cy="5747963"/>
          </a:xfrm>
          <a:ln w="38100">
            <a:solidFill>
              <a:schemeClr val="bg1"/>
            </a:solidFill>
          </a:ln>
        </p:spPr>
        <p:txBody>
          <a:bodyPr>
            <a:noAutofit/>
          </a:bodyPr>
          <a:lstStyle/>
          <a:p>
            <a:pPr algn="ctr"/>
            <a:r>
              <a:rPr lang="es-ES" sz="3600" cap="none" dirty="0"/>
              <a:t>Hay tres conceptos que son indispensables para la comprensión del fenómeno: la ciencia, la comunicación en sí y la cultura.</a:t>
            </a:r>
            <a:br>
              <a:rPr lang="es-CU" sz="3600" cap="none" dirty="0"/>
            </a:br>
            <a:br>
              <a:rPr lang="es-MX" sz="3600" b="1" cap="none" dirty="0"/>
            </a:br>
            <a:endParaRPr lang="es-CU" sz="3600" b="1" cap="none" dirty="0"/>
          </a:p>
        </p:txBody>
      </p:sp>
      <p:graphicFrame>
        <p:nvGraphicFramePr>
          <p:cNvPr id="6" name="Diagrama 5">
            <a:extLst>
              <a:ext uri="{FF2B5EF4-FFF2-40B4-BE49-F238E27FC236}">
                <a16:creationId xmlns:a16="http://schemas.microsoft.com/office/drawing/2014/main" id="{088DEABE-865E-40E7-84E7-109F5661AD75}"/>
              </a:ext>
            </a:extLst>
          </p:cNvPr>
          <p:cNvGraphicFramePr/>
          <p:nvPr>
            <p:extLst>
              <p:ext uri="{D42A27DB-BD31-4B8C-83A1-F6EECF244321}">
                <p14:modId xmlns:p14="http://schemas.microsoft.com/office/powerpoint/2010/main" val="3253716957"/>
              </p:ext>
            </p:extLst>
          </p:nvPr>
        </p:nvGraphicFramePr>
        <p:xfrm>
          <a:off x="4367237" y="356595"/>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a:extLst>
              <a:ext uri="{FF2B5EF4-FFF2-40B4-BE49-F238E27FC236}">
                <a16:creationId xmlns:a16="http://schemas.microsoft.com/office/drawing/2014/main" id="{2CA8EF7A-09C1-4926-A52D-4240516E632F}"/>
              </a:ext>
            </a:extLst>
          </p:cNvPr>
          <p:cNvSpPr txBox="1"/>
          <p:nvPr/>
        </p:nvSpPr>
        <p:spPr>
          <a:xfrm>
            <a:off x="4740811" y="6155397"/>
            <a:ext cx="7240172"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pic>
        <p:nvPicPr>
          <p:cNvPr id="4" name="5 2 y 37">
            <a:hlinkClick r:id="" action="ppaction://media"/>
            <a:extLst>
              <a:ext uri="{FF2B5EF4-FFF2-40B4-BE49-F238E27FC236}">
                <a16:creationId xmlns:a16="http://schemas.microsoft.com/office/drawing/2014/main" id="{C825A7EE-D4EB-4010-BDEE-221A6BB8645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025718" y="3161281"/>
            <a:ext cx="609600" cy="609600"/>
          </a:xfrm>
          <a:prstGeom prst="rect">
            <a:avLst/>
          </a:prstGeom>
        </p:spPr>
      </p:pic>
    </p:spTree>
    <p:extLst>
      <p:ext uri="{BB962C8B-B14F-4D97-AF65-F5344CB8AC3E}">
        <p14:creationId xmlns:p14="http://schemas.microsoft.com/office/powerpoint/2010/main" val="1144491863"/>
      </p:ext>
    </p:extLst>
  </p:cSld>
  <p:clrMapOvr>
    <a:masterClrMapping/>
  </p:clrMapOvr>
  <mc:AlternateContent xmlns:mc="http://schemas.openxmlformats.org/markup-compatibility/2006" xmlns:p14="http://schemas.microsoft.com/office/powerpoint/2010/main">
    <mc:Choice Requires="p14">
      <p:transition spd="slow" p14:dur="2000" advClick="0" advTm="157000"/>
    </mc:Choice>
    <mc:Fallback xmlns="">
      <p:transition spd="slow" advClick="0" advTm="15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0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B25AA6-A243-417A-A853-8547FE0067AD}"/>
              </a:ext>
            </a:extLst>
          </p:cNvPr>
          <p:cNvSpPr>
            <a:spLocks noGrp="1"/>
          </p:cNvSpPr>
          <p:nvPr>
            <p:ph type="title" idx="4294967295"/>
          </p:nvPr>
        </p:nvSpPr>
        <p:spPr>
          <a:xfrm>
            <a:off x="679732" y="110564"/>
            <a:ext cx="10784542" cy="1116705"/>
          </a:xfrm>
          <a:ln w="38100">
            <a:solidFill>
              <a:schemeClr val="bg1"/>
            </a:solidFill>
          </a:ln>
        </p:spPr>
        <p:txBody>
          <a:bodyPr>
            <a:normAutofit fontScale="90000"/>
          </a:bodyPr>
          <a:lstStyle/>
          <a:p>
            <a:pPr algn="ctr"/>
            <a:r>
              <a:rPr lang="es-MX" sz="4000" b="1" dirty="0"/>
              <a:t>3.2. Modalidades para la comunicación de la ciencia</a:t>
            </a:r>
            <a:endParaRPr lang="es-CU" sz="4000" b="1" dirty="0"/>
          </a:p>
        </p:txBody>
      </p:sp>
      <p:graphicFrame>
        <p:nvGraphicFramePr>
          <p:cNvPr id="5" name="Diagrama 4">
            <a:extLst>
              <a:ext uri="{FF2B5EF4-FFF2-40B4-BE49-F238E27FC236}">
                <a16:creationId xmlns:a16="http://schemas.microsoft.com/office/drawing/2014/main" id="{E16AD122-5275-48C4-983A-6E305BE3904D}"/>
              </a:ext>
            </a:extLst>
          </p:cNvPr>
          <p:cNvGraphicFramePr/>
          <p:nvPr>
            <p:extLst>
              <p:ext uri="{D42A27DB-BD31-4B8C-83A1-F6EECF244321}">
                <p14:modId xmlns:p14="http://schemas.microsoft.com/office/powerpoint/2010/main" val="3138394985"/>
              </p:ext>
            </p:extLst>
          </p:nvPr>
        </p:nvGraphicFramePr>
        <p:xfrm>
          <a:off x="914399" y="1395373"/>
          <a:ext cx="10784541" cy="45919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10 2 39">
            <a:hlinkClick r:id="" action="ppaction://media"/>
            <a:extLst>
              <a:ext uri="{FF2B5EF4-FFF2-40B4-BE49-F238E27FC236}">
                <a16:creationId xmlns:a16="http://schemas.microsoft.com/office/drawing/2014/main" id="{162AF68F-C09F-4584-9E8D-FAED79969C3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945035" y="3124200"/>
            <a:ext cx="609600" cy="609600"/>
          </a:xfrm>
          <a:prstGeom prst="rect">
            <a:avLst/>
          </a:prstGeom>
        </p:spPr>
      </p:pic>
      <p:sp>
        <p:nvSpPr>
          <p:cNvPr id="6" name="CuadroTexto 5">
            <a:extLst>
              <a:ext uri="{FF2B5EF4-FFF2-40B4-BE49-F238E27FC236}">
                <a16:creationId xmlns:a16="http://schemas.microsoft.com/office/drawing/2014/main" id="{287F56AB-2AE4-42BD-A54F-8A89D45EC6C6}"/>
              </a:ext>
            </a:extLst>
          </p:cNvPr>
          <p:cNvSpPr txBox="1"/>
          <p:nvPr/>
        </p:nvSpPr>
        <p:spPr>
          <a:xfrm>
            <a:off x="4740811" y="6155397"/>
            <a:ext cx="7240172"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spTree>
    <p:extLst>
      <p:ext uri="{BB962C8B-B14F-4D97-AF65-F5344CB8AC3E}">
        <p14:creationId xmlns:p14="http://schemas.microsoft.com/office/powerpoint/2010/main" val="2403574137"/>
      </p:ext>
    </p:extLst>
  </p:cSld>
  <p:clrMapOvr>
    <a:masterClrMapping/>
  </p:clrMapOvr>
  <mc:AlternateContent xmlns:mc="http://schemas.openxmlformats.org/markup-compatibility/2006" xmlns:p14="http://schemas.microsoft.com/office/powerpoint/2010/main">
    <mc:Choice Requires="p14">
      <p:transition spd="slow" p14:dur="2000" advClick="0" advTm="159000"/>
    </mc:Choice>
    <mc:Fallback xmlns="">
      <p:transition spd="slow" advClick="0" advTm="15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7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766</TotalTime>
  <Words>831</Words>
  <Application>Microsoft Office PowerPoint</Application>
  <PresentationFormat>Panorámica</PresentationFormat>
  <Paragraphs>78</Paragraphs>
  <Slides>18</Slides>
  <Notes>0</Notes>
  <HiddenSlides>0</HiddenSlides>
  <MMClips>18</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18</vt:i4>
      </vt:variant>
    </vt:vector>
  </HeadingPairs>
  <TitlesOfParts>
    <vt:vector size="22" baseType="lpstr">
      <vt:lpstr>Arial</vt:lpstr>
      <vt:lpstr>Century Gothic</vt:lpstr>
      <vt:lpstr>Wingdings 3</vt:lpstr>
      <vt:lpstr>Ion</vt:lpstr>
      <vt:lpstr>Curso: Papel de los Bibliotecarios en la Ciencia Abierta</vt:lpstr>
      <vt:lpstr>Claustro docente</vt:lpstr>
      <vt:lpstr>Presentación de PowerPoint</vt:lpstr>
      <vt:lpstr>Presentación de PowerPoint</vt:lpstr>
      <vt:lpstr>Presentación de PowerPoint</vt:lpstr>
      <vt:lpstr>Presentación de PowerPoint</vt:lpstr>
      <vt:lpstr>3.1. Principios básicos de la comunicación científica</vt:lpstr>
      <vt:lpstr>Hay tres conceptos que son indispensables para la comprensión del fenómeno: la ciencia, la comunicación en sí y la cultura.  </vt:lpstr>
      <vt:lpstr>3.2. Modalidades para la comunicación de la ciencia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Estrategias de comunicación para la solución de problemas</dc:title>
  <dc:creator>Ileana Armenteros</dc:creator>
  <cp:lastModifiedBy>Ileana Armenteros</cp:lastModifiedBy>
  <cp:revision>146</cp:revision>
  <dcterms:created xsi:type="dcterms:W3CDTF">2024-01-10T22:21:42Z</dcterms:created>
  <dcterms:modified xsi:type="dcterms:W3CDTF">2024-04-15T17:53:32Z</dcterms:modified>
</cp:coreProperties>
</file>