
<file path=[Content_Types].xml><?xml version="1.0" encoding="utf-8"?>
<Types xmlns="http://schemas.openxmlformats.org/package/2006/content-types">
  <Default Extension="aac" ContentType="audio/aac"/>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60" r:id="rId1"/>
  </p:sldMasterIdLst>
  <p:sldIdLst>
    <p:sldId id="256" r:id="rId2"/>
    <p:sldId id="257" r:id="rId3"/>
    <p:sldId id="260" r:id="rId4"/>
    <p:sldId id="258"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1" d="100"/>
          <a:sy n="71" d="100"/>
        </p:scale>
        <p:origin x="696" y="78"/>
      </p:cViewPr>
      <p:guideLst>
        <p:guide orient="horz" pos="2160"/>
        <p:guide pos="3840"/>
      </p:guideLst>
    </p:cSldViewPr>
  </p:slideViewPr>
  <p:notesTextViewPr>
    <p:cViewPr>
      <p:scale>
        <a:sx n="1" d="1"/>
        <a:sy n="1" d="1"/>
      </p:scale>
      <p:origin x="0" y="0"/>
    </p:cViewPr>
  </p:notesTextViewPr>
  <p:gridSpacing cx="45000" cy="450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4/8/2024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21840615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n panorámic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48A87A34-81AB-432B-8DAE-1953F412C126}" type="datetimeFigureOut">
              <a:rPr lang="en-US" smtClean="0"/>
              <a:pPr/>
              <a:t>4/8/2024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pPr/>
              <a:t>‹Nº›</a:t>
            </a:fld>
            <a:endParaRPr lang="en-US" dirty="0"/>
          </a:p>
        </p:txBody>
      </p:sp>
    </p:spTree>
    <p:extLst>
      <p:ext uri="{BB962C8B-B14F-4D97-AF65-F5344CB8AC3E}">
        <p14:creationId xmlns:p14="http://schemas.microsoft.com/office/powerpoint/2010/main" val="32920373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s-ES"/>
              <a:t>Haga clic para modificar el estilo de título del patrón</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48A87A34-81AB-432B-8DAE-1953F412C126}" type="datetimeFigureOut">
              <a:rPr lang="en-US" smtClean="0"/>
              <a:pPr/>
              <a:t>4/8/2024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‹Nº›</a:t>
            </a:fld>
            <a:endParaRPr lang="en-US" dirty="0"/>
          </a:p>
        </p:txBody>
      </p:sp>
    </p:spTree>
    <p:extLst>
      <p:ext uri="{BB962C8B-B14F-4D97-AF65-F5344CB8AC3E}">
        <p14:creationId xmlns:p14="http://schemas.microsoft.com/office/powerpoint/2010/main" val="32612980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s-ES"/>
              <a:t>Haga clic para modificar el estilo de título del patrón</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s-ES"/>
              <a:t>Haga clic para modificar los estilos de texto del patrón</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48A87A34-81AB-432B-8DAE-1953F412C126}" type="datetimeFigureOut">
              <a:rPr lang="en-US" smtClean="0"/>
              <a:pPr/>
              <a:t>4/8/2024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‹Nº›</a:t>
            </a:fld>
            <a:endParaRPr lang="en-US" dirty="0"/>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4318675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48A87A34-81AB-432B-8DAE-1953F412C126}" type="datetimeFigureOut">
              <a:rPr lang="en-US" smtClean="0"/>
              <a:pPr/>
              <a:t>4/8/2024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‹Nº›</a:t>
            </a:fld>
            <a:endParaRPr lang="en-US" dirty="0"/>
          </a:p>
        </p:txBody>
      </p:sp>
    </p:spTree>
    <p:extLst>
      <p:ext uri="{BB962C8B-B14F-4D97-AF65-F5344CB8AC3E}">
        <p14:creationId xmlns:p14="http://schemas.microsoft.com/office/powerpoint/2010/main" val="14927823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olumna 3">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8A87A34-81AB-432B-8DAE-1953F412C126}" type="datetimeFigureOut">
              <a:rPr lang="en-US" smtClean="0"/>
              <a:pPr/>
              <a:t>4/8/2024</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‹Nº›</a:t>
            </a:fld>
            <a:endParaRPr lang="en-US" dirty="0"/>
          </a:p>
        </p:txBody>
      </p:sp>
    </p:spTree>
    <p:extLst>
      <p:ext uri="{BB962C8B-B14F-4D97-AF65-F5344CB8AC3E}">
        <p14:creationId xmlns:p14="http://schemas.microsoft.com/office/powerpoint/2010/main" val="251712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Columna de imagen 3">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8A87A34-81AB-432B-8DAE-1953F412C126}" type="datetimeFigureOut">
              <a:rPr lang="en-US" smtClean="0"/>
              <a:pPr/>
              <a:t>4/8/2024</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‹Nº›</a:t>
            </a:fld>
            <a:endParaRPr lang="en-US" dirty="0"/>
          </a:p>
        </p:txBody>
      </p:sp>
    </p:spTree>
    <p:extLst>
      <p:ext uri="{BB962C8B-B14F-4D97-AF65-F5344CB8AC3E}">
        <p14:creationId xmlns:p14="http://schemas.microsoft.com/office/powerpoint/2010/main" val="10043835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nchor="t" anchorCtr="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4/8/2024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11250889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4/8/2024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4941576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3"/>
          <p:cNvSpPr>
            <a:spLocks noGrp="1"/>
          </p:cNvSpPr>
          <p:nvPr>
            <p:ph type="dt" sz="half" idx="10"/>
          </p:nvPr>
        </p:nvSpPr>
        <p:spPr/>
        <p:txBody>
          <a:bodyPr/>
          <a:lstStyle/>
          <a:p>
            <a:fld id="{48A87A34-81AB-432B-8DAE-1953F412C126}" type="datetimeFigureOut">
              <a:rPr lang="en-US" smtClean="0"/>
              <a:t>4/8/2024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19440433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48A87A34-81AB-432B-8DAE-1953F412C126}" type="datetimeFigureOut">
              <a:rPr lang="en-US" smtClean="0"/>
              <a:t>4/8/2024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807978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smtClean="0"/>
              <a:t>4/8/2024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11436847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smtClean="0"/>
              <a:t>4/8/2024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37272236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7" name="Date Placeholder 2"/>
          <p:cNvSpPr>
            <a:spLocks noGrp="1"/>
          </p:cNvSpPr>
          <p:nvPr>
            <p:ph type="dt" sz="half" idx="10"/>
          </p:nvPr>
        </p:nvSpPr>
        <p:spPr/>
        <p:txBody>
          <a:bodyPr/>
          <a:lstStyle/>
          <a:p>
            <a:fld id="{48A87A34-81AB-432B-8DAE-1953F412C126}" type="datetimeFigureOut">
              <a:rPr lang="en-US" smtClean="0"/>
              <a:t>4/8/2024</a:t>
            </a:fld>
            <a:endParaRPr lang="en-US" dirty="0"/>
          </a:p>
        </p:txBody>
      </p:sp>
      <p:sp>
        <p:nvSpPr>
          <p:cNvPr id="5" name="Footer Placeholder 3"/>
          <p:cNvSpPr>
            <a:spLocks noGrp="1"/>
          </p:cNvSpPr>
          <p:nvPr>
            <p:ph type="ftr" sz="quarter" idx="11"/>
          </p:nvPr>
        </p:nvSpPr>
        <p:spPr/>
        <p:txBody>
          <a:bodyPr/>
          <a:lstStyle/>
          <a:p>
            <a:endParaRPr lang="en-US" dirty="0"/>
          </a:p>
        </p:txBody>
      </p:sp>
      <p:sp>
        <p:nvSpPr>
          <p:cNvPr id="6" name="Slide Number Placeholder 4"/>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32390145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48A87A34-81AB-432B-8DAE-1953F412C126}" type="datetimeFigureOut">
              <a:rPr lang="en-US" smtClean="0"/>
              <a:t>4/8/2024</a:t>
            </a:fld>
            <a:endParaRPr lang="en-US" dirty="0"/>
          </a:p>
        </p:txBody>
      </p:sp>
      <p:sp>
        <p:nvSpPr>
          <p:cNvPr id="5" name="Footer Placeholder 2"/>
          <p:cNvSpPr>
            <a:spLocks noGrp="1"/>
          </p:cNvSpPr>
          <p:nvPr>
            <p:ph type="ftr" sz="quarter" idx="11"/>
          </p:nvPr>
        </p:nvSpPr>
        <p:spPr/>
        <p:txBody>
          <a:bodyPr/>
          <a:lstStyle/>
          <a:p>
            <a:endParaRPr lang="en-US" dirty="0"/>
          </a:p>
        </p:txBody>
      </p:sp>
      <p:sp>
        <p:nvSpPr>
          <p:cNvPr id="6" name="Slide Number Placeholder 3"/>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27463300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s-ES"/>
              <a:t>Haga clic para modificar el estilo de título del patrón</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7" name="Date Placeholder 4"/>
          <p:cNvSpPr>
            <a:spLocks noGrp="1"/>
          </p:cNvSpPr>
          <p:nvPr>
            <p:ph type="dt" sz="half" idx="10"/>
          </p:nvPr>
        </p:nvSpPr>
        <p:spPr/>
        <p:txBody>
          <a:bodyPr/>
          <a:lstStyle/>
          <a:p>
            <a:fld id="{48A87A34-81AB-432B-8DAE-1953F412C126}" type="datetimeFigureOut">
              <a:rPr lang="en-US" smtClean="0"/>
              <a:t>4/8/2024</a:t>
            </a:fld>
            <a:endParaRPr lang="en-US" dirty="0"/>
          </a:p>
        </p:txBody>
      </p:sp>
      <p:sp>
        <p:nvSpPr>
          <p:cNvPr id="5" name="Footer Placeholder 5"/>
          <p:cNvSpPr>
            <a:spLocks noGrp="1"/>
          </p:cNvSpPr>
          <p:nvPr>
            <p:ph type="ftr" sz="quarter" idx="11"/>
          </p:nvPr>
        </p:nvSpPr>
        <p:spPr/>
        <p:txBody>
          <a:bodyPr/>
          <a:lstStyle/>
          <a:p>
            <a:endParaRPr lang="en-US" dirty="0"/>
          </a:p>
        </p:txBody>
      </p:sp>
      <p:sp>
        <p:nvSpPr>
          <p:cNvPr id="6" name="Slide Number Placeholder 6"/>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33681292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48A87A34-81AB-432B-8DAE-1953F412C126}" type="datetimeFigureOut">
              <a:rPr lang="en-US" smtClean="0"/>
              <a:pPr/>
              <a:t>4/8/2024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34250630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48A87A34-81AB-432B-8DAE-1953F412C126}" type="datetimeFigureOut">
              <a:rPr lang="en-US" smtClean="0"/>
              <a:pPr/>
              <a:t>4/8/2024</a:t>
            </a:fld>
            <a:endParaRPr lang="en-US" dirty="0"/>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dirty="0"/>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6D22F896-40B5-4ADD-8801-0D06FADFA095}" type="slidenum">
              <a:rPr lang="en-US" smtClean="0"/>
              <a:pPr/>
              <a:t>‹Nº›</a:t>
            </a:fld>
            <a:endParaRPr lang="en-US" dirty="0"/>
          </a:p>
        </p:txBody>
      </p:sp>
    </p:spTree>
    <p:extLst>
      <p:ext uri="{BB962C8B-B14F-4D97-AF65-F5344CB8AC3E}">
        <p14:creationId xmlns:p14="http://schemas.microsoft.com/office/powerpoint/2010/main" val="3653887086"/>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aac"/><Relationship Id="rId1" Type="http://schemas.microsoft.com/office/2007/relationships/media" Target="../media/media1.aac"/><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aac"/><Relationship Id="rId1" Type="http://schemas.microsoft.com/office/2007/relationships/media" Target="../media/media10.aac"/><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aac"/><Relationship Id="rId1" Type="http://schemas.microsoft.com/office/2007/relationships/media" Target="../media/media11.aac"/><Relationship Id="rId5" Type="http://schemas.openxmlformats.org/officeDocument/2006/relationships/image" Target="../media/image6.png"/><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aac"/><Relationship Id="rId1" Type="http://schemas.microsoft.com/office/2007/relationships/media" Target="../media/media12.aac"/><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aac"/><Relationship Id="rId1" Type="http://schemas.microsoft.com/office/2007/relationships/media" Target="../media/media13.aac"/><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aac"/><Relationship Id="rId1" Type="http://schemas.microsoft.com/office/2007/relationships/media" Target="../media/media14.aac"/><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aac"/><Relationship Id="rId1" Type="http://schemas.microsoft.com/office/2007/relationships/media" Target="../media/media15.aac"/><Relationship Id="rId4" Type="http://schemas.openxmlformats.org/officeDocument/2006/relationships/image" Target="../media/image6.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aac"/><Relationship Id="rId1" Type="http://schemas.microsoft.com/office/2007/relationships/media" Target="../media/media16.aac"/><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7.aac"/><Relationship Id="rId1" Type="http://schemas.microsoft.com/office/2007/relationships/media" Target="../media/media17.aac"/><Relationship Id="rId4" Type="http://schemas.openxmlformats.org/officeDocument/2006/relationships/image" Target="../media/image6.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8.aac"/><Relationship Id="rId1" Type="http://schemas.microsoft.com/office/2007/relationships/media" Target="../media/media18.aac"/><Relationship Id="rId4" Type="http://schemas.openxmlformats.org/officeDocument/2006/relationships/image" Target="../media/image6.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9.aac"/><Relationship Id="rId1" Type="http://schemas.microsoft.com/office/2007/relationships/media" Target="../media/media19.aac"/><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aac"/><Relationship Id="rId1" Type="http://schemas.microsoft.com/office/2007/relationships/media" Target="../media/media2.aac"/><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0.aac"/><Relationship Id="rId1" Type="http://schemas.microsoft.com/office/2007/relationships/media" Target="../media/media20.aac"/><Relationship Id="rId4" Type="http://schemas.openxmlformats.org/officeDocument/2006/relationships/image" Target="../media/image6.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1.aac"/><Relationship Id="rId1" Type="http://schemas.microsoft.com/office/2007/relationships/media" Target="../media/media21.aac"/><Relationship Id="rId4" Type="http://schemas.openxmlformats.org/officeDocument/2006/relationships/image" Target="../media/image6.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2.aac"/><Relationship Id="rId1" Type="http://schemas.microsoft.com/office/2007/relationships/media" Target="../media/media22.aac"/><Relationship Id="rId4" Type="http://schemas.openxmlformats.org/officeDocument/2006/relationships/image" Target="../media/image6.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3.aac"/><Relationship Id="rId1" Type="http://schemas.microsoft.com/office/2007/relationships/media" Target="../media/media23.aac"/><Relationship Id="rId4" Type="http://schemas.openxmlformats.org/officeDocument/2006/relationships/image" Target="../media/image6.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4.aac"/><Relationship Id="rId1" Type="http://schemas.microsoft.com/office/2007/relationships/media" Target="../media/media24.aac"/><Relationship Id="rId4" Type="http://schemas.openxmlformats.org/officeDocument/2006/relationships/image" Target="../media/image6.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5.aac"/><Relationship Id="rId1" Type="http://schemas.microsoft.com/office/2007/relationships/media" Target="../media/media25.aac"/><Relationship Id="rId4" Type="http://schemas.openxmlformats.org/officeDocument/2006/relationships/image" Target="../media/image6.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6.aac"/><Relationship Id="rId1" Type="http://schemas.microsoft.com/office/2007/relationships/media" Target="../media/media26.aac"/><Relationship Id="rId4" Type="http://schemas.openxmlformats.org/officeDocument/2006/relationships/image" Target="../media/image6.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7.aac"/><Relationship Id="rId1" Type="http://schemas.microsoft.com/office/2007/relationships/media" Target="../media/media27.aac"/><Relationship Id="rId4" Type="http://schemas.openxmlformats.org/officeDocument/2006/relationships/image" Target="../media/image6.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8.aac"/><Relationship Id="rId1" Type="http://schemas.microsoft.com/office/2007/relationships/media" Target="../media/media28.aac"/><Relationship Id="rId4" Type="http://schemas.openxmlformats.org/officeDocument/2006/relationships/image" Target="../media/image6.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9.aac"/><Relationship Id="rId1" Type="http://schemas.microsoft.com/office/2007/relationships/media" Target="../media/media29.aac"/><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aac"/><Relationship Id="rId1" Type="http://schemas.microsoft.com/office/2007/relationships/media" Target="../media/media3.aac"/><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aac"/><Relationship Id="rId1" Type="http://schemas.microsoft.com/office/2007/relationships/media" Target="../media/media4.aac"/><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aac"/><Relationship Id="rId1" Type="http://schemas.microsoft.com/office/2007/relationships/media" Target="../media/media5.aac"/><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aac"/><Relationship Id="rId1" Type="http://schemas.microsoft.com/office/2007/relationships/media" Target="../media/media6.aac"/><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aac"/><Relationship Id="rId1" Type="http://schemas.microsoft.com/office/2007/relationships/media" Target="../media/media7.aac"/><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aac"/><Relationship Id="rId1" Type="http://schemas.microsoft.com/office/2007/relationships/media" Target="../media/media8.aac"/><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aac"/><Relationship Id="rId1" Type="http://schemas.microsoft.com/office/2007/relationships/media" Target="../media/media9.aac"/><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ítulo 7">
            <a:extLst>
              <a:ext uri="{FF2B5EF4-FFF2-40B4-BE49-F238E27FC236}">
                <a16:creationId xmlns:a16="http://schemas.microsoft.com/office/drawing/2014/main" id="{B077EBCD-B915-4629-9215-A2E65E6CF3DC}"/>
              </a:ext>
            </a:extLst>
          </p:cNvPr>
          <p:cNvSpPr>
            <a:spLocks noGrp="1"/>
          </p:cNvSpPr>
          <p:nvPr>
            <p:ph type="ctrTitle"/>
          </p:nvPr>
        </p:nvSpPr>
        <p:spPr>
          <a:xfrm>
            <a:off x="1778530" y="576775"/>
            <a:ext cx="8637073" cy="2700997"/>
          </a:xfrm>
          <a:ln w="38100">
            <a:solidFill>
              <a:schemeClr val="bg1"/>
            </a:solidFill>
          </a:ln>
        </p:spPr>
        <p:txBody>
          <a:bodyPr>
            <a:noAutofit/>
          </a:bodyPr>
          <a:lstStyle/>
          <a:p>
            <a:pPr algn="ctr"/>
            <a:r>
              <a:rPr lang="es-MX" sz="5400" b="1" dirty="0"/>
              <a:t>Curso: Papel de los Bibliotecarios en la Ciencia Abierta</a:t>
            </a:r>
            <a:endParaRPr lang="es-CU" sz="5400" dirty="0"/>
          </a:p>
        </p:txBody>
      </p:sp>
      <p:sp>
        <p:nvSpPr>
          <p:cNvPr id="5" name="CuadroTexto 4">
            <a:extLst>
              <a:ext uri="{FF2B5EF4-FFF2-40B4-BE49-F238E27FC236}">
                <a16:creationId xmlns:a16="http://schemas.microsoft.com/office/drawing/2014/main" id="{253CB833-3DFA-48A9-8119-E082F3000819}"/>
              </a:ext>
            </a:extLst>
          </p:cNvPr>
          <p:cNvSpPr txBox="1"/>
          <p:nvPr/>
        </p:nvSpPr>
        <p:spPr>
          <a:xfrm>
            <a:off x="954741" y="4155141"/>
            <a:ext cx="10676965" cy="1446550"/>
          </a:xfrm>
          <a:prstGeom prst="rect">
            <a:avLst/>
          </a:prstGeom>
          <a:noFill/>
        </p:spPr>
        <p:txBody>
          <a:bodyPr wrap="square" rtlCol="0">
            <a:spAutoFit/>
          </a:bodyPr>
          <a:lstStyle/>
          <a:p>
            <a:pPr algn="ctr"/>
            <a:r>
              <a:rPr lang="es-MX" sz="4400" b="1" dirty="0"/>
              <a:t>Tema 1. Fundamentos de la Comunicación</a:t>
            </a:r>
            <a:endParaRPr lang="es-CU" sz="4400" b="1" dirty="0"/>
          </a:p>
        </p:txBody>
      </p:sp>
      <p:pic>
        <p:nvPicPr>
          <p:cNvPr id="2" name="1 5">
            <a:hlinkClick r:id="" action="ppaction://media"/>
            <a:extLst>
              <a:ext uri="{FF2B5EF4-FFF2-40B4-BE49-F238E27FC236}">
                <a16:creationId xmlns:a16="http://schemas.microsoft.com/office/drawing/2014/main" id="{755B95B1-781E-4850-A9AA-7A4C409E2C6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2581965" y="3124200"/>
            <a:ext cx="609600" cy="609600"/>
          </a:xfrm>
          <a:prstGeom prst="rect">
            <a:avLst/>
          </a:prstGeom>
        </p:spPr>
      </p:pic>
    </p:spTree>
    <p:extLst>
      <p:ext uri="{BB962C8B-B14F-4D97-AF65-F5344CB8AC3E}">
        <p14:creationId xmlns:p14="http://schemas.microsoft.com/office/powerpoint/2010/main" val="4076939538"/>
      </p:ext>
    </p:extLst>
  </p:cSld>
  <p:clrMapOvr>
    <a:masterClrMapping/>
  </p:clrMapOvr>
  <mc:AlternateContent xmlns:mc="http://schemas.openxmlformats.org/markup-compatibility/2006" xmlns:p14="http://schemas.microsoft.com/office/powerpoint/2010/main">
    <mc:Choice Requires="p14">
      <p:transition spd="slow" p14:dur="2000" advClick="0" advTm="4000"/>
    </mc:Choice>
    <mc:Fallback xmlns="">
      <p:transition spd="slow" advClick="0" advTm="4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91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CB449C00-B5C8-4DA8-A76E-CCF953EFFADB}"/>
              </a:ext>
            </a:extLst>
          </p:cNvPr>
          <p:cNvSpPr>
            <a:spLocks noGrp="1"/>
          </p:cNvSpPr>
          <p:nvPr>
            <p:ph idx="4294967295"/>
          </p:nvPr>
        </p:nvSpPr>
        <p:spPr>
          <a:xfrm>
            <a:off x="806824" y="1562894"/>
            <a:ext cx="10888382" cy="4341812"/>
          </a:xfrm>
        </p:spPr>
        <p:txBody>
          <a:bodyPr>
            <a:normAutofit/>
          </a:bodyPr>
          <a:lstStyle/>
          <a:p>
            <a:pPr marL="0" indent="0" algn="just">
              <a:buNone/>
            </a:pPr>
            <a:r>
              <a:rPr lang="es-ES" sz="4300" b="1" dirty="0"/>
              <a:t>RECEPTOR:</a:t>
            </a:r>
          </a:p>
          <a:p>
            <a:pPr marL="0" indent="0" algn="just">
              <a:buNone/>
            </a:pPr>
            <a:r>
              <a:rPr lang="es-ES" sz="4300" dirty="0"/>
              <a:t>Es receptor aquel que recibe el mensaje ya también se le nombra, en general, como “receptor”, “destino”, o, “destinatario”.</a:t>
            </a:r>
            <a:endParaRPr lang="es-ES" sz="4300" baseline="30000" dirty="0"/>
          </a:p>
          <a:p>
            <a:pPr marL="0" indent="0" algn="just">
              <a:buNone/>
            </a:pPr>
            <a:endParaRPr lang="es-CU" sz="7200" dirty="0"/>
          </a:p>
        </p:txBody>
      </p:sp>
      <p:pic>
        <p:nvPicPr>
          <p:cNvPr id="5" name="11 58">
            <a:hlinkClick r:id="" action="ppaction://media"/>
            <a:extLst>
              <a:ext uri="{FF2B5EF4-FFF2-40B4-BE49-F238E27FC236}">
                <a16:creationId xmlns:a16="http://schemas.microsoft.com/office/drawing/2014/main" id="{37EB970E-7A50-4BE2-893F-904A645A7F6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2568518" y="3124200"/>
            <a:ext cx="609600" cy="609600"/>
          </a:xfrm>
          <a:prstGeom prst="rect">
            <a:avLst/>
          </a:prstGeom>
        </p:spPr>
      </p:pic>
      <p:sp>
        <p:nvSpPr>
          <p:cNvPr id="6" name="CuadroTexto 5">
            <a:extLst>
              <a:ext uri="{FF2B5EF4-FFF2-40B4-BE49-F238E27FC236}">
                <a16:creationId xmlns:a16="http://schemas.microsoft.com/office/drawing/2014/main" id="{C1B48D96-D3F6-4115-841B-FA26ED993CFB}"/>
              </a:ext>
            </a:extLst>
          </p:cNvPr>
          <p:cNvSpPr txBox="1"/>
          <p:nvPr/>
        </p:nvSpPr>
        <p:spPr>
          <a:xfrm>
            <a:off x="4740811" y="6155397"/>
            <a:ext cx="7240172" cy="369332"/>
          </a:xfrm>
          <a:prstGeom prst="rect">
            <a:avLst/>
          </a:prstGeom>
          <a:solidFill>
            <a:schemeClr val="bg2">
              <a:lumMod val="90000"/>
            </a:schemeClr>
          </a:solidFill>
          <a:ln w="38100">
            <a:solidFill>
              <a:schemeClr val="bg1"/>
            </a:solidFill>
          </a:ln>
        </p:spPr>
        <p:txBody>
          <a:bodyPr wrap="square" rtlCol="0">
            <a:spAutoFit/>
          </a:bodyPr>
          <a:lstStyle/>
          <a:p>
            <a:pPr algn="ctr"/>
            <a:r>
              <a:rPr lang="es-MX" b="1"/>
              <a:t>Curso: Papel de los Bibliotecarios en la Ciencia Abierta</a:t>
            </a:r>
            <a:endParaRPr lang="es-CU" b="1" dirty="0"/>
          </a:p>
        </p:txBody>
      </p:sp>
      <p:sp>
        <p:nvSpPr>
          <p:cNvPr id="7" name="Título 1">
            <a:extLst>
              <a:ext uri="{FF2B5EF4-FFF2-40B4-BE49-F238E27FC236}">
                <a16:creationId xmlns:a16="http://schemas.microsoft.com/office/drawing/2014/main" id="{4B122720-C524-4594-A115-8B779AED33F9}"/>
              </a:ext>
            </a:extLst>
          </p:cNvPr>
          <p:cNvSpPr txBox="1">
            <a:spLocks/>
          </p:cNvSpPr>
          <p:nvPr/>
        </p:nvSpPr>
        <p:spPr>
          <a:xfrm>
            <a:off x="1182453" y="384321"/>
            <a:ext cx="9058835" cy="702152"/>
          </a:xfrm>
          <a:prstGeom prst="rect">
            <a:avLst/>
          </a:prstGeom>
          <a:ln w="38100">
            <a:solidFill>
              <a:schemeClr val="bg1"/>
            </a:solidFill>
          </a:ln>
        </p:spPr>
        <p:txBody>
          <a:bodyPr vert="horz" lIns="91440" tIns="45720" rIns="91440" bIns="45720" rtlCol="0" anchor="t">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MX" sz="4000" b="1" dirty="0"/>
              <a:t>1.1. Elementos de la comunicación.</a:t>
            </a:r>
            <a:br>
              <a:rPr lang="es-MX" sz="4000" b="1" dirty="0"/>
            </a:br>
            <a:endParaRPr lang="es-CU" sz="4000" b="1" dirty="0"/>
          </a:p>
        </p:txBody>
      </p:sp>
    </p:spTree>
    <p:extLst>
      <p:ext uri="{BB962C8B-B14F-4D97-AF65-F5344CB8AC3E}">
        <p14:creationId xmlns:p14="http://schemas.microsoft.com/office/powerpoint/2010/main" val="877557074"/>
      </p:ext>
    </p:extLst>
  </p:cSld>
  <p:clrMapOvr>
    <a:masterClrMapping/>
  </p:clrMapOvr>
  <mc:AlternateContent xmlns:mc="http://schemas.openxmlformats.org/markup-compatibility/2006" xmlns:p14="http://schemas.microsoft.com/office/powerpoint/2010/main">
    <mc:Choice Requires="p14">
      <p:transition spd="slow" p14:dur="2000" advClick="0" advTm="58000"/>
    </mc:Choice>
    <mc:Fallback xmlns="">
      <p:transition spd="slow" advClick="0" advTm="58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739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2EBB03D2-16FE-4B81-873C-A8CB422C096B}"/>
              </a:ext>
            </a:extLst>
          </p:cNvPr>
          <p:cNvSpPr>
            <a:spLocks noGrp="1"/>
          </p:cNvSpPr>
          <p:nvPr>
            <p:ph type="title" idx="4294967295"/>
          </p:nvPr>
        </p:nvSpPr>
        <p:spPr>
          <a:xfrm>
            <a:off x="447675" y="369888"/>
            <a:ext cx="11744325" cy="1049337"/>
          </a:xfrm>
        </p:spPr>
        <p:txBody>
          <a:bodyPr>
            <a:noAutofit/>
          </a:bodyPr>
          <a:lstStyle/>
          <a:p>
            <a:pPr algn="ctr"/>
            <a:r>
              <a:rPr lang="es-ES" sz="2800" b="1" cap="none" dirty="0"/>
              <a:t>Figura 1. Modelo comunicativo en el que se expone el doble papel que juega el emisor como receptor y viceversa. El mensaje transita a través del canal. </a:t>
            </a:r>
            <a:endParaRPr lang="es-CU" sz="2800" cap="none" baseline="30000" dirty="0"/>
          </a:p>
        </p:txBody>
      </p:sp>
      <p:pic>
        <p:nvPicPr>
          <p:cNvPr id="41" name="Imagen 40">
            <a:extLst>
              <a:ext uri="{FF2B5EF4-FFF2-40B4-BE49-F238E27FC236}">
                <a16:creationId xmlns:a16="http://schemas.microsoft.com/office/drawing/2014/main" id="{53724A2C-999C-48B4-A01E-3CC6D446065B}"/>
              </a:ext>
            </a:extLst>
          </p:cNvPr>
          <p:cNvPicPr>
            <a:picLocks noChangeAspect="1"/>
          </p:cNvPicPr>
          <p:nvPr/>
        </p:nvPicPr>
        <p:blipFill>
          <a:blip r:embed="rId4"/>
          <a:stretch>
            <a:fillRect/>
          </a:stretch>
        </p:blipFill>
        <p:spPr>
          <a:xfrm>
            <a:off x="1048870" y="1882588"/>
            <a:ext cx="10072468" cy="4039910"/>
          </a:xfrm>
          <a:prstGeom prst="rect">
            <a:avLst/>
          </a:prstGeom>
          <a:solidFill>
            <a:schemeClr val="bg2">
              <a:lumMod val="90000"/>
            </a:schemeClr>
          </a:solidFill>
        </p:spPr>
      </p:pic>
      <p:pic>
        <p:nvPicPr>
          <p:cNvPr id="2" name="12 34">
            <a:hlinkClick r:id="" action="ppaction://media"/>
            <a:extLst>
              <a:ext uri="{FF2B5EF4-FFF2-40B4-BE49-F238E27FC236}">
                <a16:creationId xmlns:a16="http://schemas.microsoft.com/office/drawing/2014/main" id="{8E35B4AA-8E8A-45ED-AEA6-2B23DF22938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541624" y="3124200"/>
            <a:ext cx="609600" cy="609600"/>
          </a:xfrm>
          <a:prstGeom prst="rect">
            <a:avLst/>
          </a:prstGeom>
        </p:spPr>
      </p:pic>
      <p:sp>
        <p:nvSpPr>
          <p:cNvPr id="6" name="CuadroTexto 5">
            <a:extLst>
              <a:ext uri="{FF2B5EF4-FFF2-40B4-BE49-F238E27FC236}">
                <a16:creationId xmlns:a16="http://schemas.microsoft.com/office/drawing/2014/main" id="{C9F5C5AD-8476-401E-8D4B-AE9D33BF0CDA}"/>
              </a:ext>
            </a:extLst>
          </p:cNvPr>
          <p:cNvSpPr txBox="1"/>
          <p:nvPr/>
        </p:nvSpPr>
        <p:spPr>
          <a:xfrm>
            <a:off x="4740811" y="6155397"/>
            <a:ext cx="7240172" cy="369332"/>
          </a:xfrm>
          <a:prstGeom prst="rect">
            <a:avLst/>
          </a:prstGeom>
          <a:solidFill>
            <a:schemeClr val="bg2">
              <a:lumMod val="90000"/>
            </a:schemeClr>
          </a:solidFill>
          <a:ln w="38100">
            <a:solidFill>
              <a:schemeClr val="bg1"/>
            </a:solidFill>
          </a:ln>
        </p:spPr>
        <p:txBody>
          <a:bodyPr wrap="square" rtlCol="0">
            <a:spAutoFit/>
          </a:bodyPr>
          <a:lstStyle/>
          <a:p>
            <a:pPr algn="ctr"/>
            <a:r>
              <a:rPr lang="es-MX" b="1"/>
              <a:t>Curso: Papel de los Bibliotecarios en la Ciencia Abierta</a:t>
            </a:r>
            <a:endParaRPr lang="es-CU" b="1" dirty="0"/>
          </a:p>
        </p:txBody>
      </p:sp>
    </p:spTree>
    <p:extLst>
      <p:ext uri="{BB962C8B-B14F-4D97-AF65-F5344CB8AC3E}">
        <p14:creationId xmlns:p14="http://schemas.microsoft.com/office/powerpoint/2010/main" val="4267715438"/>
      </p:ext>
    </p:extLst>
  </p:cSld>
  <p:clrMapOvr>
    <a:masterClrMapping/>
  </p:clrMapOvr>
  <mc:AlternateContent xmlns:mc="http://schemas.openxmlformats.org/markup-compatibility/2006" xmlns:p14="http://schemas.microsoft.com/office/powerpoint/2010/main">
    <mc:Choice Requires="p14">
      <p:transition spd="slow" p14:dur="2000" advClick="0" advTm="34000"/>
    </mc:Choice>
    <mc:Fallback xmlns="">
      <p:transition spd="slow" advClick="0" advTm="34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392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CB449C00-B5C8-4DA8-A76E-CCF953EFFADB}"/>
              </a:ext>
            </a:extLst>
          </p:cNvPr>
          <p:cNvSpPr>
            <a:spLocks noGrp="1"/>
          </p:cNvSpPr>
          <p:nvPr>
            <p:ph idx="4294967295"/>
          </p:nvPr>
        </p:nvSpPr>
        <p:spPr>
          <a:xfrm>
            <a:off x="847165" y="1334141"/>
            <a:ext cx="10743920" cy="4573587"/>
          </a:xfrm>
        </p:spPr>
        <p:txBody>
          <a:bodyPr>
            <a:normAutofit fontScale="92500" lnSpcReduction="20000"/>
          </a:bodyPr>
          <a:lstStyle/>
          <a:p>
            <a:pPr marL="0" indent="0" algn="just">
              <a:buNone/>
            </a:pPr>
            <a:r>
              <a:rPr lang="es-ES" sz="3200" b="1" dirty="0"/>
              <a:t>CANAL:</a:t>
            </a:r>
          </a:p>
          <a:p>
            <a:pPr marL="0" indent="0" algn="just">
              <a:buNone/>
            </a:pPr>
            <a:r>
              <a:rPr lang="es-ES" sz="3200" dirty="0"/>
              <a:t>El término se refiere al “medio por el cual los mensajes se transmiten a otra persona”.  Al hablar de comunicación masiva, entendemos que los canales pueden llegar a un número grande, a veces indeterminado de personas cuyas interpretaciones dependerán de la cultura, el medio socioeconómico, la experiencia y múltiples factores que no son estáticos, sino que conforman el contexto. Los libros, la prensa, el cine, la radio, la televisión, y más recientemente internet, son ejemplos de medios masivos de comunicación.</a:t>
            </a:r>
            <a:endParaRPr lang="es-CU" sz="6600" dirty="0"/>
          </a:p>
        </p:txBody>
      </p:sp>
      <p:pic>
        <p:nvPicPr>
          <p:cNvPr id="5" name="13 1 y 7">
            <a:hlinkClick r:id="" action="ppaction://media"/>
            <a:extLst>
              <a:ext uri="{FF2B5EF4-FFF2-40B4-BE49-F238E27FC236}">
                <a16:creationId xmlns:a16="http://schemas.microsoft.com/office/drawing/2014/main" id="{E6CFA2F3-812C-4232-B618-4F2CF83406C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2702989" y="3124200"/>
            <a:ext cx="609600" cy="609600"/>
          </a:xfrm>
          <a:prstGeom prst="rect">
            <a:avLst/>
          </a:prstGeom>
        </p:spPr>
      </p:pic>
      <p:sp>
        <p:nvSpPr>
          <p:cNvPr id="6" name="CuadroTexto 5">
            <a:extLst>
              <a:ext uri="{FF2B5EF4-FFF2-40B4-BE49-F238E27FC236}">
                <a16:creationId xmlns:a16="http://schemas.microsoft.com/office/drawing/2014/main" id="{492FD004-9B46-4A8D-8377-50C82D0E8F06}"/>
              </a:ext>
            </a:extLst>
          </p:cNvPr>
          <p:cNvSpPr txBox="1"/>
          <p:nvPr/>
        </p:nvSpPr>
        <p:spPr>
          <a:xfrm>
            <a:off x="4740811" y="6155397"/>
            <a:ext cx="7240172" cy="369332"/>
          </a:xfrm>
          <a:prstGeom prst="rect">
            <a:avLst/>
          </a:prstGeom>
          <a:solidFill>
            <a:schemeClr val="bg2">
              <a:lumMod val="90000"/>
            </a:schemeClr>
          </a:solidFill>
          <a:ln w="38100">
            <a:solidFill>
              <a:schemeClr val="bg1"/>
            </a:solidFill>
          </a:ln>
        </p:spPr>
        <p:txBody>
          <a:bodyPr wrap="square" rtlCol="0">
            <a:spAutoFit/>
          </a:bodyPr>
          <a:lstStyle/>
          <a:p>
            <a:pPr algn="ctr"/>
            <a:r>
              <a:rPr lang="es-MX" b="1"/>
              <a:t>Curso: Papel de los Bibliotecarios en la Ciencia Abierta</a:t>
            </a:r>
            <a:endParaRPr lang="es-CU" b="1" dirty="0"/>
          </a:p>
        </p:txBody>
      </p:sp>
      <p:sp>
        <p:nvSpPr>
          <p:cNvPr id="7" name="Título 1">
            <a:extLst>
              <a:ext uri="{FF2B5EF4-FFF2-40B4-BE49-F238E27FC236}">
                <a16:creationId xmlns:a16="http://schemas.microsoft.com/office/drawing/2014/main" id="{7962C791-9F74-4A14-8B70-7CB11B5DCA75}"/>
              </a:ext>
            </a:extLst>
          </p:cNvPr>
          <p:cNvSpPr txBox="1">
            <a:spLocks/>
          </p:cNvSpPr>
          <p:nvPr/>
        </p:nvSpPr>
        <p:spPr>
          <a:xfrm>
            <a:off x="1182453" y="384321"/>
            <a:ext cx="9058835" cy="702152"/>
          </a:xfrm>
          <a:prstGeom prst="rect">
            <a:avLst/>
          </a:prstGeom>
          <a:ln w="38100">
            <a:solidFill>
              <a:schemeClr val="bg1"/>
            </a:solidFill>
          </a:ln>
        </p:spPr>
        <p:txBody>
          <a:bodyPr vert="horz" lIns="91440" tIns="45720" rIns="91440" bIns="45720" rtlCol="0" anchor="t">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MX" sz="4000" b="1" dirty="0"/>
              <a:t>1.1. Elementos de la comunicación.</a:t>
            </a:r>
            <a:br>
              <a:rPr lang="es-MX" sz="4000" b="1" dirty="0"/>
            </a:br>
            <a:endParaRPr lang="es-CU" sz="4000" b="1" dirty="0"/>
          </a:p>
        </p:txBody>
      </p:sp>
    </p:spTree>
    <p:extLst>
      <p:ext uri="{BB962C8B-B14F-4D97-AF65-F5344CB8AC3E}">
        <p14:creationId xmlns:p14="http://schemas.microsoft.com/office/powerpoint/2010/main" val="2429963308"/>
      </p:ext>
    </p:extLst>
  </p:cSld>
  <p:clrMapOvr>
    <a:masterClrMapping/>
  </p:clrMapOvr>
  <mc:AlternateContent xmlns:mc="http://schemas.openxmlformats.org/markup-compatibility/2006" xmlns:p14="http://schemas.microsoft.com/office/powerpoint/2010/main">
    <mc:Choice Requires="p14">
      <p:transition spd="slow" p14:dur="2000" advClick="0" advTm="67000"/>
    </mc:Choice>
    <mc:Fallback xmlns="">
      <p:transition spd="slow" advClick="0" advTm="67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659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CB449C00-B5C8-4DA8-A76E-CCF953EFFADB}"/>
              </a:ext>
            </a:extLst>
          </p:cNvPr>
          <p:cNvSpPr>
            <a:spLocks noGrp="1"/>
          </p:cNvSpPr>
          <p:nvPr>
            <p:ph idx="4294967295"/>
          </p:nvPr>
        </p:nvSpPr>
        <p:spPr>
          <a:xfrm>
            <a:off x="503426" y="1309595"/>
            <a:ext cx="11195516" cy="4038600"/>
          </a:xfrm>
        </p:spPr>
        <p:txBody>
          <a:bodyPr>
            <a:noAutofit/>
          </a:bodyPr>
          <a:lstStyle/>
          <a:p>
            <a:pPr marL="0" indent="0">
              <a:buNone/>
            </a:pPr>
            <a:r>
              <a:rPr lang="es-ES" sz="3200" b="1" dirty="0"/>
              <a:t>CONTEXTO:</a:t>
            </a:r>
          </a:p>
          <a:p>
            <a:pPr marL="0" indent="0">
              <a:buNone/>
            </a:pPr>
            <a:r>
              <a:rPr lang="es-ES" sz="3200" dirty="0"/>
              <a:t>Existen diversas definiciones de lo que es contexto, veamos algunas de ellas. Helena </a:t>
            </a:r>
            <a:r>
              <a:rPr lang="es-ES" sz="3200" dirty="0" err="1"/>
              <a:t>Beristáin</a:t>
            </a:r>
            <a:r>
              <a:rPr lang="es-ES" sz="3200" dirty="0"/>
              <a:t> quien a su vez cita a E. Coseriu, menciona cuatro: </a:t>
            </a:r>
          </a:p>
          <a:p>
            <a:pPr marL="514350" lvl="0" indent="-514350">
              <a:buClrTx/>
              <a:buFont typeface="+mj-lt"/>
              <a:buAutoNum type="arabicPeriod"/>
            </a:pPr>
            <a:r>
              <a:rPr lang="es-ES" sz="3200" dirty="0"/>
              <a:t>El contexto idiomático.</a:t>
            </a:r>
          </a:p>
          <a:p>
            <a:pPr marL="514350" lvl="0" indent="-514350">
              <a:buClrTx/>
              <a:buFont typeface="+mj-lt"/>
              <a:buAutoNum type="arabicPeriod"/>
            </a:pPr>
            <a:r>
              <a:rPr lang="es-ES" sz="3200" dirty="0"/>
              <a:t>El contexto verbal.</a:t>
            </a:r>
            <a:endParaRPr lang="es-CU" sz="3200" dirty="0"/>
          </a:p>
          <a:p>
            <a:pPr marL="514350" lvl="0" indent="-514350">
              <a:buClrTx/>
              <a:buFont typeface="+mj-lt"/>
              <a:buAutoNum type="arabicPeriod"/>
            </a:pPr>
            <a:r>
              <a:rPr lang="es-ES" sz="3200" dirty="0"/>
              <a:t>El contexto extraverbal.</a:t>
            </a:r>
            <a:endParaRPr lang="es-CU" sz="3200" dirty="0"/>
          </a:p>
          <a:p>
            <a:pPr marL="514350" indent="-514350">
              <a:buClrTx/>
              <a:buFont typeface="+mj-lt"/>
              <a:buAutoNum type="arabicPeriod"/>
            </a:pPr>
            <a:r>
              <a:rPr lang="es-ES" sz="3200" dirty="0"/>
              <a:t>El contexto cultural.</a:t>
            </a:r>
            <a:endParaRPr lang="es-CU" sz="3200" dirty="0"/>
          </a:p>
        </p:txBody>
      </p:sp>
      <p:pic>
        <p:nvPicPr>
          <p:cNvPr id="5" name="14 1 y 56">
            <a:hlinkClick r:id="" action="ppaction://media"/>
            <a:extLst>
              <a:ext uri="{FF2B5EF4-FFF2-40B4-BE49-F238E27FC236}">
                <a16:creationId xmlns:a16="http://schemas.microsoft.com/office/drawing/2014/main" id="{4F0AD5FF-6248-40D8-8DCD-A0F84B955AF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2904695" y="3124200"/>
            <a:ext cx="609600" cy="609600"/>
          </a:xfrm>
          <a:prstGeom prst="rect">
            <a:avLst/>
          </a:prstGeom>
        </p:spPr>
      </p:pic>
      <p:sp>
        <p:nvSpPr>
          <p:cNvPr id="6" name="CuadroTexto 5">
            <a:extLst>
              <a:ext uri="{FF2B5EF4-FFF2-40B4-BE49-F238E27FC236}">
                <a16:creationId xmlns:a16="http://schemas.microsoft.com/office/drawing/2014/main" id="{866A3B18-5E6D-4684-8729-6FE3C29F9D40}"/>
              </a:ext>
            </a:extLst>
          </p:cNvPr>
          <p:cNvSpPr txBox="1"/>
          <p:nvPr/>
        </p:nvSpPr>
        <p:spPr>
          <a:xfrm>
            <a:off x="4740811" y="6155397"/>
            <a:ext cx="7240172" cy="369332"/>
          </a:xfrm>
          <a:prstGeom prst="rect">
            <a:avLst/>
          </a:prstGeom>
          <a:solidFill>
            <a:schemeClr val="bg2">
              <a:lumMod val="90000"/>
            </a:schemeClr>
          </a:solidFill>
          <a:ln w="38100">
            <a:solidFill>
              <a:schemeClr val="bg1"/>
            </a:solidFill>
          </a:ln>
        </p:spPr>
        <p:txBody>
          <a:bodyPr wrap="square" rtlCol="0">
            <a:spAutoFit/>
          </a:bodyPr>
          <a:lstStyle/>
          <a:p>
            <a:pPr algn="ctr"/>
            <a:r>
              <a:rPr lang="es-MX" b="1"/>
              <a:t>Curso: Papel de los Bibliotecarios en la Ciencia Abierta</a:t>
            </a:r>
            <a:endParaRPr lang="es-CU" b="1" dirty="0"/>
          </a:p>
        </p:txBody>
      </p:sp>
      <p:sp>
        <p:nvSpPr>
          <p:cNvPr id="7" name="Título 1">
            <a:extLst>
              <a:ext uri="{FF2B5EF4-FFF2-40B4-BE49-F238E27FC236}">
                <a16:creationId xmlns:a16="http://schemas.microsoft.com/office/drawing/2014/main" id="{75BD81A7-20FC-4B4F-B5CB-1E681BC6FC05}"/>
              </a:ext>
            </a:extLst>
          </p:cNvPr>
          <p:cNvSpPr txBox="1">
            <a:spLocks/>
          </p:cNvSpPr>
          <p:nvPr/>
        </p:nvSpPr>
        <p:spPr>
          <a:xfrm>
            <a:off x="1182453" y="343980"/>
            <a:ext cx="9058835" cy="702152"/>
          </a:xfrm>
          <a:prstGeom prst="rect">
            <a:avLst/>
          </a:prstGeom>
          <a:ln w="38100">
            <a:solidFill>
              <a:schemeClr val="bg1"/>
            </a:solidFill>
          </a:ln>
        </p:spPr>
        <p:txBody>
          <a:bodyPr vert="horz" lIns="91440" tIns="45720" rIns="91440" bIns="45720" rtlCol="0" anchor="t">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MX" sz="4000" b="1" dirty="0"/>
              <a:t>1.1. Elementos de la comunicación.</a:t>
            </a:r>
            <a:br>
              <a:rPr lang="es-MX" sz="4000" b="1" dirty="0"/>
            </a:br>
            <a:endParaRPr lang="es-CU" sz="4000" b="1" dirty="0"/>
          </a:p>
        </p:txBody>
      </p:sp>
    </p:spTree>
    <p:extLst>
      <p:ext uri="{BB962C8B-B14F-4D97-AF65-F5344CB8AC3E}">
        <p14:creationId xmlns:p14="http://schemas.microsoft.com/office/powerpoint/2010/main" val="1900838965"/>
      </p:ext>
    </p:extLst>
  </p:cSld>
  <p:clrMapOvr>
    <a:masterClrMapping/>
  </p:clrMapOvr>
  <mc:AlternateContent xmlns:mc="http://schemas.openxmlformats.org/markup-compatibility/2006" xmlns:p14="http://schemas.microsoft.com/office/powerpoint/2010/main">
    <mc:Choice Requires="p14">
      <p:transition spd="slow" p14:dur="2000" advClick="0" advTm="116000"/>
    </mc:Choice>
    <mc:Fallback xmlns="">
      <p:transition spd="slow" advClick="0" advTm="116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521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CB449C00-B5C8-4DA8-A76E-CCF953EFFADB}"/>
              </a:ext>
            </a:extLst>
          </p:cNvPr>
          <p:cNvSpPr>
            <a:spLocks noGrp="1"/>
          </p:cNvSpPr>
          <p:nvPr>
            <p:ph idx="4294967295"/>
          </p:nvPr>
        </p:nvSpPr>
        <p:spPr>
          <a:xfrm>
            <a:off x="376516" y="1409700"/>
            <a:ext cx="11479213" cy="4441825"/>
          </a:xfrm>
        </p:spPr>
        <p:txBody>
          <a:bodyPr>
            <a:noAutofit/>
          </a:bodyPr>
          <a:lstStyle/>
          <a:p>
            <a:pPr marL="0" indent="0" algn="just">
              <a:buNone/>
            </a:pPr>
            <a:r>
              <a:rPr lang="es-ES" sz="3200" b="1" dirty="0"/>
              <a:t>NIVELES DE COMUNICACIÓN:</a:t>
            </a:r>
          </a:p>
          <a:p>
            <a:pPr marL="0" indent="0" algn="just">
              <a:buNone/>
            </a:pPr>
            <a:r>
              <a:rPr lang="es-ES" sz="3200" dirty="0"/>
              <a:t>Los niveles de comunicación pueden ser de 5 tipos diferentes.</a:t>
            </a:r>
            <a:endParaRPr lang="es-CU" sz="3200" dirty="0"/>
          </a:p>
          <a:p>
            <a:pPr marL="514350" lvl="0" indent="-514350" algn="just">
              <a:buClrTx/>
              <a:buFont typeface="+mj-lt"/>
              <a:buAutoNum type="arabicPeriod"/>
            </a:pPr>
            <a:r>
              <a:rPr lang="es-ES" sz="3200" dirty="0"/>
              <a:t>Intrapersonal.</a:t>
            </a:r>
          </a:p>
          <a:p>
            <a:pPr marL="514350" lvl="0" indent="-514350" algn="just">
              <a:buClrTx/>
              <a:buFont typeface="+mj-lt"/>
              <a:buAutoNum type="arabicPeriod"/>
            </a:pPr>
            <a:r>
              <a:rPr lang="es-ES" sz="3200" dirty="0"/>
              <a:t>Interpersonal.</a:t>
            </a:r>
            <a:endParaRPr lang="es-CU" sz="3200" dirty="0"/>
          </a:p>
          <a:p>
            <a:pPr marL="514350" lvl="0" indent="-514350" algn="just">
              <a:buClrTx/>
              <a:buFont typeface="+mj-lt"/>
              <a:buAutoNum type="arabicPeriod"/>
            </a:pPr>
            <a:r>
              <a:rPr lang="es-ES" sz="3200" dirty="0"/>
              <a:t>Grupal.</a:t>
            </a:r>
            <a:endParaRPr lang="es-CU" sz="3200" dirty="0"/>
          </a:p>
          <a:p>
            <a:pPr marL="514350" indent="-514350" algn="just">
              <a:buClrTx/>
              <a:buFont typeface="+mj-lt"/>
              <a:buAutoNum type="arabicPeriod"/>
            </a:pPr>
            <a:r>
              <a:rPr lang="es-ES" sz="3200" dirty="0"/>
              <a:t>Organizacional.</a:t>
            </a:r>
          </a:p>
          <a:p>
            <a:pPr marL="514350" indent="-514350" algn="just">
              <a:buClrTx/>
              <a:buFont typeface="+mj-lt"/>
              <a:buAutoNum type="arabicPeriod"/>
            </a:pPr>
            <a:r>
              <a:rPr lang="es-MX" sz="3200" dirty="0"/>
              <a:t>Masiva</a:t>
            </a:r>
            <a:endParaRPr lang="es-CU" sz="3200" dirty="0"/>
          </a:p>
        </p:txBody>
      </p:sp>
      <p:pic>
        <p:nvPicPr>
          <p:cNvPr id="5" name="15 2 y 49">
            <a:hlinkClick r:id="" action="ppaction://media"/>
            <a:extLst>
              <a:ext uri="{FF2B5EF4-FFF2-40B4-BE49-F238E27FC236}">
                <a16:creationId xmlns:a16="http://schemas.microsoft.com/office/drawing/2014/main" id="{C8953258-B040-453C-8D6D-7C0A65F0986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2528177" y="3124200"/>
            <a:ext cx="609600" cy="609600"/>
          </a:xfrm>
          <a:prstGeom prst="rect">
            <a:avLst/>
          </a:prstGeom>
        </p:spPr>
      </p:pic>
      <p:sp>
        <p:nvSpPr>
          <p:cNvPr id="6" name="CuadroTexto 5">
            <a:extLst>
              <a:ext uri="{FF2B5EF4-FFF2-40B4-BE49-F238E27FC236}">
                <a16:creationId xmlns:a16="http://schemas.microsoft.com/office/drawing/2014/main" id="{C7652AEB-AFA7-40F5-9B5A-63A27FE8FE82}"/>
              </a:ext>
            </a:extLst>
          </p:cNvPr>
          <p:cNvSpPr txBox="1"/>
          <p:nvPr/>
        </p:nvSpPr>
        <p:spPr>
          <a:xfrm>
            <a:off x="4740811" y="6155397"/>
            <a:ext cx="7240172" cy="369332"/>
          </a:xfrm>
          <a:prstGeom prst="rect">
            <a:avLst/>
          </a:prstGeom>
          <a:solidFill>
            <a:schemeClr val="bg2">
              <a:lumMod val="90000"/>
            </a:schemeClr>
          </a:solidFill>
          <a:ln w="38100">
            <a:solidFill>
              <a:schemeClr val="bg1"/>
            </a:solidFill>
          </a:ln>
        </p:spPr>
        <p:txBody>
          <a:bodyPr wrap="square" rtlCol="0">
            <a:spAutoFit/>
          </a:bodyPr>
          <a:lstStyle/>
          <a:p>
            <a:pPr algn="ctr"/>
            <a:r>
              <a:rPr lang="es-MX" b="1"/>
              <a:t>Curso: Papel de los Bibliotecarios en la Ciencia Abierta</a:t>
            </a:r>
            <a:endParaRPr lang="es-CU" b="1" dirty="0"/>
          </a:p>
        </p:txBody>
      </p:sp>
      <p:sp>
        <p:nvSpPr>
          <p:cNvPr id="7" name="Título 1">
            <a:extLst>
              <a:ext uri="{FF2B5EF4-FFF2-40B4-BE49-F238E27FC236}">
                <a16:creationId xmlns:a16="http://schemas.microsoft.com/office/drawing/2014/main" id="{5DC17243-9F2E-4C59-896E-770333612253}"/>
              </a:ext>
            </a:extLst>
          </p:cNvPr>
          <p:cNvSpPr txBox="1">
            <a:spLocks/>
          </p:cNvSpPr>
          <p:nvPr/>
        </p:nvSpPr>
        <p:spPr>
          <a:xfrm>
            <a:off x="1182453" y="343980"/>
            <a:ext cx="9058835" cy="702152"/>
          </a:xfrm>
          <a:prstGeom prst="rect">
            <a:avLst/>
          </a:prstGeom>
          <a:ln w="38100">
            <a:solidFill>
              <a:schemeClr val="bg1"/>
            </a:solidFill>
          </a:ln>
        </p:spPr>
        <p:txBody>
          <a:bodyPr vert="horz" lIns="91440" tIns="45720" rIns="91440" bIns="45720" rtlCol="0" anchor="t">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MX" sz="4000" b="1" dirty="0"/>
              <a:t>1.1. Elementos de la comunicación.</a:t>
            </a:r>
            <a:br>
              <a:rPr lang="es-MX" sz="4000" b="1" dirty="0"/>
            </a:br>
            <a:endParaRPr lang="es-CU" sz="4000" b="1" dirty="0"/>
          </a:p>
        </p:txBody>
      </p:sp>
    </p:spTree>
    <p:extLst>
      <p:ext uri="{BB962C8B-B14F-4D97-AF65-F5344CB8AC3E}">
        <p14:creationId xmlns:p14="http://schemas.microsoft.com/office/powerpoint/2010/main" val="2693407206"/>
      </p:ext>
    </p:extLst>
  </p:cSld>
  <p:clrMapOvr>
    <a:masterClrMapping/>
  </p:clrMapOvr>
  <mc:AlternateContent xmlns:mc="http://schemas.openxmlformats.org/markup-compatibility/2006" xmlns:p14="http://schemas.microsoft.com/office/powerpoint/2010/main">
    <mc:Choice Requires="p14">
      <p:transition spd="slow" p14:dur="2000" advClick="0" advTm="169000"/>
    </mc:Choice>
    <mc:Fallback xmlns="">
      <p:transition spd="slow" advClick="0" advTm="169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898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346387B8-A0CE-4EFF-9746-19A97707A929}"/>
              </a:ext>
            </a:extLst>
          </p:cNvPr>
          <p:cNvSpPr>
            <a:spLocks noGrp="1"/>
          </p:cNvSpPr>
          <p:nvPr>
            <p:ph type="title" idx="4294967295"/>
          </p:nvPr>
        </p:nvSpPr>
        <p:spPr>
          <a:xfrm>
            <a:off x="1842252" y="1627091"/>
            <a:ext cx="8487334" cy="3375212"/>
          </a:xfrm>
          <a:ln w="38100">
            <a:solidFill>
              <a:schemeClr val="bg1"/>
            </a:solidFill>
          </a:ln>
        </p:spPr>
        <p:txBody>
          <a:bodyPr anchor="ctr">
            <a:noAutofit/>
          </a:bodyPr>
          <a:lstStyle/>
          <a:p>
            <a:pPr algn="ctr">
              <a:lnSpc>
                <a:spcPct val="150000"/>
              </a:lnSpc>
            </a:pPr>
            <a:r>
              <a:rPr lang="es-MX" b="1" dirty="0"/>
              <a:t>1.2. </a:t>
            </a:r>
            <a:r>
              <a:rPr lang="es-ES" b="1" dirty="0"/>
              <a:t>La comunicación y sus características de acuerdo con diferentes medios. </a:t>
            </a:r>
            <a:br>
              <a:rPr lang="es-CU" dirty="0"/>
            </a:br>
            <a:endParaRPr lang="es-CU" dirty="0"/>
          </a:p>
        </p:txBody>
      </p:sp>
      <p:pic>
        <p:nvPicPr>
          <p:cNvPr id="2" name="16 13">
            <a:hlinkClick r:id="" action="ppaction://media"/>
            <a:extLst>
              <a:ext uri="{FF2B5EF4-FFF2-40B4-BE49-F238E27FC236}">
                <a16:creationId xmlns:a16="http://schemas.microsoft.com/office/drawing/2014/main" id="{E01EFE4C-8744-4C00-9C90-1FC4A10D920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2277165" y="3124200"/>
            <a:ext cx="609600" cy="609600"/>
          </a:xfrm>
          <a:prstGeom prst="rect">
            <a:avLst/>
          </a:prstGeom>
        </p:spPr>
      </p:pic>
      <p:sp>
        <p:nvSpPr>
          <p:cNvPr id="5" name="CuadroTexto 4">
            <a:extLst>
              <a:ext uri="{FF2B5EF4-FFF2-40B4-BE49-F238E27FC236}">
                <a16:creationId xmlns:a16="http://schemas.microsoft.com/office/drawing/2014/main" id="{5DE6D7BF-ED3C-42A5-951C-136193B62F38}"/>
              </a:ext>
            </a:extLst>
          </p:cNvPr>
          <p:cNvSpPr txBox="1"/>
          <p:nvPr/>
        </p:nvSpPr>
        <p:spPr>
          <a:xfrm>
            <a:off x="4740811" y="6155397"/>
            <a:ext cx="7240172" cy="369332"/>
          </a:xfrm>
          <a:prstGeom prst="rect">
            <a:avLst/>
          </a:prstGeom>
          <a:solidFill>
            <a:schemeClr val="bg2">
              <a:lumMod val="90000"/>
            </a:schemeClr>
          </a:solidFill>
          <a:ln w="38100">
            <a:solidFill>
              <a:schemeClr val="bg1"/>
            </a:solidFill>
          </a:ln>
        </p:spPr>
        <p:txBody>
          <a:bodyPr wrap="square" rtlCol="0">
            <a:spAutoFit/>
          </a:bodyPr>
          <a:lstStyle/>
          <a:p>
            <a:pPr algn="ctr"/>
            <a:r>
              <a:rPr lang="es-MX" b="1"/>
              <a:t>Curso: Papel de los Bibliotecarios en la Ciencia Abierta</a:t>
            </a:r>
            <a:endParaRPr lang="es-CU" b="1" dirty="0"/>
          </a:p>
        </p:txBody>
      </p:sp>
    </p:spTree>
    <p:extLst>
      <p:ext uri="{BB962C8B-B14F-4D97-AF65-F5344CB8AC3E}">
        <p14:creationId xmlns:p14="http://schemas.microsoft.com/office/powerpoint/2010/main" val="37725547"/>
      </p:ext>
    </p:extLst>
  </p:cSld>
  <p:clrMapOvr>
    <a:masterClrMapping/>
  </p:clrMapOvr>
  <mc:AlternateContent xmlns:mc="http://schemas.openxmlformats.org/markup-compatibility/2006" xmlns:p14="http://schemas.microsoft.com/office/powerpoint/2010/main">
    <mc:Choice Requires="p14">
      <p:transition spd="slow" p14:dur="2000" advClick="0" advTm="13000"/>
    </mc:Choice>
    <mc:Fallback xmlns="">
      <p:transition spd="slow" advClick="0" advTm="1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84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4B25AA6-A243-417A-A853-8547FE0067AD}"/>
              </a:ext>
            </a:extLst>
          </p:cNvPr>
          <p:cNvSpPr>
            <a:spLocks noGrp="1"/>
          </p:cNvSpPr>
          <p:nvPr>
            <p:ph type="title" idx="4294967295"/>
          </p:nvPr>
        </p:nvSpPr>
        <p:spPr>
          <a:xfrm>
            <a:off x="3348315" y="392113"/>
            <a:ext cx="5478551" cy="912252"/>
          </a:xfrm>
          <a:ln w="38100">
            <a:solidFill>
              <a:schemeClr val="bg1"/>
            </a:solidFill>
          </a:ln>
        </p:spPr>
        <p:txBody>
          <a:bodyPr>
            <a:noAutofit/>
          </a:bodyPr>
          <a:lstStyle/>
          <a:p>
            <a:pPr algn="ctr"/>
            <a:r>
              <a:rPr lang="es-MX" sz="5400" b="1" dirty="0"/>
              <a:t>Prensa escrita</a:t>
            </a:r>
            <a:br>
              <a:rPr lang="es-MX" sz="5400" b="1" dirty="0"/>
            </a:br>
            <a:endParaRPr lang="es-CU" sz="5400" b="1" dirty="0"/>
          </a:p>
        </p:txBody>
      </p:sp>
      <p:sp>
        <p:nvSpPr>
          <p:cNvPr id="3" name="Marcador de contenido 2">
            <a:extLst>
              <a:ext uri="{FF2B5EF4-FFF2-40B4-BE49-F238E27FC236}">
                <a16:creationId xmlns:a16="http://schemas.microsoft.com/office/drawing/2014/main" id="{CB449C00-B5C8-4DA8-A76E-CCF953EFFADB}"/>
              </a:ext>
            </a:extLst>
          </p:cNvPr>
          <p:cNvSpPr>
            <a:spLocks noGrp="1"/>
          </p:cNvSpPr>
          <p:nvPr>
            <p:ph idx="4294967295"/>
          </p:nvPr>
        </p:nvSpPr>
        <p:spPr>
          <a:xfrm>
            <a:off x="416857" y="1584511"/>
            <a:ext cx="11336338" cy="4456113"/>
          </a:xfrm>
        </p:spPr>
        <p:txBody>
          <a:bodyPr>
            <a:noAutofit/>
          </a:bodyPr>
          <a:lstStyle/>
          <a:p>
            <a:pPr marL="0" indent="0" algn="just">
              <a:buNone/>
            </a:pPr>
            <a:r>
              <a:rPr lang="es-ES" sz="4400" dirty="0"/>
              <a:t>La prensa escrita es el conjunto de publicaciones impresas que se diferencian en función de su periodicidad, que puede ser diaria, semanal, quincenal, mensual, o anual; o simplemente periódico.</a:t>
            </a:r>
            <a:endParaRPr lang="es-CU" sz="4400" dirty="0"/>
          </a:p>
        </p:txBody>
      </p:sp>
      <p:pic>
        <p:nvPicPr>
          <p:cNvPr id="5" name="17 46">
            <a:hlinkClick r:id="" action="ppaction://media"/>
            <a:extLst>
              <a:ext uri="{FF2B5EF4-FFF2-40B4-BE49-F238E27FC236}">
                <a16:creationId xmlns:a16="http://schemas.microsoft.com/office/drawing/2014/main" id="{F4DB3141-FFF4-4FE4-8904-4C6DC0F3FC2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2555071" y="3124200"/>
            <a:ext cx="609600" cy="609600"/>
          </a:xfrm>
          <a:prstGeom prst="rect">
            <a:avLst/>
          </a:prstGeom>
        </p:spPr>
      </p:pic>
      <p:sp>
        <p:nvSpPr>
          <p:cNvPr id="6" name="CuadroTexto 5">
            <a:extLst>
              <a:ext uri="{FF2B5EF4-FFF2-40B4-BE49-F238E27FC236}">
                <a16:creationId xmlns:a16="http://schemas.microsoft.com/office/drawing/2014/main" id="{B4541867-1C02-42CA-923E-D1B1BCA401E0}"/>
              </a:ext>
            </a:extLst>
          </p:cNvPr>
          <p:cNvSpPr txBox="1"/>
          <p:nvPr/>
        </p:nvSpPr>
        <p:spPr>
          <a:xfrm>
            <a:off x="4740811" y="6155397"/>
            <a:ext cx="7240172" cy="369332"/>
          </a:xfrm>
          <a:prstGeom prst="rect">
            <a:avLst/>
          </a:prstGeom>
          <a:solidFill>
            <a:schemeClr val="bg2">
              <a:lumMod val="90000"/>
            </a:schemeClr>
          </a:solidFill>
          <a:ln w="38100">
            <a:solidFill>
              <a:schemeClr val="bg1"/>
            </a:solidFill>
          </a:ln>
        </p:spPr>
        <p:txBody>
          <a:bodyPr wrap="square" rtlCol="0">
            <a:spAutoFit/>
          </a:bodyPr>
          <a:lstStyle/>
          <a:p>
            <a:pPr algn="ctr"/>
            <a:r>
              <a:rPr lang="es-MX" b="1"/>
              <a:t>Curso: Papel de los Bibliotecarios en la Ciencia Abierta</a:t>
            </a:r>
            <a:endParaRPr lang="es-CU" b="1" dirty="0"/>
          </a:p>
        </p:txBody>
      </p:sp>
    </p:spTree>
    <p:extLst>
      <p:ext uri="{BB962C8B-B14F-4D97-AF65-F5344CB8AC3E}">
        <p14:creationId xmlns:p14="http://schemas.microsoft.com/office/powerpoint/2010/main" val="4062457708"/>
      </p:ext>
    </p:extLst>
  </p:cSld>
  <p:clrMapOvr>
    <a:masterClrMapping/>
  </p:clrMapOvr>
  <mc:AlternateContent xmlns:mc="http://schemas.openxmlformats.org/markup-compatibility/2006" xmlns:p14="http://schemas.microsoft.com/office/powerpoint/2010/main">
    <mc:Choice Requires="p14">
      <p:transition spd="slow" p14:dur="2000" advClick="0" advTm="46000"/>
    </mc:Choice>
    <mc:Fallback xmlns="">
      <p:transition spd="slow" advClick="0" advTm="46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567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4B25AA6-A243-417A-A853-8547FE0067AD}"/>
              </a:ext>
            </a:extLst>
          </p:cNvPr>
          <p:cNvSpPr>
            <a:spLocks noGrp="1"/>
          </p:cNvSpPr>
          <p:nvPr>
            <p:ph type="title" idx="4294967295"/>
          </p:nvPr>
        </p:nvSpPr>
        <p:spPr>
          <a:xfrm>
            <a:off x="1109662" y="461266"/>
            <a:ext cx="9972675" cy="1245066"/>
          </a:xfrm>
          <a:ln w="38100">
            <a:solidFill>
              <a:schemeClr val="bg1"/>
            </a:solidFill>
          </a:ln>
        </p:spPr>
        <p:txBody>
          <a:bodyPr>
            <a:noAutofit/>
          </a:bodyPr>
          <a:lstStyle/>
          <a:p>
            <a:pPr algn="ctr"/>
            <a:r>
              <a:rPr lang="es-MX" sz="3600" b="1" cap="none" dirty="0"/>
              <a:t>Características que definen a la PRENSA ESCRITA</a:t>
            </a:r>
            <a:br>
              <a:rPr lang="es-MX" sz="3600" b="1" dirty="0"/>
            </a:br>
            <a:endParaRPr lang="es-CU" sz="3600" b="1" dirty="0"/>
          </a:p>
        </p:txBody>
      </p:sp>
      <p:sp>
        <p:nvSpPr>
          <p:cNvPr id="3" name="Marcador de contenido 2">
            <a:extLst>
              <a:ext uri="{FF2B5EF4-FFF2-40B4-BE49-F238E27FC236}">
                <a16:creationId xmlns:a16="http://schemas.microsoft.com/office/drawing/2014/main" id="{CB449C00-B5C8-4DA8-A76E-CCF953EFFADB}"/>
              </a:ext>
            </a:extLst>
          </p:cNvPr>
          <p:cNvSpPr>
            <a:spLocks noGrp="1"/>
          </p:cNvSpPr>
          <p:nvPr>
            <p:ph idx="4294967295"/>
          </p:nvPr>
        </p:nvSpPr>
        <p:spPr>
          <a:xfrm>
            <a:off x="427830" y="2025705"/>
            <a:ext cx="11336338" cy="3810319"/>
          </a:xfrm>
        </p:spPr>
        <p:txBody>
          <a:bodyPr>
            <a:noAutofit/>
          </a:bodyPr>
          <a:lstStyle/>
          <a:p>
            <a:pPr lvl="0" algn="just">
              <a:buClr>
                <a:schemeClr val="bg1"/>
              </a:buClr>
              <a:buFont typeface="Wingdings 3" panose="05040102010807070707" pitchFamily="18" charset="2"/>
              <a:buChar char=""/>
            </a:pPr>
            <a:r>
              <a:rPr lang="es-ES" sz="3600" dirty="0"/>
              <a:t>Satisfizo la necesidad de contar con información reciente. </a:t>
            </a:r>
            <a:endParaRPr lang="es-CU" sz="3600" dirty="0"/>
          </a:p>
          <a:p>
            <a:pPr lvl="0" algn="just">
              <a:buClr>
                <a:schemeClr val="bg1"/>
              </a:buClr>
            </a:pPr>
            <a:r>
              <a:rPr lang="es-ES" sz="3600" dirty="0"/>
              <a:t>Se caracteriza por ofrecer estructuras de lectura eficaces que demanden poco esfuerzo y concentración por parte del lector.</a:t>
            </a:r>
            <a:endParaRPr lang="es-CU" sz="3600" dirty="0"/>
          </a:p>
          <a:p>
            <a:pPr lvl="0" algn="just">
              <a:buClr>
                <a:schemeClr val="bg1"/>
              </a:buClr>
            </a:pPr>
            <a:r>
              <a:rPr lang="es-ES" sz="3600" dirty="0"/>
              <a:t>Ha desarrollado sus propios géneros.</a:t>
            </a:r>
            <a:endParaRPr lang="es-CU" sz="3600" dirty="0"/>
          </a:p>
        </p:txBody>
      </p:sp>
      <p:pic>
        <p:nvPicPr>
          <p:cNvPr id="5" name="18 45">
            <a:hlinkClick r:id="" action="ppaction://media"/>
            <a:extLst>
              <a:ext uri="{FF2B5EF4-FFF2-40B4-BE49-F238E27FC236}">
                <a16:creationId xmlns:a16="http://schemas.microsoft.com/office/drawing/2014/main" id="{71EC3FBF-50D3-4FE9-B09B-E9061ED817F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2555071" y="3143896"/>
            <a:ext cx="609600" cy="609600"/>
          </a:xfrm>
          <a:prstGeom prst="rect">
            <a:avLst/>
          </a:prstGeom>
        </p:spPr>
      </p:pic>
      <p:sp>
        <p:nvSpPr>
          <p:cNvPr id="6" name="CuadroTexto 5">
            <a:extLst>
              <a:ext uri="{FF2B5EF4-FFF2-40B4-BE49-F238E27FC236}">
                <a16:creationId xmlns:a16="http://schemas.microsoft.com/office/drawing/2014/main" id="{DE9F0298-6296-477F-864F-47542D346D03}"/>
              </a:ext>
            </a:extLst>
          </p:cNvPr>
          <p:cNvSpPr txBox="1"/>
          <p:nvPr/>
        </p:nvSpPr>
        <p:spPr>
          <a:xfrm>
            <a:off x="4740811" y="6155397"/>
            <a:ext cx="7240172" cy="369332"/>
          </a:xfrm>
          <a:prstGeom prst="rect">
            <a:avLst/>
          </a:prstGeom>
          <a:solidFill>
            <a:schemeClr val="bg2">
              <a:lumMod val="90000"/>
            </a:schemeClr>
          </a:solidFill>
          <a:ln w="38100">
            <a:solidFill>
              <a:schemeClr val="bg1"/>
            </a:solidFill>
          </a:ln>
        </p:spPr>
        <p:txBody>
          <a:bodyPr wrap="square" rtlCol="0">
            <a:spAutoFit/>
          </a:bodyPr>
          <a:lstStyle/>
          <a:p>
            <a:pPr algn="ctr"/>
            <a:r>
              <a:rPr lang="es-MX" b="1"/>
              <a:t>Curso: Papel de los Bibliotecarios en la Ciencia Abierta</a:t>
            </a:r>
            <a:endParaRPr lang="es-CU" b="1" dirty="0"/>
          </a:p>
        </p:txBody>
      </p:sp>
    </p:spTree>
    <p:extLst>
      <p:ext uri="{BB962C8B-B14F-4D97-AF65-F5344CB8AC3E}">
        <p14:creationId xmlns:p14="http://schemas.microsoft.com/office/powerpoint/2010/main" val="4156479300"/>
      </p:ext>
    </p:extLst>
  </p:cSld>
  <p:clrMapOvr>
    <a:masterClrMapping/>
  </p:clrMapOvr>
  <mc:AlternateContent xmlns:mc="http://schemas.openxmlformats.org/markup-compatibility/2006" xmlns:p14="http://schemas.microsoft.com/office/powerpoint/2010/main">
    <mc:Choice Requires="p14">
      <p:transition spd="slow" p14:dur="2000" advClick="0" advTm="45000"/>
    </mc:Choice>
    <mc:Fallback xmlns="">
      <p:transition spd="slow" advClick="0" advTm="45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468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4B25AA6-A243-417A-A853-8547FE0067AD}"/>
              </a:ext>
            </a:extLst>
          </p:cNvPr>
          <p:cNvSpPr>
            <a:spLocks noGrp="1"/>
          </p:cNvSpPr>
          <p:nvPr>
            <p:ph type="title" idx="4294967295"/>
          </p:nvPr>
        </p:nvSpPr>
        <p:spPr>
          <a:xfrm>
            <a:off x="3240739" y="195262"/>
            <a:ext cx="5729748" cy="922337"/>
          </a:xfrm>
          <a:ln w="38100">
            <a:solidFill>
              <a:schemeClr val="bg1"/>
            </a:solidFill>
          </a:ln>
        </p:spPr>
        <p:txBody>
          <a:bodyPr>
            <a:noAutofit/>
          </a:bodyPr>
          <a:lstStyle/>
          <a:p>
            <a:pPr algn="ctr"/>
            <a:r>
              <a:rPr lang="es-MX" sz="5400" b="1" dirty="0"/>
              <a:t>La fotografía</a:t>
            </a:r>
            <a:br>
              <a:rPr lang="es-MX" sz="5400" b="1" dirty="0"/>
            </a:br>
            <a:endParaRPr lang="es-CU" sz="5400" b="1" dirty="0"/>
          </a:p>
        </p:txBody>
      </p:sp>
      <p:sp>
        <p:nvSpPr>
          <p:cNvPr id="3" name="Marcador de contenido 2">
            <a:extLst>
              <a:ext uri="{FF2B5EF4-FFF2-40B4-BE49-F238E27FC236}">
                <a16:creationId xmlns:a16="http://schemas.microsoft.com/office/drawing/2014/main" id="{CB449C00-B5C8-4DA8-A76E-CCF953EFFADB}"/>
              </a:ext>
            </a:extLst>
          </p:cNvPr>
          <p:cNvSpPr>
            <a:spLocks noGrp="1"/>
          </p:cNvSpPr>
          <p:nvPr>
            <p:ph idx="4294967295"/>
          </p:nvPr>
        </p:nvSpPr>
        <p:spPr>
          <a:xfrm>
            <a:off x="941294" y="1332752"/>
            <a:ext cx="10341256" cy="4733925"/>
          </a:xfrm>
        </p:spPr>
        <p:txBody>
          <a:bodyPr>
            <a:noAutofit/>
          </a:bodyPr>
          <a:lstStyle/>
          <a:p>
            <a:pPr marL="0" indent="0" algn="just">
              <a:buNone/>
            </a:pPr>
            <a:r>
              <a:rPr lang="es-ES" sz="4000" dirty="0"/>
              <a:t>La fotografía (de </a:t>
            </a:r>
            <a:r>
              <a:rPr lang="es-ES" sz="4000" i="1" dirty="0"/>
              <a:t>foto-</a:t>
            </a:r>
            <a:r>
              <a:rPr lang="es-ES" sz="4000" dirty="0"/>
              <a:t> y </a:t>
            </a:r>
            <a:r>
              <a:rPr lang="es-ES" sz="4000" i="1" dirty="0"/>
              <a:t>-grafía</a:t>
            </a:r>
            <a:r>
              <a:rPr lang="es-ES" sz="4000" dirty="0"/>
              <a:t>) ​ es el arte y la técnica de obtener imágenes duraderas debido a la acción de la luz. ​ Es el proceso de proyectar imágenes, capturarlas y plasmarlas bien por medio del fijado en un medio sensible a la luz o por la conversión en señales electrónicas.</a:t>
            </a:r>
            <a:endParaRPr lang="es-CU" sz="7200" dirty="0"/>
          </a:p>
        </p:txBody>
      </p:sp>
      <p:pic>
        <p:nvPicPr>
          <p:cNvPr id="5" name="19 1 y 7">
            <a:hlinkClick r:id="" action="ppaction://media"/>
            <a:extLst>
              <a:ext uri="{FF2B5EF4-FFF2-40B4-BE49-F238E27FC236}">
                <a16:creationId xmlns:a16="http://schemas.microsoft.com/office/drawing/2014/main" id="{E5FAD420-9356-4252-8B31-01E921BC6AC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2662647" y="3124200"/>
            <a:ext cx="609600" cy="609600"/>
          </a:xfrm>
          <a:prstGeom prst="rect">
            <a:avLst/>
          </a:prstGeom>
        </p:spPr>
      </p:pic>
      <p:sp>
        <p:nvSpPr>
          <p:cNvPr id="6" name="CuadroTexto 5">
            <a:extLst>
              <a:ext uri="{FF2B5EF4-FFF2-40B4-BE49-F238E27FC236}">
                <a16:creationId xmlns:a16="http://schemas.microsoft.com/office/drawing/2014/main" id="{12EB97B2-C11B-4CC9-B049-1440F4338578}"/>
              </a:ext>
            </a:extLst>
          </p:cNvPr>
          <p:cNvSpPr txBox="1"/>
          <p:nvPr/>
        </p:nvSpPr>
        <p:spPr>
          <a:xfrm>
            <a:off x="4740811" y="6155397"/>
            <a:ext cx="7240172" cy="369332"/>
          </a:xfrm>
          <a:prstGeom prst="rect">
            <a:avLst/>
          </a:prstGeom>
          <a:solidFill>
            <a:schemeClr val="bg2">
              <a:lumMod val="90000"/>
            </a:schemeClr>
          </a:solidFill>
          <a:ln w="38100">
            <a:solidFill>
              <a:schemeClr val="bg1"/>
            </a:solidFill>
          </a:ln>
        </p:spPr>
        <p:txBody>
          <a:bodyPr wrap="square" rtlCol="0">
            <a:spAutoFit/>
          </a:bodyPr>
          <a:lstStyle/>
          <a:p>
            <a:pPr algn="ctr"/>
            <a:r>
              <a:rPr lang="es-MX" b="1"/>
              <a:t>Curso: Papel de los Bibliotecarios en la Ciencia Abierta</a:t>
            </a:r>
            <a:endParaRPr lang="es-CU" b="1" dirty="0"/>
          </a:p>
        </p:txBody>
      </p:sp>
    </p:spTree>
    <p:extLst>
      <p:ext uri="{BB962C8B-B14F-4D97-AF65-F5344CB8AC3E}">
        <p14:creationId xmlns:p14="http://schemas.microsoft.com/office/powerpoint/2010/main" val="2938568983"/>
      </p:ext>
    </p:extLst>
  </p:cSld>
  <p:clrMapOvr>
    <a:masterClrMapping/>
  </p:clrMapOvr>
  <mc:AlternateContent xmlns:mc="http://schemas.openxmlformats.org/markup-compatibility/2006" xmlns:p14="http://schemas.microsoft.com/office/powerpoint/2010/main">
    <mc:Choice Requires="p14">
      <p:transition spd="slow" p14:dur="2000" advClick="0" advTm="1070"/>
    </mc:Choice>
    <mc:Fallback xmlns="">
      <p:transition spd="slow" advClick="0" advTm="107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641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CB449C00-B5C8-4DA8-A76E-CCF953EFFADB}"/>
              </a:ext>
            </a:extLst>
          </p:cNvPr>
          <p:cNvSpPr>
            <a:spLocks noGrp="1"/>
          </p:cNvSpPr>
          <p:nvPr>
            <p:ph idx="4294967295"/>
          </p:nvPr>
        </p:nvSpPr>
        <p:spPr>
          <a:xfrm>
            <a:off x="340518" y="1031875"/>
            <a:ext cx="11510963" cy="4549775"/>
          </a:xfrm>
        </p:spPr>
        <p:txBody>
          <a:bodyPr>
            <a:noAutofit/>
          </a:bodyPr>
          <a:lstStyle/>
          <a:p>
            <a:pPr lvl="0" algn="just">
              <a:lnSpc>
                <a:spcPct val="100000"/>
              </a:lnSpc>
              <a:buClr>
                <a:schemeClr val="bg1"/>
              </a:buClr>
            </a:pPr>
            <a:r>
              <a:rPr lang="es-ES" sz="2800" dirty="0"/>
              <a:t>Es estática.</a:t>
            </a:r>
            <a:endParaRPr lang="es-CU" sz="2800" dirty="0"/>
          </a:p>
          <a:p>
            <a:pPr lvl="0" algn="just">
              <a:lnSpc>
                <a:spcPct val="100000"/>
              </a:lnSpc>
              <a:buClr>
                <a:schemeClr val="bg1"/>
              </a:buClr>
            </a:pPr>
            <a:r>
              <a:rPr lang="es-ES" sz="2800" dirty="0"/>
              <a:t>Al igual que el cine, se puede dar en diferentes colores y tonalidades como blanco y negro, color y sepia.</a:t>
            </a:r>
            <a:endParaRPr lang="es-CU" sz="2800" dirty="0"/>
          </a:p>
          <a:p>
            <a:pPr lvl="0" algn="just">
              <a:lnSpc>
                <a:spcPct val="100000"/>
              </a:lnSpc>
              <a:buClr>
                <a:schemeClr val="bg1"/>
              </a:buClr>
            </a:pPr>
            <a:r>
              <a:rPr lang="es-ES" sz="2800" dirty="0"/>
              <a:t>Cuando son cámaras con rollo, posee un negativo que debe ser revelado con productos químicos para que pueda ser positivo.</a:t>
            </a:r>
            <a:endParaRPr lang="es-CU" sz="2800" dirty="0"/>
          </a:p>
          <a:p>
            <a:pPr lvl="0" algn="just">
              <a:lnSpc>
                <a:spcPct val="100000"/>
              </a:lnSpc>
              <a:buClr>
                <a:schemeClr val="bg1"/>
              </a:buClr>
            </a:pPr>
            <a:r>
              <a:rPr lang="es-ES" sz="2800" dirty="0"/>
              <a:t>La luz es un elemento muy importante en la fotografía, pues no serviría de nada fotografiar un objeto a oscuras.</a:t>
            </a:r>
            <a:endParaRPr lang="es-CU" sz="2800" dirty="0"/>
          </a:p>
          <a:p>
            <a:pPr lvl="0" algn="just">
              <a:lnSpc>
                <a:spcPct val="100000"/>
              </a:lnSpc>
              <a:buClr>
                <a:schemeClr val="bg1"/>
              </a:buClr>
            </a:pPr>
            <a:r>
              <a:rPr lang="es-ES" sz="2800" dirty="0"/>
              <a:t>Se han creado miles de tendencias en este campo: publicitaria, artística, personal, documental, etc.</a:t>
            </a:r>
            <a:endParaRPr lang="es-CU" sz="2800" dirty="0"/>
          </a:p>
          <a:p>
            <a:pPr lvl="0" algn="just"/>
            <a:endParaRPr lang="es-CU" sz="2800" dirty="0"/>
          </a:p>
        </p:txBody>
      </p:sp>
      <p:pic>
        <p:nvPicPr>
          <p:cNvPr id="5" name="20 38">
            <a:hlinkClick r:id="" action="ppaction://media"/>
            <a:extLst>
              <a:ext uri="{FF2B5EF4-FFF2-40B4-BE49-F238E27FC236}">
                <a16:creationId xmlns:a16="http://schemas.microsoft.com/office/drawing/2014/main" id="{49E1C9C3-1A36-4D60-8449-ED612F125CE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2447494" y="3124200"/>
            <a:ext cx="609600" cy="609600"/>
          </a:xfrm>
          <a:prstGeom prst="rect">
            <a:avLst/>
          </a:prstGeom>
        </p:spPr>
      </p:pic>
      <p:sp>
        <p:nvSpPr>
          <p:cNvPr id="6" name="CuadroTexto 5">
            <a:extLst>
              <a:ext uri="{FF2B5EF4-FFF2-40B4-BE49-F238E27FC236}">
                <a16:creationId xmlns:a16="http://schemas.microsoft.com/office/drawing/2014/main" id="{585A644B-BB00-4CB1-B7C4-B00B1A0DF64A}"/>
              </a:ext>
            </a:extLst>
          </p:cNvPr>
          <p:cNvSpPr txBox="1"/>
          <p:nvPr/>
        </p:nvSpPr>
        <p:spPr>
          <a:xfrm>
            <a:off x="4740811" y="6155397"/>
            <a:ext cx="7240172" cy="369332"/>
          </a:xfrm>
          <a:prstGeom prst="rect">
            <a:avLst/>
          </a:prstGeom>
          <a:solidFill>
            <a:schemeClr val="bg2">
              <a:lumMod val="90000"/>
            </a:schemeClr>
          </a:solidFill>
          <a:ln w="38100">
            <a:solidFill>
              <a:schemeClr val="bg1"/>
            </a:solidFill>
          </a:ln>
        </p:spPr>
        <p:txBody>
          <a:bodyPr wrap="square" rtlCol="0">
            <a:spAutoFit/>
          </a:bodyPr>
          <a:lstStyle/>
          <a:p>
            <a:pPr algn="ctr"/>
            <a:r>
              <a:rPr lang="es-MX" b="1"/>
              <a:t>Curso: Papel de los Bibliotecarios en la Ciencia Abierta</a:t>
            </a:r>
            <a:endParaRPr lang="es-CU" b="1" dirty="0"/>
          </a:p>
        </p:txBody>
      </p:sp>
      <p:sp>
        <p:nvSpPr>
          <p:cNvPr id="7" name="Título 1">
            <a:extLst>
              <a:ext uri="{FF2B5EF4-FFF2-40B4-BE49-F238E27FC236}">
                <a16:creationId xmlns:a16="http://schemas.microsoft.com/office/drawing/2014/main" id="{BE9F38F5-F383-4D94-8C59-25A89BAA78AE}"/>
              </a:ext>
            </a:extLst>
          </p:cNvPr>
          <p:cNvSpPr txBox="1">
            <a:spLocks/>
          </p:cNvSpPr>
          <p:nvPr/>
        </p:nvSpPr>
        <p:spPr>
          <a:xfrm>
            <a:off x="618564" y="165431"/>
            <a:ext cx="10920972" cy="749897"/>
          </a:xfrm>
          <a:prstGeom prst="rect">
            <a:avLst/>
          </a:prstGeom>
          <a:ln w="38100">
            <a:solidFill>
              <a:schemeClr val="bg1"/>
            </a:solidFill>
          </a:ln>
        </p:spPr>
        <p:txBody>
          <a:bodyPr vert="horz" lIns="91440" tIns="45720" rIns="91440" bIns="45720" rtlCol="0" anchor="t">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s-MX" sz="3600" b="1" dirty="0"/>
              <a:t>Características que definen a la FOTOGRAFÍA</a:t>
            </a:r>
            <a:br>
              <a:rPr lang="es-MX" sz="3600" b="1" dirty="0"/>
            </a:br>
            <a:endParaRPr lang="es-CU" sz="3600" b="1" dirty="0"/>
          </a:p>
        </p:txBody>
      </p:sp>
    </p:spTree>
    <p:extLst>
      <p:ext uri="{BB962C8B-B14F-4D97-AF65-F5344CB8AC3E}">
        <p14:creationId xmlns:p14="http://schemas.microsoft.com/office/powerpoint/2010/main" val="674887960"/>
      </p:ext>
    </p:extLst>
  </p:cSld>
  <p:clrMapOvr>
    <a:masterClrMapping/>
  </p:clrMapOvr>
  <mc:AlternateContent xmlns:mc="http://schemas.openxmlformats.org/markup-compatibility/2006" xmlns:p14="http://schemas.microsoft.com/office/powerpoint/2010/main">
    <mc:Choice Requires="p14">
      <p:transition spd="slow" p14:dur="2000" advClick="0" advTm="38000"/>
    </mc:Choice>
    <mc:Fallback xmlns="">
      <p:transition spd="slow" advClick="0" advTm="38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786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1">
            <a:extLst>
              <a:ext uri="{FF2B5EF4-FFF2-40B4-BE49-F238E27FC236}">
                <a16:creationId xmlns:a16="http://schemas.microsoft.com/office/drawing/2014/main" id="{C45F7D8D-42C0-4DD1-8F4E-D9A1D8EB32E8}"/>
              </a:ext>
            </a:extLst>
          </p:cNvPr>
          <p:cNvSpPr txBox="1">
            <a:spLocks/>
          </p:cNvSpPr>
          <p:nvPr/>
        </p:nvSpPr>
        <p:spPr>
          <a:xfrm>
            <a:off x="3292662" y="159067"/>
            <a:ext cx="5606676" cy="629633"/>
          </a:xfrm>
          <a:prstGeom prst="rect">
            <a:avLst/>
          </a:prstGeom>
          <a:ln w="38100">
            <a:solidFill>
              <a:schemeClr val="bg1"/>
            </a:solidFill>
          </a:ln>
        </p:spPr>
        <p:txBody>
          <a:bodyPr vert="horz" lIns="91440" tIns="45720" rIns="91440" bIns="45720" rtlCol="0" anchor="t">
            <a:normAutofit/>
          </a:bodyPr>
          <a:lst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pPr algn="ctr"/>
            <a:r>
              <a:rPr lang="es-MX" b="1"/>
              <a:t>Claustro docente</a:t>
            </a:r>
            <a:endParaRPr lang="es-CU" b="1" dirty="0"/>
          </a:p>
        </p:txBody>
      </p:sp>
      <p:sp>
        <p:nvSpPr>
          <p:cNvPr id="7" name="Marcador de contenido 2">
            <a:extLst>
              <a:ext uri="{FF2B5EF4-FFF2-40B4-BE49-F238E27FC236}">
                <a16:creationId xmlns:a16="http://schemas.microsoft.com/office/drawing/2014/main" id="{2BCEBE5F-7893-4CBA-9D1A-CBA54B221FB6}"/>
              </a:ext>
            </a:extLst>
          </p:cNvPr>
          <p:cNvSpPr txBox="1">
            <a:spLocks/>
          </p:cNvSpPr>
          <p:nvPr/>
        </p:nvSpPr>
        <p:spPr>
          <a:xfrm>
            <a:off x="776544" y="1190619"/>
            <a:ext cx="10976535" cy="4862419"/>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a:buClr>
                <a:schemeClr val="bg1"/>
              </a:buClr>
              <a:buSzPct val="80000"/>
              <a:buFont typeface="Century Gothic" panose="020B0502020202020204" pitchFamily="34" charset="0"/>
              <a:buChar char="►"/>
            </a:pPr>
            <a:r>
              <a:rPr lang="es-ES" sz="2800" b="1" dirty="0"/>
              <a:t> M. Sc. Ileana Armenteros Vera (Departamento Docencia e Investigaciones / Centro Nacional de Información de Ciencias Médicas)</a:t>
            </a:r>
            <a:endParaRPr lang="es-CU" sz="2800" dirty="0"/>
          </a:p>
          <a:p>
            <a:pPr>
              <a:buClr>
                <a:schemeClr val="bg1"/>
              </a:buClr>
              <a:buSzPct val="80000"/>
              <a:buFont typeface="Century Gothic" panose="020B0502020202020204" pitchFamily="34" charset="0"/>
              <a:buChar char="►"/>
            </a:pPr>
            <a:r>
              <a:rPr lang="es-CU" sz="2800" b="1" dirty="0"/>
              <a:t> M. Sc. </a:t>
            </a:r>
            <a:r>
              <a:rPr lang="es-ES" sz="2800" b="1" dirty="0"/>
              <a:t>Consuelo </a:t>
            </a:r>
            <a:r>
              <a:rPr lang="es-ES" sz="2800" b="1" dirty="0" err="1"/>
              <a:t>Tarragó</a:t>
            </a:r>
            <a:r>
              <a:rPr lang="es-ES" sz="2800" b="1" dirty="0"/>
              <a:t> Montalvo (Departamento Docencia e Investigaciones / Centro Nacional de Información de Ciencias Médicas)</a:t>
            </a:r>
            <a:endParaRPr lang="es-CU" sz="2800" dirty="0"/>
          </a:p>
          <a:p>
            <a:pPr>
              <a:buClr>
                <a:schemeClr val="bg1"/>
              </a:buClr>
              <a:buSzPct val="80000"/>
              <a:buFont typeface="Century Gothic" panose="020B0502020202020204" pitchFamily="34" charset="0"/>
              <a:buChar char="►"/>
            </a:pPr>
            <a:r>
              <a:rPr lang="es-ES" sz="2800" b="1" dirty="0"/>
              <a:t> M. Sc.  Arelys Borrell </a:t>
            </a:r>
            <a:r>
              <a:rPr lang="es-ES" sz="2800" b="1" dirty="0" err="1"/>
              <a:t>Saburit</a:t>
            </a:r>
            <a:r>
              <a:rPr lang="es-ES" sz="2800" b="1" dirty="0"/>
              <a:t> (Departamento </a:t>
            </a:r>
            <a:r>
              <a:rPr lang="es-MX" sz="2800" b="1" dirty="0"/>
              <a:t>Servicios Especiales de Información</a:t>
            </a:r>
            <a:r>
              <a:rPr lang="es-ES" sz="2800" b="1" dirty="0"/>
              <a:t> / Centro Nacional de Información de Ciencias Médicas</a:t>
            </a:r>
            <a:r>
              <a:rPr lang="es-MX" sz="2800" b="1" dirty="0"/>
              <a:t>)</a:t>
            </a:r>
            <a:endParaRPr lang="es-CU" sz="2800" dirty="0"/>
          </a:p>
        </p:txBody>
      </p:sp>
      <p:sp>
        <p:nvSpPr>
          <p:cNvPr id="8" name="CuadroTexto 7">
            <a:extLst>
              <a:ext uri="{FF2B5EF4-FFF2-40B4-BE49-F238E27FC236}">
                <a16:creationId xmlns:a16="http://schemas.microsoft.com/office/drawing/2014/main" id="{0762D2EC-35AB-46B0-84DE-40EEC5FADF65}"/>
              </a:ext>
            </a:extLst>
          </p:cNvPr>
          <p:cNvSpPr txBox="1"/>
          <p:nvPr/>
        </p:nvSpPr>
        <p:spPr>
          <a:xfrm>
            <a:off x="4740811" y="6155397"/>
            <a:ext cx="7240172" cy="369332"/>
          </a:xfrm>
          <a:prstGeom prst="rect">
            <a:avLst/>
          </a:prstGeom>
          <a:solidFill>
            <a:schemeClr val="bg2">
              <a:lumMod val="90000"/>
            </a:schemeClr>
          </a:solidFill>
          <a:ln w="38100">
            <a:solidFill>
              <a:schemeClr val="bg1"/>
            </a:solidFill>
          </a:ln>
        </p:spPr>
        <p:txBody>
          <a:bodyPr wrap="square" rtlCol="0">
            <a:spAutoFit/>
          </a:bodyPr>
          <a:lstStyle/>
          <a:p>
            <a:pPr algn="ctr"/>
            <a:r>
              <a:rPr lang="es-MX" b="1"/>
              <a:t>Curso: Papel de los Bibliotecarios en la Ciencia Abierta</a:t>
            </a:r>
            <a:endParaRPr lang="es-CU" b="1" dirty="0"/>
          </a:p>
        </p:txBody>
      </p:sp>
      <p:pic>
        <p:nvPicPr>
          <p:cNvPr id="2" name="2 29">
            <a:hlinkClick r:id="" action="ppaction://media"/>
            <a:extLst>
              <a:ext uri="{FF2B5EF4-FFF2-40B4-BE49-F238E27FC236}">
                <a16:creationId xmlns:a16="http://schemas.microsoft.com/office/drawing/2014/main" id="{BEB7C83F-9F00-429A-9B02-2C218EDE698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2487836" y="3124200"/>
            <a:ext cx="609600" cy="609600"/>
          </a:xfrm>
          <a:prstGeom prst="rect">
            <a:avLst/>
          </a:prstGeom>
        </p:spPr>
      </p:pic>
    </p:spTree>
    <p:extLst>
      <p:ext uri="{BB962C8B-B14F-4D97-AF65-F5344CB8AC3E}">
        <p14:creationId xmlns:p14="http://schemas.microsoft.com/office/powerpoint/2010/main" val="3971597649"/>
      </p:ext>
    </p:extLst>
  </p:cSld>
  <p:clrMapOvr>
    <a:masterClrMapping/>
  </p:clrMapOvr>
  <mc:AlternateContent xmlns:mc="http://schemas.openxmlformats.org/markup-compatibility/2006" xmlns:p14="http://schemas.microsoft.com/office/powerpoint/2010/main">
    <mc:Choice Requires="p14">
      <p:transition spd="slow" p14:dur="2000" advClick="0" advTm="30000"/>
    </mc:Choice>
    <mc:Fallback xmlns="">
      <p:transition spd="slow" advClick="0" advTm="30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69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CB449C00-B5C8-4DA8-A76E-CCF953EFFADB}"/>
              </a:ext>
            </a:extLst>
          </p:cNvPr>
          <p:cNvSpPr>
            <a:spLocks noGrp="1"/>
          </p:cNvSpPr>
          <p:nvPr>
            <p:ph idx="4294967295"/>
          </p:nvPr>
        </p:nvSpPr>
        <p:spPr>
          <a:xfrm>
            <a:off x="0" y="984250"/>
            <a:ext cx="11336338" cy="4889500"/>
          </a:xfrm>
        </p:spPr>
        <p:txBody>
          <a:bodyPr>
            <a:noAutofit/>
          </a:bodyPr>
          <a:lstStyle/>
          <a:p>
            <a:pPr marL="0" indent="0" algn="just">
              <a:buNone/>
            </a:pPr>
            <a:r>
              <a:rPr lang="es-ES" sz="4000" dirty="0"/>
              <a:t>El cine (abreviatura de cinematógrafo) o cinematografía, es la técnica que consiste en proyectar fotogramas de forma rápida y sucesiva para crear la impresión de movimiento, mostrando algún vídeo (o película, o film, o filme). La palabra cine designa también las salas o teatros en los cuales se proyectan las películas.</a:t>
            </a:r>
            <a:endParaRPr lang="es-CU" sz="4000" dirty="0"/>
          </a:p>
        </p:txBody>
      </p:sp>
      <p:pic>
        <p:nvPicPr>
          <p:cNvPr id="5" name="21 25">
            <a:hlinkClick r:id="" action="ppaction://media"/>
            <a:extLst>
              <a:ext uri="{FF2B5EF4-FFF2-40B4-BE49-F238E27FC236}">
                <a16:creationId xmlns:a16="http://schemas.microsoft.com/office/drawing/2014/main" id="{1754625D-50EE-4CB3-A53E-908EA8C2BF8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2528177" y="3124200"/>
            <a:ext cx="609600" cy="609600"/>
          </a:xfrm>
          <a:prstGeom prst="rect">
            <a:avLst/>
          </a:prstGeom>
        </p:spPr>
      </p:pic>
      <p:sp>
        <p:nvSpPr>
          <p:cNvPr id="6" name="CuadroTexto 5">
            <a:extLst>
              <a:ext uri="{FF2B5EF4-FFF2-40B4-BE49-F238E27FC236}">
                <a16:creationId xmlns:a16="http://schemas.microsoft.com/office/drawing/2014/main" id="{FAF4A8DD-AF8A-4DB1-BF97-83C43EA64EDF}"/>
              </a:ext>
            </a:extLst>
          </p:cNvPr>
          <p:cNvSpPr txBox="1"/>
          <p:nvPr/>
        </p:nvSpPr>
        <p:spPr>
          <a:xfrm>
            <a:off x="4740811" y="6155397"/>
            <a:ext cx="7240172" cy="369332"/>
          </a:xfrm>
          <a:prstGeom prst="rect">
            <a:avLst/>
          </a:prstGeom>
          <a:solidFill>
            <a:schemeClr val="bg2">
              <a:lumMod val="90000"/>
            </a:schemeClr>
          </a:solidFill>
          <a:ln w="38100">
            <a:solidFill>
              <a:schemeClr val="bg1"/>
            </a:solidFill>
          </a:ln>
        </p:spPr>
        <p:txBody>
          <a:bodyPr wrap="square" rtlCol="0">
            <a:spAutoFit/>
          </a:bodyPr>
          <a:lstStyle/>
          <a:p>
            <a:pPr algn="ctr"/>
            <a:r>
              <a:rPr lang="es-MX" b="1"/>
              <a:t>Curso: Papel de los Bibliotecarios en la Ciencia Abierta</a:t>
            </a:r>
            <a:endParaRPr lang="es-CU" b="1" dirty="0"/>
          </a:p>
        </p:txBody>
      </p:sp>
      <p:sp>
        <p:nvSpPr>
          <p:cNvPr id="8" name="Título 1">
            <a:extLst>
              <a:ext uri="{FF2B5EF4-FFF2-40B4-BE49-F238E27FC236}">
                <a16:creationId xmlns:a16="http://schemas.microsoft.com/office/drawing/2014/main" id="{D9B884C6-9153-47A3-93D5-4E7FE9CDD9AB}"/>
              </a:ext>
            </a:extLst>
          </p:cNvPr>
          <p:cNvSpPr txBox="1">
            <a:spLocks/>
          </p:cNvSpPr>
          <p:nvPr/>
        </p:nvSpPr>
        <p:spPr>
          <a:xfrm>
            <a:off x="4733370" y="195262"/>
            <a:ext cx="2704158" cy="922337"/>
          </a:xfrm>
          <a:prstGeom prst="rect">
            <a:avLst/>
          </a:prstGeom>
          <a:ln w="38100">
            <a:solidFill>
              <a:schemeClr val="bg1"/>
            </a:solidFill>
          </a:ln>
        </p:spPr>
        <p:txBody>
          <a:bodyPr vert="horz" lIns="91440" tIns="45720" rIns="91440" bIns="45720" rtlCol="0" anchor="t">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s-MX" sz="5400" b="1" dirty="0"/>
              <a:t>El Cine</a:t>
            </a:r>
            <a:br>
              <a:rPr lang="es-MX" sz="5400" b="1" dirty="0"/>
            </a:br>
            <a:endParaRPr lang="es-CU" sz="5400" b="1" dirty="0"/>
          </a:p>
        </p:txBody>
      </p:sp>
    </p:spTree>
    <p:extLst>
      <p:ext uri="{BB962C8B-B14F-4D97-AF65-F5344CB8AC3E}">
        <p14:creationId xmlns:p14="http://schemas.microsoft.com/office/powerpoint/2010/main" val="3841547105"/>
      </p:ext>
    </p:extLst>
  </p:cSld>
  <p:clrMapOvr>
    <a:masterClrMapping/>
  </p:clrMapOvr>
  <mc:AlternateContent xmlns:mc="http://schemas.openxmlformats.org/markup-compatibility/2006" xmlns:p14="http://schemas.microsoft.com/office/powerpoint/2010/main">
    <mc:Choice Requires="p14">
      <p:transition spd="slow" p14:dur="2000" advClick="0" advTm="25000"/>
    </mc:Choice>
    <mc:Fallback xmlns="">
      <p:transition spd="slow" advClick="0" advTm="25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86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CB449C00-B5C8-4DA8-A76E-CCF953EFFADB}"/>
              </a:ext>
            </a:extLst>
          </p:cNvPr>
          <p:cNvSpPr>
            <a:spLocks noGrp="1"/>
          </p:cNvSpPr>
          <p:nvPr>
            <p:ph idx="4294967295"/>
          </p:nvPr>
        </p:nvSpPr>
        <p:spPr>
          <a:xfrm>
            <a:off x="445343" y="1656938"/>
            <a:ext cx="11276012" cy="4683125"/>
          </a:xfrm>
        </p:spPr>
        <p:txBody>
          <a:bodyPr>
            <a:noAutofit/>
          </a:bodyPr>
          <a:lstStyle/>
          <a:p>
            <a:pPr lvl="0">
              <a:buClr>
                <a:schemeClr val="bg1"/>
              </a:buClr>
            </a:pPr>
            <a:r>
              <a:rPr lang="es-MX" sz="4400" b="1" dirty="0"/>
              <a:t>Representar la realidad en movimiento.</a:t>
            </a:r>
            <a:endParaRPr lang="es-CU" sz="4400" b="1" dirty="0"/>
          </a:p>
          <a:p>
            <a:pPr lvl="0">
              <a:buClr>
                <a:schemeClr val="bg1"/>
              </a:buClr>
            </a:pPr>
            <a:r>
              <a:rPr lang="es-MX" sz="4400" b="1" dirty="0"/>
              <a:t>Arte.</a:t>
            </a:r>
            <a:endParaRPr lang="es-CU" sz="4400" b="1" dirty="0"/>
          </a:p>
          <a:p>
            <a:pPr lvl="0">
              <a:buClr>
                <a:schemeClr val="bg1"/>
              </a:buClr>
            </a:pPr>
            <a:r>
              <a:rPr lang="es-MX" sz="4400" b="1" dirty="0"/>
              <a:t>Géneros.</a:t>
            </a:r>
            <a:endParaRPr lang="es-CU" sz="4400" b="1" dirty="0"/>
          </a:p>
          <a:p>
            <a:pPr lvl="0">
              <a:buClr>
                <a:schemeClr val="bg1"/>
              </a:buClr>
            </a:pPr>
            <a:r>
              <a:rPr lang="es-MX" sz="4400" b="1" dirty="0"/>
              <a:t>Comunicación e información.</a:t>
            </a:r>
            <a:endParaRPr lang="es-CU" sz="4400" b="1" dirty="0"/>
          </a:p>
          <a:p>
            <a:pPr>
              <a:buClr>
                <a:schemeClr val="bg1"/>
              </a:buClr>
            </a:pPr>
            <a:r>
              <a:rPr lang="es-ES" sz="4400" b="1" dirty="0"/>
              <a:t>Uso de la tecnología.</a:t>
            </a:r>
            <a:endParaRPr lang="es-CU" sz="4800" dirty="0"/>
          </a:p>
          <a:p>
            <a:pPr lvl="0"/>
            <a:endParaRPr lang="es-CU" sz="4800" dirty="0"/>
          </a:p>
        </p:txBody>
      </p:sp>
      <p:pic>
        <p:nvPicPr>
          <p:cNvPr id="5" name="22 2 y 19">
            <a:hlinkClick r:id="" action="ppaction://media"/>
            <a:extLst>
              <a:ext uri="{FF2B5EF4-FFF2-40B4-BE49-F238E27FC236}">
                <a16:creationId xmlns:a16="http://schemas.microsoft.com/office/drawing/2014/main" id="{6713FE66-7419-4C90-8D47-BBD5190C48E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2622306" y="3124200"/>
            <a:ext cx="609600" cy="609600"/>
          </a:xfrm>
          <a:prstGeom prst="rect">
            <a:avLst/>
          </a:prstGeom>
        </p:spPr>
      </p:pic>
      <p:sp>
        <p:nvSpPr>
          <p:cNvPr id="6" name="CuadroTexto 5">
            <a:extLst>
              <a:ext uri="{FF2B5EF4-FFF2-40B4-BE49-F238E27FC236}">
                <a16:creationId xmlns:a16="http://schemas.microsoft.com/office/drawing/2014/main" id="{DA7C1C73-FD5B-48A7-8E5C-A2929CC2E28C}"/>
              </a:ext>
            </a:extLst>
          </p:cNvPr>
          <p:cNvSpPr txBox="1"/>
          <p:nvPr/>
        </p:nvSpPr>
        <p:spPr>
          <a:xfrm>
            <a:off x="4740811" y="6155397"/>
            <a:ext cx="7240172" cy="369332"/>
          </a:xfrm>
          <a:prstGeom prst="rect">
            <a:avLst/>
          </a:prstGeom>
          <a:solidFill>
            <a:schemeClr val="bg2">
              <a:lumMod val="90000"/>
            </a:schemeClr>
          </a:solidFill>
          <a:ln w="38100">
            <a:solidFill>
              <a:schemeClr val="bg1"/>
            </a:solidFill>
          </a:ln>
        </p:spPr>
        <p:txBody>
          <a:bodyPr wrap="square" rtlCol="0">
            <a:spAutoFit/>
          </a:bodyPr>
          <a:lstStyle/>
          <a:p>
            <a:pPr algn="ctr"/>
            <a:r>
              <a:rPr lang="es-MX" b="1"/>
              <a:t>Curso: Papel de los Bibliotecarios en la Ciencia Abierta</a:t>
            </a:r>
            <a:endParaRPr lang="es-CU" b="1" dirty="0"/>
          </a:p>
        </p:txBody>
      </p:sp>
      <p:sp>
        <p:nvSpPr>
          <p:cNvPr id="7" name="Título 1">
            <a:extLst>
              <a:ext uri="{FF2B5EF4-FFF2-40B4-BE49-F238E27FC236}">
                <a16:creationId xmlns:a16="http://schemas.microsoft.com/office/drawing/2014/main" id="{9154BE32-D933-4D42-A574-10EDEEE009AF}"/>
              </a:ext>
            </a:extLst>
          </p:cNvPr>
          <p:cNvSpPr txBox="1">
            <a:spLocks/>
          </p:cNvSpPr>
          <p:nvPr/>
        </p:nvSpPr>
        <p:spPr>
          <a:xfrm>
            <a:off x="363069" y="474712"/>
            <a:ext cx="11465861" cy="749897"/>
          </a:xfrm>
          <a:prstGeom prst="rect">
            <a:avLst/>
          </a:prstGeom>
          <a:ln w="38100">
            <a:solidFill>
              <a:schemeClr val="bg1"/>
            </a:solidFill>
          </a:ln>
        </p:spPr>
        <p:txBody>
          <a:bodyPr vert="horz" lIns="91440" tIns="45720" rIns="91440" bIns="45720" rtlCol="0" anchor="t">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s-MX" sz="4800" b="1" dirty="0"/>
              <a:t>Características</a:t>
            </a:r>
            <a:r>
              <a:rPr lang="es-MX" sz="3600" b="1" dirty="0"/>
              <a:t> </a:t>
            </a:r>
            <a:r>
              <a:rPr lang="es-MX" sz="4800" b="1" dirty="0"/>
              <a:t>que definen al CINE</a:t>
            </a:r>
            <a:br>
              <a:rPr lang="es-MX" sz="3600" b="1" dirty="0"/>
            </a:br>
            <a:endParaRPr lang="es-CU" sz="3600" b="1" dirty="0"/>
          </a:p>
        </p:txBody>
      </p:sp>
    </p:spTree>
    <p:extLst>
      <p:ext uri="{BB962C8B-B14F-4D97-AF65-F5344CB8AC3E}">
        <p14:creationId xmlns:p14="http://schemas.microsoft.com/office/powerpoint/2010/main" val="1654295086"/>
      </p:ext>
    </p:extLst>
  </p:cSld>
  <p:clrMapOvr>
    <a:masterClrMapping/>
  </p:clrMapOvr>
  <mc:AlternateContent xmlns:mc="http://schemas.openxmlformats.org/markup-compatibility/2006" xmlns:p14="http://schemas.microsoft.com/office/powerpoint/2010/main">
    <mc:Choice Requires="p14">
      <p:transition spd="slow" p14:dur="2000" advClick="0" advTm="139000"/>
    </mc:Choice>
    <mc:Fallback xmlns="">
      <p:transition spd="slow" advClick="0" advTm="139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809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CB449C00-B5C8-4DA8-A76E-CCF953EFFADB}"/>
              </a:ext>
            </a:extLst>
          </p:cNvPr>
          <p:cNvSpPr>
            <a:spLocks noGrp="1"/>
          </p:cNvSpPr>
          <p:nvPr>
            <p:ph idx="4294967295"/>
          </p:nvPr>
        </p:nvSpPr>
        <p:spPr>
          <a:xfrm>
            <a:off x="824519" y="1290173"/>
            <a:ext cx="10542962" cy="4692650"/>
          </a:xfrm>
        </p:spPr>
        <p:txBody>
          <a:bodyPr>
            <a:noAutofit/>
          </a:bodyPr>
          <a:lstStyle/>
          <a:p>
            <a:pPr marL="0" indent="0" algn="just">
              <a:buNone/>
            </a:pPr>
            <a:r>
              <a:rPr lang="es-ES" sz="4400" dirty="0"/>
              <a:t>La radio es un medio de comunicación que se basa en el envío de señales de audio a través de ondas de radio, si bien el término se usa también para otras formas de envío de audio a distancia como la radio por Internet.</a:t>
            </a:r>
            <a:endParaRPr lang="es-CU" sz="7200" dirty="0"/>
          </a:p>
        </p:txBody>
      </p:sp>
      <p:pic>
        <p:nvPicPr>
          <p:cNvPr id="5" name="23 18">
            <a:hlinkClick r:id="" action="ppaction://media"/>
            <a:extLst>
              <a:ext uri="{FF2B5EF4-FFF2-40B4-BE49-F238E27FC236}">
                <a16:creationId xmlns:a16="http://schemas.microsoft.com/office/drawing/2014/main" id="{B596CFB3-D579-41D9-8A98-F422C60DEEB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2555071" y="3187804"/>
            <a:ext cx="609600" cy="609600"/>
          </a:xfrm>
          <a:prstGeom prst="rect">
            <a:avLst/>
          </a:prstGeom>
        </p:spPr>
      </p:pic>
      <p:sp>
        <p:nvSpPr>
          <p:cNvPr id="6" name="CuadroTexto 5">
            <a:extLst>
              <a:ext uri="{FF2B5EF4-FFF2-40B4-BE49-F238E27FC236}">
                <a16:creationId xmlns:a16="http://schemas.microsoft.com/office/drawing/2014/main" id="{8E055B0C-C572-4102-B6EF-1BB6C2EC5D0F}"/>
              </a:ext>
            </a:extLst>
          </p:cNvPr>
          <p:cNvSpPr txBox="1"/>
          <p:nvPr/>
        </p:nvSpPr>
        <p:spPr>
          <a:xfrm>
            <a:off x="4740811" y="6155397"/>
            <a:ext cx="7240172" cy="369332"/>
          </a:xfrm>
          <a:prstGeom prst="rect">
            <a:avLst/>
          </a:prstGeom>
          <a:solidFill>
            <a:schemeClr val="bg2">
              <a:lumMod val="90000"/>
            </a:schemeClr>
          </a:solidFill>
          <a:ln w="38100">
            <a:solidFill>
              <a:schemeClr val="bg1"/>
            </a:solidFill>
          </a:ln>
        </p:spPr>
        <p:txBody>
          <a:bodyPr wrap="square" rtlCol="0">
            <a:spAutoFit/>
          </a:bodyPr>
          <a:lstStyle/>
          <a:p>
            <a:pPr algn="ctr"/>
            <a:r>
              <a:rPr lang="es-MX" b="1"/>
              <a:t>Curso: Papel de los Bibliotecarios en la Ciencia Abierta</a:t>
            </a:r>
            <a:endParaRPr lang="es-CU" b="1" dirty="0"/>
          </a:p>
        </p:txBody>
      </p:sp>
      <p:sp>
        <p:nvSpPr>
          <p:cNvPr id="7" name="Título 1">
            <a:extLst>
              <a:ext uri="{FF2B5EF4-FFF2-40B4-BE49-F238E27FC236}">
                <a16:creationId xmlns:a16="http://schemas.microsoft.com/office/drawing/2014/main" id="{09F95D83-A1D8-46F9-9E29-D0EB443C371E}"/>
              </a:ext>
            </a:extLst>
          </p:cNvPr>
          <p:cNvSpPr txBox="1">
            <a:spLocks/>
          </p:cNvSpPr>
          <p:nvPr/>
        </p:nvSpPr>
        <p:spPr>
          <a:xfrm>
            <a:off x="4437536" y="195262"/>
            <a:ext cx="3348312" cy="922337"/>
          </a:xfrm>
          <a:prstGeom prst="rect">
            <a:avLst/>
          </a:prstGeom>
          <a:ln w="38100">
            <a:solidFill>
              <a:schemeClr val="bg1"/>
            </a:solidFill>
          </a:ln>
        </p:spPr>
        <p:txBody>
          <a:bodyPr vert="horz" lIns="91440" tIns="45720" rIns="91440" bIns="45720" rtlCol="0" anchor="t">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s-MX" sz="5400" b="1" dirty="0"/>
              <a:t>La Radio</a:t>
            </a:r>
            <a:br>
              <a:rPr lang="es-MX" sz="5400" b="1" dirty="0"/>
            </a:br>
            <a:endParaRPr lang="es-CU" sz="5400" b="1" dirty="0"/>
          </a:p>
        </p:txBody>
      </p:sp>
    </p:spTree>
    <p:extLst>
      <p:ext uri="{BB962C8B-B14F-4D97-AF65-F5344CB8AC3E}">
        <p14:creationId xmlns:p14="http://schemas.microsoft.com/office/powerpoint/2010/main" val="1650320212"/>
      </p:ext>
    </p:extLst>
  </p:cSld>
  <p:clrMapOvr>
    <a:masterClrMapping/>
  </p:clrMapOvr>
  <mc:AlternateContent xmlns:mc="http://schemas.openxmlformats.org/markup-compatibility/2006" xmlns:p14="http://schemas.microsoft.com/office/powerpoint/2010/main">
    <mc:Choice Requires="p14">
      <p:transition spd="slow" p14:dur="2000" advClick="0" advTm="18000"/>
    </mc:Choice>
    <mc:Fallback xmlns="">
      <p:transition spd="slow" advClick="0" advTm="18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62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CB449C00-B5C8-4DA8-A76E-CCF953EFFADB}"/>
              </a:ext>
            </a:extLst>
          </p:cNvPr>
          <p:cNvSpPr>
            <a:spLocks noGrp="1"/>
          </p:cNvSpPr>
          <p:nvPr>
            <p:ph idx="4294967295"/>
          </p:nvPr>
        </p:nvSpPr>
        <p:spPr>
          <a:xfrm>
            <a:off x="349622" y="1117786"/>
            <a:ext cx="11509375" cy="5215779"/>
          </a:xfrm>
        </p:spPr>
        <p:txBody>
          <a:bodyPr>
            <a:noAutofit/>
          </a:bodyPr>
          <a:lstStyle/>
          <a:p>
            <a:pPr lvl="0">
              <a:lnSpc>
                <a:spcPct val="100000"/>
              </a:lnSpc>
              <a:buClr>
                <a:schemeClr val="bg1"/>
              </a:buClr>
            </a:pPr>
            <a:r>
              <a:rPr lang="es-ES" sz="3200" b="1" dirty="0"/>
              <a:t>Es un medio de comunicación masiva</a:t>
            </a:r>
            <a:r>
              <a:rPr lang="es-ES" sz="3200" dirty="0"/>
              <a:t>.</a:t>
            </a:r>
            <a:endParaRPr lang="es-CU" sz="3200" dirty="0"/>
          </a:p>
          <a:p>
            <a:pPr lvl="0">
              <a:lnSpc>
                <a:spcPct val="100000"/>
              </a:lnSpc>
              <a:buClr>
                <a:schemeClr val="bg1"/>
              </a:buClr>
            </a:pPr>
            <a:r>
              <a:rPr lang="es-ES" sz="3200" b="1" dirty="0"/>
              <a:t>Utiliza las ondas hertzianas</a:t>
            </a:r>
            <a:r>
              <a:rPr lang="es-ES" sz="3200" dirty="0"/>
              <a:t>.</a:t>
            </a:r>
            <a:endParaRPr lang="es-CU" sz="3200" dirty="0"/>
          </a:p>
          <a:p>
            <a:pPr lvl="0">
              <a:lnSpc>
                <a:spcPct val="100000"/>
              </a:lnSpc>
              <a:buClr>
                <a:schemeClr val="bg1"/>
              </a:buClr>
            </a:pPr>
            <a:r>
              <a:rPr lang="es-ES" sz="3200" b="1" dirty="0"/>
              <a:t>Es un medio de comunicación unidireccional</a:t>
            </a:r>
            <a:r>
              <a:rPr lang="es-ES" sz="3200" dirty="0"/>
              <a:t>.</a:t>
            </a:r>
            <a:endParaRPr lang="es-CU" sz="3200" dirty="0"/>
          </a:p>
          <a:p>
            <a:pPr lvl="0">
              <a:lnSpc>
                <a:spcPct val="100000"/>
              </a:lnSpc>
              <a:buClr>
                <a:schemeClr val="bg1"/>
              </a:buClr>
            </a:pPr>
            <a:r>
              <a:rPr lang="es-ES" sz="3200" b="1" dirty="0"/>
              <a:t>Emplea distintas bandas del espectro radioeléctrico</a:t>
            </a:r>
            <a:r>
              <a:rPr lang="es-ES" sz="3200" dirty="0"/>
              <a:t>.</a:t>
            </a:r>
            <a:endParaRPr lang="es-CU" sz="3200" dirty="0"/>
          </a:p>
          <a:p>
            <a:pPr lvl="0">
              <a:lnSpc>
                <a:spcPct val="100000"/>
              </a:lnSpc>
              <a:buClr>
                <a:schemeClr val="bg1"/>
              </a:buClr>
            </a:pPr>
            <a:r>
              <a:rPr lang="es-ES" sz="3200" b="1" dirty="0"/>
              <a:t>Las ondas de radio también se emplean para transmitir video (televisión), datos (internet) y también para la telefonía</a:t>
            </a:r>
            <a:r>
              <a:rPr lang="es-ES" sz="3200" dirty="0"/>
              <a:t>.</a:t>
            </a:r>
          </a:p>
          <a:p>
            <a:pPr lvl="0">
              <a:lnSpc>
                <a:spcPct val="100000"/>
              </a:lnSpc>
              <a:buClr>
                <a:schemeClr val="bg1"/>
              </a:buClr>
            </a:pPr>
            <a:r>
              <a:rPr lang="es-ES" sz="3200" b="1" dirty="0"/>
              <a:t>No se debe confundir con el elemento químico del mismo nombre (Ra).</a:t>
            </a:r>
            <a:endParaRPr lang="es-CU" sz="5400" b="1" dirty="0"/>
          </a:p>
        </p:txBody>
      </p:sp>
      <p:pic>
        <p:nvPicPr>
          <p:cNvPr id="5" name="24 1 y 29">
            <a:hlinkClick r:id="" action="ppaction://media"/>
            <a:extLst>
              <a:ext uri="{FF2B5EF4-FFF2-40B4-BE49-F238E27FC236}">
                <a16:creationId xmlns:a16="http://schemas.microsoft.com/office/drawing/2014/main" id="{CAC01CE2-34EB-4F3D-B643-3FE047E80CF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2891247" y="3124200"/>
            <a:ext cx="609600" cy="609600"/>
          </a:xfrm>
          <a:prstGeom prst="rect">
            <a:avLst/>
          </a:prstGeom>
        </p:spPr>
      </p:pic>
      <p:sp>
        <p:nvSpPr>
          <p:cNvPr id="6" name="CuadroTexto 5">
            <a:extLst>
              <a:ext uri="{FF2B5EF4-FFF2-40B4-BE49-F238E27FC236}">
                <a16:creationId xmlns:a16="http://schemas.microsoft.com/office/drawing/2014/main" id="{CA1AEFFA-523D-451B-A9F8-60EB303A5366}"/>
              </a:ext>
            </a:extLst>
          </p:cNvPr>
          <p:cNvSpPr txBox="1"/>
          <p:nvPr/>
        </p:nvSpPr>
        <p:spPr>
          <a:xfrm>
            <a:off x="4740811" y="6155397"/>
            <a:ext cx="7240172" cy="369332"/>
          </a:xfrm>
          <a:prstGeom prst="rect">
            <a:avLst/>
          </a:prstGeom>
          <a:solidFill>
            <a:schemeClr val="bg2">
              <a:lumMod val="90000"/>
            </a:schemeClr>
          </a:solidFill>
          <a:ln w="38100">
            <a:solidFill>
              <a:schemeClr val="bg1"/>
            </a:solidFill>
          </a:ln>
        </p:spPr>
        <p:txBody>
          <a:bodyPr wrap="square" rtlCol="0">
            <a:spAutoFit/>
          </a:bodyPr>
          <a:lstStyle/>
          <a:p>
            <a:pPr algn="ctr"/>
            <a:r>
              <a:rPr lang="es-MX" b="1"/>
              <a:t>Curso: Papel de los Bibliotecarios en la Ciencia Abierta</a:t>
            </a:r>
            <a:endParaRPr lang="es-CU" b="1" dirty="0"/>
          </a:p>
        </p:txBody>
      </p:sp>
      <p:sp>
        <p:nvSpPr>
          <p:cNvPr id="7" name="Título 1">
            <a:extLst>
              <a:ext uri="{FF2B5EF4-FFF2-40B4-BE49-F238E27FC236}">
                <a16:creationId xmlns:a16="http://schemas.microsoft.com/office/drawing/2014/main" id="{23B088D5-84B6-4433-91B0-B4A1C9770CDF}"/>
              </a:ext>
            </a:extLst>
          </p:cNvPr>
          <p:cNvSpPr txBox="1">
            <a:spLocks/>
          </p:cNvSpPr>
          <p:nvPr/>
        </p:nvSpPr>
        <p:spPr>
          <a:xfrm>
            <a:off x="188259" y="193078"/>
            <a:ext cx="11792723" cy="825120"/>
          </a:xfrm>
          <a:prstGeom prst="rect">
            <a:avLst/>
          </a:prstGeom>
          <a:ln w="38100">
            <a:solidFill>
              <a:schemeClr val="bg1"/>
            </a:solidFill>
          </a:ln>
        </p:spPr>
        <p:txBody>
          <a:bodyPr vert="horz" lIns="91440" tIns="45720" rIns="91440" bIns="45720" rtlCol="0" anchor="t">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s-MX" sz="4800" b="1" dirty="0"/>
              <a:t>Características</a:t>
            </a:r>
            <a:r>
              <a:rPr lang="es-MX" sz="3600" b="1" dirty="0"/>
              <a:t> </a:t>
            </a:r>
            <a:r>
              <a:rPr lang="es-MX" sz="4800" b="1" dirty="0"/>
              <a:t>que definen a la RADIO</a:t>
            </a:r>
            <a:br>
              <a:rPr lang="es-MX" sz="3600" b="1" dirty="0"/>
            </a:br>
            <a:endParaRPr lang="es-CU" sz="3600" b="1" dirty="0"/>
          </a:p>
        </p:txBody>
      </p:sp>
    </p:spTree>
    <p:extLst>
      <p:ext uri="{BB962C8B-B14F-4D97-AF65-F5344CB8AC3E}">
        <p14:creationId xmlns:p14="http://schemas.microsoft.com/office/powerpoint/2010/main" val="3116222586"/>
      </p:ext>
    </p:extLst>
  </p:cSld>
  <p:clrMapOvr>
    <a:masterClrMapping/>
  </p:clrMapOvr>
  <mc:AlternateContent xmlns:mc="http://schemas.openxmlformats.org/markup-compatibility/2006" xmlns:p14="http://schemas.microsoft.com/office/powerpoint/2010/main">
    <mc:Choice Requires="p14">
      <p:transition spd="slow" p14:dur="2000" advClick="0" advTm="89000"/>
    </mc:Choice>
    <mc:Fallback xmlns="">
      <p:transition spd="slow" advClick="0" advTm="89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882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CB449C00-B5C8-4DA8-A76E-CCF953EFFADB}"/>
              </a:ext>
            </a:extLst>
          </p:cNvPr>
          <p:cNvSpPr>
            <a:spLocks noGrp="1"/>
          </p:cNvSpPr>
          <p:nvPr>
            <p:ph idx="4294967295"/>
          </p:nvPr>
        </p:nvSpPr>
        <p:spPr>
          <a:xfrm>
            <a:off x="430304" y="1316226"/>
            <a:ext cx="11336338" cy="4721225"/>
          </a:xfrm>
        </p:spPr>
        <p:txBody>
          <a:bodyPr>
            <a:noAutofit/>
          </a:bodyPr>
          <a:lstStyle/>
          <a:p>
            <a:pPr marL="0" indent="0" algn="just">
              <a:buNone/>
            </a:pPr>
            <a:r>
              <a:rPr lang="es-ES" sz="3200" dirty="0"/>
              <a:t>La televisión es un sistema para la transmisión y recepción de imágenes y sonidos a distancia que simulan movimientos, que emplea un mecanismo de difusión. La transmisión puede ser efectuada por medio de ondas de radio, por redes de televisión por cable, televisión por satélite o por IPTV, que son las que existen en modalidades de señal abierta y televisión por suscripción. El receptor que da las señales es el televisor, aunque también recibe el nombre de "televisión”.</a:t>
            </a:r>
            <a:endParaRPr lang="es-CU" sz="3200" dirty="0"/>
          </a:p>
        </p:txBody>
      </p:sp>
      <p:pic>
        <p:nvPicPr>
          <p:cNvPr id="5" name="25 1 y 2">
            <a:hlinkClick r:id="" action="ppaction://media"/>
            <a:extLst>
              <a:ext uri="{FF2B5EF4-FFF2-40B4-BE49-F238E27FC236}">
                <a16:creationId xmlns:a16="http://schemas.microsoft.com/office/drawing/2014/main" id="{6AD31DB2-8C24-4B46-8606-9AEC66052E4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2501283" y="3124200"/>
            <a:ext cx="609600" cy="609600"/>
          </a:xfrm>
          <a:prstGeom prst="rect">
            <a:avLst/>
          </a:prstGeom>
        </p:spPr>
      </p:pic>
      <p:sp>
        <p:nvSpPr>
          <p:cNvPr id="6" name="CuadroTexto 5">
            <a:extLst>
              <a:ext uri="{FF2B5EF4-FFF2-40B4-BE49-F238E27FC236}">
                <a16:creationId xmlns:a16="http://schemas.microsoft.com/office/drawing/2014/main" id="{2E707A9E-7AEF-4FB1-9534-BAA0C0DCC942}"/>
              </a:ext>
            </a:extLst>
          </p:cNvPr>
          <p:cNvSpPr txBox="1"/>
          <p:nvPr/>
        </p:nvSpPr>
        <p:spPr>
          <a:xfrm>
            <a:off x="4740811" y="6155397"/>
            <a:ext cx="7240172" cy="369332"/>
          </a:xfrm>
          <a:prstGeom prst="rect">
            <a:avLst/>
          </a:prstGeom>
          <a:solidFill>
            <a:schemeClr val="bg2">
              <a:lumMod val="90000"/>
            </a:schemeClr>
          </a:solidFill>
          <a:ln w="38100">
            <a:solidFill>
              <a:schemeClr val="bg1"/>
            </a:solidFill>
          </a:ln>
        </p:spPr>
        <p:txBody>
          <a:bodyPr wrap="square" rtlCol="0">
            <a:spAutoFit/>
          </a:bodyPr>
          <a:lstStyle/>
          <a:p>
            <a:pPr algn="ctr"/>
            <a:r>
              <a:rPr lang="es-MX" b="1"/>
              <a:t>Curso: Papel de los Bibliotecarios en la Ciencia Abierta</a:t>
            </a:r>
            <a:endParaRPr lang="es-CU" b="1" dirty="0"/>
          </a:p>
        </p:txBody>
      </p:sp>
      <p:sp>
        <p:nvSpPr>
          <p:cNvPr id="7" name="Título 1">
            <a:extLst>
              <a:ext uri="{FF2B5EF4-FFF2-40B4-BE49-F238E27FC236}">
                <a16:creationId xmlns:a16="http://schemas.microsoft.com/office/drawing/2014/main" id="{F91D43F5-E350-45D3-998D-8C637F43E197}"/>
              </a:ext>
            </a:extLst>
          </p:cNvPr>
          <p:cNvSpPr txBox="1">
            <a:spLocks/>
          </p:cNvSpPr>
          <p:nvPr/>
        </p:nvSpPr>
        <p:spPr>
          <a:xfrm>
            <a:off x="3550034" y="195262"/>
            <a:ext cx="5069536" cy="922337"/>
          </a:xfrm>
          <a:prstGeom prst="rect">
            <a:avLst/>
          </a:prstGeom>
          <a:ln w="38100">
            <a:solidFill>
              <a:schemeClr val="bg1"/>
            </a:solidFill>
          </a:ln>
        </p:spPr>
        <p:txBody>
          <a:bodyPr vert="horz" lIns="91440" tIns="45720" rIns="91440" bIns="45720" rtlCol="0" anchor="t">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s-MX" sz="5400" b="1" dirty="0"/>
              <a:t>La Televisión</a:t>
            </a:r>
            <a:br>
              <a:rPr lang="es-MX" sz="5400" b="1" dirty="0"/>
            </a:br>
            <a:endParaRPr lang="es-CU" sz="5400" b="1" dirty="0"/>
          </a:p>
        </p:txBody>
      </p:sp>
    </p:spTree>
    <p:extLst>
      <p:ext uri="{BB962C8B-B14F-4D97-AF65-F5344CB8AC3E}">
        <p14:creationId xmlns:p14="http://schemas.microsoft.com/office/powerpoint/2010/main" val="3566809517"/>
      </p:ext>
    </p:extLst>
  </p:cSld>
  <p:clrMapOvr>
    <a:masterClrMapping/>
  </p:clrMapOvr>
  <mc:AlternateContent xmlns:mc="http://schemas.openxmlformats.org/markup-compatibility/2006" xmlns:p14="http://schemas.microsoft.com/office/powerpoint/2010/main">
    <mc:Choice Requires="p14">
      <p:transition spd="slow" p14:dur="2000" advClick="0" advTm="62000"/>
    </mc:Choice>
    <mc:Fallback xmlns="">
      <p:transition spd="slow" advClick="0" advTm="62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134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CB449C00-B5C8-4DA8-A76E-CCF953EFFADB}"/>
              </a:ext>
            </a:extLst>
          </p:cNvPr>
          <p:cNvSpPr>
            <a:spLocks noGrp="1"/>
          </p:cNvSpPr>
          <p:nvPr>
            <p:ph idx="4294967295"/>
          </p:nvPr>
        </p:nvSpPr>
        <p:spPr>
          <a:xfrm>
            <a:off x="497543" y="1261071"/>
            <a:ext cx="5445713" cy="4894326"/>
          </a:xfrm>
          <a:ln w="38100">
            <a:solidFill>
              <a:schemeClr val="bg1"/>
            </a:solidFill>
          </a:ln>
        </p:spPr>
        <p:txBody>
          <a:bodyPr>
            <a:noAutofit/>
          </a:bodyPr>
          <a:lstStyle/>
          <a:p>
            <a:pPr lvl="0">
              <a:lnSpc>
                <a:spcPct val="150000"/>
              </a:lnSpc>
              <a:buClr>
                <a:schemeClr val="bg1"/>
              </a:buClr>
            </a:pPr>
            <a:r>
              <a:rPr lang="es-ES" sz="3200" dirty="0"/>
              <a:t>Naturaleza audiovisual.</a:t>
            </a:r>
          </a:p>
          <a:p>
            <a:pPr lvl="0">
              <a:lnSpc>
                <a:spcPct val="150000"/>
              </a:lnSpc>
              <a:buClr>
                <a:schemeClr val="bg1"/>
              </a:buClr>
            </a:pPr>
            <a:r>
              <a:rPr lang="es-ES" sz="3200" dirty="0"/>
              <a:t>Selectividad geográfica. </a:t>
            </a:r>
          </a:p>
          <a:p>
            <a:pPr lvl="0">
              <a:lnSpc>
                <a:spcPct val="150000"/>
              </a:lnSpc>
              <a:buClr>
                <a:schemeClr val="bg1"/>
              </a:buClr>
            </a:pPr>
            <a:r>
              <a:rPr lang="es-ES" sz="3200" dirty="0"/>
              <a:t>Gran penetración social.</a:t>
            </a:r>
            <a:endParaRPr lang="es-CU" sz="3200" dirty="0"/>
          </a:p>
          <a:p>
            <a:pPr lvl="0">
              <a:lnSpc>
                <a:spcPct val="150000"/>
              </a:lnSpc>
              <a:buClr>
                <a:schemeClr val="bg1"/>
              </a:buClr>
            </a:pPr>
            <a:r>
              <a:rPr lang="es-ES" sz="3200" dirty="0"/>
              <a:t>Audiencias masivas. </a:t>
            </a:r>
          </a:p>
          <a:p>
            <a:pPr lvl="0">
              <a:lnSpc>
                <a:spcPct val="150000"/>
              </a:lnSpc>
              <a:buClr>
                <a:schemeClr val="bg1"/>
              </a:buClr>
            </a:pPr>
            <a:r>
              <a:rPr lang="es-ES" sz="3200" dirty="0"/>
              <a:t>Fragmentación de las audiencias.</a:t>
            </a:r>
            <a:endParaRPr lang="es-CU" sz="3200" dirty="0"/>
          </a:p>
        </p:txBody>
      </p:sp>
      <p:sp>
        <p:nvSpPr>
          <p:cNvPr id="5" name="Marcador de contenido 2">
            <a:extLst>
              <a:ext uri="{FF2B5EF4-FFF2-40B4-BE49-F238E27FC236}">
                <a16:creationId xmlns:a16="http://schemas.microsoft.com/office/drawing/2014/main" id="{B8C167CD-C178-4974-8A5A-640807F3A631}"/>
              </a:ext>
            </a:extLst>
          </p:cNvPr>
          <p:cNvSpPr txBox="1">
            <a:spLocks/>
          </p:cNvSpPr>
          <p:nvPr/>
        </p:nvSpPr>
        <p:spPr>
          <a:xfrm>
            <a:off x="6225988" y="1261071"/>
            <a:ext cx="5445713" cy="4894326"/>
          </a:xfrm>
          <a:prstGeom prst="rect">
            <a:avLst/>
          </a:prstGeom>
          <a:ln w="38100">
            <a:solidFill>
              <a:schemeClr val="bg1"/>
            </a:solidFill>
          </a:ln>
        </p:spPr>
        <p:txBody>
          <a:bodyPr vert="horz" lIns="91440" tIns="45720" rIns="91440" bIns="45720" rtlCol="0" anchor="t">
            <a:noAutofit/>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a:buClr>
                <a:schemeClr val="bg1"/>
              </a:buClr>
              <a:buSzPct val="80000"/>
              <a:buFont typeface="Century Gothic" panose="020B0502020202020204" pitchFamily="34" charset="0"/>
              <a:buChar char="►"/>
            </a:pPr>
            <a:r>
              <a:rPr lang="es-ES" sz="3200" dirty="0">
                <a:latin typeface="+mj-lt"/>
              </a:rPr>
              <a:t>Flexibilidad temporal.</a:t>
            </a:r>
            <a:endParaRPr lang="es-CU" sz="3200" dirty="0">
              <a:latin typeface="+mj-lt"/>
            </a:endParaRPr>
          </a:p>
          <a:p>
            <a:pPr>
              <a:buClr>
                <a:schemeClr val="bg1"/>
              </a:buClr>
              <a:buSzPct val="80000"/>
              <a:buFont typeface="Century Gothic" panose="020B0502020202020204" pitchFamily="34" charset="0"/>
              <a:buChar char="►"/>
            </a:pPr>
            <a:r>
              <a:rPr lang="es-ES" sz="3200" dirty="0">
                <a:latin typeface="+mj-lt"/>
              </a:rPr>
              <a:t>Rapidez de penetración en el mercado. </a:t>
            </a:r>
          </a:p>
          <a:p>
            <a:pPr>
              <a:buClr>
                <a:schemeClr val="bg1"/>
              </a:buClr>
              <a:buSzPct val="80000"/>
              <a:buFont typeface="Century Gothic" panose="020B0502020202020204" pitchFamily="34" charset="0"/>
              <a:buChar char="►"/>
            </a:pPr>
            <a:r>
              <a:rPr lang="es-ES" sz="3200" dirty="0">
                <a:latin typeface="+mj-lt"/>
              </a:rPr>
              <a:t>Calidad técnica del mensaje.</a:t>
            </a:r>
          </a:p>
          <a:p>
            <a:pPr>
              <a:buClr>
                <a:schemeClr val="bg1"/>
              </a:buClr>
              <a:buSzPct val="80000"/>
              <a:buFont typeface="Century Gothic" panose="020B0502020202020204" pitchFamily="34" charset="0"/>
              <a:buChar char="►"/>
            </a:pPr>
            <a:r>
              <a:rPr lang="es-ES" sz="3200" dirty="0">
                <a:latin typeface="+mj-lt"/>
              </a:rPr>
              <a:t>Variedad de formas publicitarias.</a:t>
            </a:r>
          </a:p>
        </p:txBody>
      </p:sp>
      <p:pic>
        <p:nvPicPr>
          <p:cNvPr id="6" name="26 1 y 31">
            <a:hlinkClick r:id="" action="ppaction://media"/>
            <a:extLst>
              <a:ext uri="{FF2B5EF4-FFF2-40B4-BE49-F238E27FC236}">
                <a16:creationId xmlns:a16="http://schemas.microsoft.com/office/drawing/2014/main" id="{B3087AF0-3F49-49F4-87D0-A7F4AC4F2EF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2716435" y="3124199"/>
            <a:ext cx="609600" cy="609600"/>
          </a:xfrm>
          <a:prstGeom prst="rect">
            <a:avLst/>
          </a:prstGeom>
        </p:spPr>
      </p:pic>
      <p:sp>
        <p:nvSpPr>
          <p:cNvPr id="7" name="CuadroTexto 6">
            <a:extLst>
              <a:ext uri="{FF2B5EF4-FFF2-40B4-BE49-F238E27FC236}">
                <a16:creationId xmlns:a16="http://schemas.microsoft.com/office/drawing/2014/main" id="{0471A3C4-DE3E-4EFD-948A-3BE3D5CF64A1}"/>
              </a:ext>
            </a:extLst>
          </p:cNvPr>
          <p:cNvSpPr txBox="1"/>
          <p:nvPr/>
        </p:nvSpPr>
        <p:spPr>
          <a:xfrm>
            <a:off x="4754258" y="6398270"/>
            <a:ext cx="7240172" cy="369332"/>
          </a:xfrm>
          <a:prstGeom prst="rect">
            <a:avLst/>
          </a:prstGeom>
          <a:solidFill>
            <a:schemeClr val="bg2">
              <a:lumMod val="90000"/>
            </a:schemeClr>
          </a:solidFill>
          <a:ln w="38100">
            <a:solidFill>
              <a:schemeClr val="bg1"/>
            </a:solidFill>
          </a:ln>
        </p:spPr>
        <p:txBody>
          <a:bodyPr wrap="square" rtlCol="0">
            <a:spAutoFit/>
          </a:bodyPr>
          <a:lstStyle/>
          <a:p>
            <a:pPr algn="ctr"/>
            <a:r>
              <a:rPr lang="es-MX" b="1"/>
              <a:t>Curso: Papel de los Bibliotecarios en la Ciencia Abierta</a:t>
            </a:r>
            <a:endParaRPr lang="es-CU" b="1" dirty="0"/>
          </a:p>
        </p:txBody>
      </p:sp>
      <p:sp>
        <p:nvSpPr>
          <p:cNvPr id="8" name="Título 1">
            <a:extLst>
              <a:ext uri="{FF2B5EF4-FFF2-40B4-BE49-F238E27FC236}">
                <a16:creationId xmlns:a16="http://schemas.microsoft.com/office/drawing/2014/main" id="{34E7B543-4F88-4F17-B6C3-486EAF2C43A9}"/>
              </a:ext>
            </a:extLst>
          </p:cNvPr>
          <p:cNvSpPr txBox="1">
            <a:spLocks/>
          </p:cNvSpPr>
          <p:nvPr/>
        </p:nvSpPr>
        <p:spPr>
          <a:xfrm>
            <a:off x="497543" y="193078"/>
            <a:ext cx="11174158" cy="825120"/>
          </a:xfrm>
          <a:prstGeom prst="rect">
            <a:avLst/>
          </a:prstGeom>
          <a:ln w="38100">
            <a:solidFill>
              <a:schemeClr val="bg1"/>
            </a:solidFill>
          </a:ln>
        </p:spPr>
        <p:txBody>
          <a:bodyPr vert="horz" lIns="91440" tIns="45720" rIns="91440" bIns="45720" rtlCol="0" anchor="t">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s-MX" sz="4000" b="1" dirty="0"/>
              <a:t>Características que definen a la TELEVISIÓN</a:t>
            </a:r>
            <a:br>
              <a:rPr lang="es-MX" sz="3600" b="1" dirty="0"/>
            </a:br>
            <a:endParaRPr lang="es-CU" sz="3600" b="1" dirty="0"/>
          </a:p>
        </p:txBody>
      </p:sp>
    </p:spTree>
    <p:extLst>
      <p:ext uri="{BB962C8B-B14F-4D97-AF65-F5344CB8AC3E}">
        <p14:creationId xmlns:p14="http://schemas.microsoft.com/office/powerpoint/2010/main" val="4185439820"/>
      </p:ext>
    </p:extLst>
  </p:cSld>
  <p:clrMapOvr>
    <a:masterClrMapping/>
  </p:clrMapOvr>
  <mc:AlternateContent xmlns:mc="http://schemas.openxmlformats.org/markup-compatibility/2006" xmlns:p14="http://schemas.microsoft.com/office/powerpoint/2010/main">
    <mc:Choice Requires="p14">
      <p:transition spd="slow" p14:dur="2000" advClick="0" advTm="91000"/>
    </mc:Choice>
    <mc:Fallback xmlns="">
      <p:transition spd="slow" advClick="0" advTm="9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010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CB449C00-B5C8-4DA8-A76E-CCF953EFFADB}"/>
              </a:ext>
            </a:extLst>
          </p:cNvPr>
          <p:cNvSpPr>
            <a:spLocks noGrp="1"/>
          </p:cNvSpPr>
          <p:nvPr>
            <p:ph idx="4294967295"/>
          </p:nvPr>
        </p:nvSpPr>
        <p:spPr>
          <a:xfrm>
            <a:off x="430305" y="1240960"/>
            <a:ext cx="11336338" cy="4791075"/>
          </a:xfrm>
        </p:spPr>
        <p:txBody>
          <a:bodyPr>
            <a:noAutofit/>
          </a:bodyPr>
          <a:lstStyle/>
          <a:p>
            <a:pPr marL="0" indent="0" algn="just">
              <a:buNone/>
            </a:pPr>
            <a:r>
              <a:rPr lang="es-ES" sz="4000" dirty="0"/>
              <a:t>Internet, la red que en sus inicios fue llamada con cierta pobreza “la supercarretera de la información”, ha demostrado que sus posibilidades son prácticamente ilimitadas, tanto por la libertad con la circulan los contenidos en sus sitios, como la reorganización económica que su accesibilidad impone.</a:t>
            </a:r>
            <a:endParaRPr lang="es-CU" sz="4000" dirty="0"/>
          </a:p>
        </p:txBody>
      </p:sp>
      <p:pic>
        <p:nvPicPr>
          <p:cNvPr id="5" name="27 1 y 1">
            <a:hlinkClick r:id="" action="ppaction://media"/>
            <a:extLst>
              <a:ext uri="{FF2B5EF4-FFF2-40B4-BE49-F238E27FC236}">
                <a16:creationId xmlns:a16="http://schemas.microsoft.com/office/drawing/2014/main" id="{E9B9359F-D168-44D8-8D31-1BFEBF72E6E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2662647" y="3124200"/>
            <a:ext cx="609600" cy="609600"/>
          </a:xfrm>
          <a:prstGeom prst="rect">
            <a:avLst/>
          </a:prstGeom>
        </p:spPr>
      </p:pic>
      <p:sp>
        <p:nvSpPr>
          <p:cNvPr id="6" name="CuadroTexto 5">
            <a:extLst>
              <a:ext uri="{FF2B5EF4-FFF2-40B4-BE49-F238E27FC236}">
                <a16:creationId xmlns:a16="http://schemas.microsoft.com/office/drawing/2014/main" id="{515A2A8C-00B5-411E-88AE-B2A7C082FD0F}"/>
              </a:ext>
            </a:extLst>
          </p:cNvPr>
          <p:cNvSpPr txBox="1"/>
          <p:nvPr/>
        </p:nvSpPr>
        <p:spPr>
          <a:xfrm>
            <a:off x="4740811" y="6222631"/>
            <a:ext cx="7240172" cy="369332"/>
          </a:xfrm>
          <a:prstGeom prst="rect">
            <a:avLst/>
          </a:prstGeom>
          <a:solidFill>
            <a:schemeClr val="bg2">
              <a:lumMod val="90000"/>
            </a:schemeClr>
          </a:solidFill>
          <a:ln w="38100">
            <a:solidFill>
              <a:schemeClr val="bg1"/>
            </a:solidFill>
          </a:ln>
        </p:spPr>
        <p:txBody>
          <a:bodyPr wrap="square" rtlCol="0">
            <a:spAutoFit/>
          </a:bodyPr>
          <a:lstStyle/>
          <a:p>
            <a:pPr algn="ctr"/>
            <a:r>
              <a:rPr lang="es-MX" b="1"/>
              <a:t>Curso: Papel de los Bibliotecarios en la Ciencia Abierta</a:t>
            </a:r>
            <a:endParaRPr lang="es-CU" b="1" dirty="0"/>
          </a:p>
        </p:txBody>
      </p:sp>
      <p:sp>
        <p:nvSpPr>
          <p:cNvPr id="7" name="Título 1">
            <a:extLst>
              <a:ext uri="{FF2B5EF4-FFF2-40B4-BE49-F238E27FC236}">
                <a16:creationId xmlns:a16="http://schemas.microsoft.com/office/drawing/2014/main" id="{A0B8097E-7F02-4DC1-BB53-B81A5C3F9076}"/>
              </a:ext>
            </a:extLst>
          </p:cNvPr>
          <p:cNvSpPr txBox="1">
            <a:spLocks/>
          </p:cNvSpPr>
          <p:nvPr/>
        </p:nvSpPr>
        <p:spPr>
          <a:xfrm>
            <a:off x="1963265" y="128027"/>
            <a:ext cx="8243052" cy="922337"/>
          </a:xfrm>
          <a:prstGeom prst="rect">
            <a:avLst/>
          </a:prstGeom>
          <a:ln w="38100">
            <a:solidFill>
              <a:schemeClr val="bg1"/>
            </a:solidFill>
          </a:ln>
        </p:spPr>
        <p:txBody>
          <a:bodyPr vert="horz" lIns="91440" tIns="45720" rIns="91440" bIns="45720" rtlCol="0" anchor="t">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s-MX" sz="5400" b="1" dirty="0"/>
              <a:t>Los Medios Electrónicos</a:t>
            </a:r>
            <a:br>
              <a:rPr lang="es-MX" sz="5400" b="1" dirty="0"/>
            </a:br>
            <a:endParaRPr lang="es-CU" sz="5400" b="1" dirty="0"/>
          </a:p>
        </p:txBody>
      </p:sp>
    </p:spTree>
    <p:extLst>
      <p:ext uri="{BB962C8B-B14F-4D97-AF65-F5344CB8AC3E}">
        <p14:creationId xmlns:p14="http://schemas.microsoft.com/office/powerpoint/2010/main" val="143591013"/>
      </p:ext>
    </p:extLst>
  </p:cSld>
  <p:clrMapOvr>
    <a:masterClrMapping/>
  </p:clrMapOvr>
  <mc:AlternateContent xmlns:mc="http://schemas.openxmlformats.org/markup-compatibility/2006" xmlns:p14="http://schemas.microsoft.com/office/powerpoint/2010/main">
    <mc:Choice Requires="p14">
      <p:transition spd="slow" p14:dur="2000" advClick="0" advTm="61000"/>
    </mc:Choice>
    <mc:Fallback xmlns="">
      <p:transition spd="slow" advClick="0" advTm="6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29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CB449C00-B5C8-4DA8-A76E-CCF953EFFADB}"/>
              </a:ext>
            </a:extLst>
          </p:cNvPr>
          <p:cNvSpPr>
            <a:spLocks noGrp="1"/>
          </p:cNvSpPr>
          <p:nvPr>
            <p:ph idx="4294967295"/>
          </p:nvPr>
        </p:nvSpPr>
        <p:spPr>
          <a:xfrm>
            <a:off x="1020389" y="1866015"/>
            <a:ext cx="10151222" cy="4037013"/>
          </a:xfrm>
        </p:spPr>
        <p:txBody>
          <a:bodyPr>
            <a:noAutofit/>
          </a:bodyPr>
          <a:lstStyle/>
          <a:p>
            <a:pPr lvl="0" algn="just">
              <a:buClr>
                <a:schemeClr val="bg1"/>
              </a:buClr>
            </a:pPr>
            <a:r>
              <a:rPr lang="es-MX" sz="3600" b="1" dirty="0"/>
              <a:t>Inmediatez.</a:t>
            </a:r>
            <a:endParaRPr lang="es-CU" sz="3600" b="1" dirty="0"/>
          </a:p>
          <a:p>
            <a:pPr lvl="0" algn="just">
              <a:buClr>
                <a:schemeClr val="bg1"/>
              </a:buClr>
            </a:pPr>
            <a:r>
              <a:rPr lang="es-MX" sz="3600" b="1" dirty="0"/>
              <a:t>Multimedialidad.</a:t>
            </a:r>
            <a:endParaRPr lang="es-CU" sz="3600" b="1" dirty="0"/>
          </a:p>
          <a:p>
            <a:pPr lvl="0" algn="just">
              <a:buClr>
                <a:schemeClr val="bg1"/>
              </a:buClr>
            </a:pPr>
            <a:r>
              <a:rPr lang="es-MX" sz="3600" b="1" dirty="0"/>
              <a:t>Interactividad.</a:t>
            </a:r>
            <a:endParaRPr lang="es-CU" sz="3600" b="1" dirty="0"/>
          </a:p>
          <a:p>
            <a:pPr lvl="0" algn="just">
              <a:buClr>
                <a:schemeClr val="bg1"/>
              </a:buClr>
            </a:pPr>
            <a:r>
              <a:rPr lang="es-MX" sz="3600" b="1" dirty="0"/>
              <a:t>Hipertextualidad.</a:t>
            </a:r>
            <a:endParaRPr lang="es-CU" sz="3600" b="1" dirty="0"/>
          </a:p>
          <a:p>
            <a:pPr algn="just">
              <a:buClr>
                <a:schemeClr val="bg1"/>
              </a:buClr>
            </a:pPr>
            <a:r>
              <a:rPr lang="es-ES" sz="3600" b="1" dirty="0"/>
              <a:t>Usuarios específicos.</a:t>
            </a:r>
            <a:endParaRPr lang="es-CU" sz="7200" b="1" dirty="0"/>
          </a:p>
        </p:txBody>
      </p:sp>
      <p:pic>
        <p:nvPicPr>
          <p:cNvPr id="5" name="28 3 y 23">
            <a:hlinkClick r:id="" action="ppaction://media"/>
            <a:extLst>
              <a:ext uri="{FF2B5EF4-FFF2-40B4-BE49-F238E27FC236}">
                <a16:creationId xmlns:a16="http://schemas.microsoft.com/office/drawing/2014/main" id="{5865920F-AD13-483F-83BB-735AFF204A2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2635753" y="3124200"/>
            <a:ext cx="609600" cy="609600"/>
          </a:xfrm>
          <a:prstGeom prst="rect">
            <a:avLst/>
          </a:prstGeom>
        </p:spPr>
      </p:pic>
      <p:sp>
        <p:nvSpPr>
          <p:cNvPr id="6" name="CuadroTexto 5">
            <a:extLst>
              <a:ext uri="{FF2B5EF4-FFF2-40B4-BE49-F238E27FC236}">
                <a16:creationId xmlns:a16="http://schemas.microsoft.com/office/drawing/2014/main" id="{2C6A69E5-CDD9-432D-948C-14C8D58D7472}"/>
              </a:ext>
            </a:extLst>
          </p:cNvPr>
          <p:cNvSpPr txBox="1"/>
          <p:nvPr/>
        </p:nvSpPr>
        <p:spPr>
          <a:xfrm>
            <a:off x="4740811" y="6155397"/>
            <a:ext cx="7240172" cy="369332"/>
          </a:xfrm>
          <a:prstGeom prst="rect">
            <a:avLst/>
          </a:prstGeom>
          <a:solidFill>
            <a:schemeClr val="bg2">
              <a:lumMod val="90000"/>
            </a:schemeClr>
          </a:solidFill>
          <a:ln w="38100">
            <a:solidFill>
              <a:schemeClr val="bg1"/>
            </a:solidFill>
          </a:ln>
        </p:spPr>
        <p:txBody>
          <a:bodyPr wrap="square" rtlCol="0">
            <a:spAutoFit/>
          </a:bodyPr>
          <a:lstStyle/>
          <a:p>
            <a:pPr algn="ctr"/>
            <a:r>
              <a:rPr lang="es-MX" b="1"/>
              <a:t>Curso: Papel de los Bibliotecarios en la Ciencia Abierta</a:t>
            </a:r>
            <a:endParaRPr lang="es-CU" b="1" dirty="0"/>
          </a:p>
        </p:txBody>
      </p:sp>
      <p:sp>
        <p:nvSpPr>
          <p:cNvPr id="7" name="Título 1">
            <a:extLst>
              <a:ext uri="{FF2B5EF4-FFF2-40B4-BE49-F238E27FC236}">
                <a16:creationId xmlns:a16="http://schemas.microsoft.com/office/drawing/2014/main" id="{E3CACCEE-6135-42CB-98FC-8129B294E8CC}"/>
              </a:ext>
            </a:extLst>
          </p:cNvPr>
          <p:cNvSpPr txBox="1">
            <a:spLocks/>
          </p:cNvSpPr>
          <p:nvPr/>
        </p:nvSpPr>
        <p:spPr>
          <a:xfrm>
            <a:off x="497543" y="193077"/>
            <a:ext cx="11174158" cy="1420569"/>
          </a:xfrm>
          <a:prstGeom prst="rect">
            <a:avLst/>
          </a:prstGeom>
          <a:ln w="38100">
            <a:solidFill>
              <a:schemeClr val="bg1"/>
            </a:solidFill>
          </a:ln>
        </p:spPr>
        <p:txBody>
          <a:bodyPr vert="horz" lIns="91440" tIns="45720" rIns="91440" bIns="45720" rtlCol="0" anchor="t">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s-MX" sz="4000" b="1" dirty="0"/>
              <a:t>Características que definen a los MEDIOS ELECTRÓNICOS</a:t>
            </a:r>
            <a:br>
              <a:rPr lang="es-MX" sz="3600" b="1" dirty="0"/>
            </a:br>
            <a:endParaRPr lang="es-CU" sz="3600" b="1" dirty="0"/>
          </a:p>
        </p:txBody>
      </p:sp>
    </p:spTree>
    <p:extLst>
      <p:ext uri="{BB962C8B-B14F-4D97-AF65-F5344CB8AC3E}">
        <p14:creationId xmlns:p14="http://schemas.microsoft.com/office/powerpoint/2010/main" val="1656134761"/>
      </p:ext>
    </p:extLst>
  </p:cSld>
  <p:clrMapOvr>
    <a:masterClrMapping/>
  </p:clrMapOvr>
  <mc:AlternateContent xmlns:mc="http://schemas.openxmlformats.org/markup-compatibility/2006" xmlns:p14="http://schemas.microsoft.com/office/powerpoint/2010/main">
    <mc:Choice Requires="p14">
      <p:transition spd="slow" p14:dur="2000" advClick="0" advTm="203000"/>
    </mc:Choice>
    <mc:Fallback xmlns="">
      <p:transition spd="slow" advClick="0" advTm="20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202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CB449C00-B5C8-4DA8-A76E-CCF953EFFADB}"/>
              </a:ext>
            </a:extLst>
          </p:cNvPr>
          <p:cNvSpPr>
            <a:spLocks noGrp="1"/>
          </p:cNvSpPr>
          <p:nvPr>
            <p:ph idx="4294967295"/>
          </p:nvPr>
        </p:nvSpPr>
        <p:spPr>
          <a:xfrm>
            <a:off x="972437" y="1493425"/>
            <a:ext cx="10247126" cy="4846638"/>
          </a:xfrm>
        </p:spPr>
        <p:txBody>
          <a:bodyPr>
            <a:noAutofit/>
          </a:bodyPr>
          <a:lstStyle/>
          <a:p>
            <a:pPr marL="0" indent="0" algn="just">
              <a:buNone/>
            </a:pPr>
            <a:r>
              <a:rPr lang="es-ES" sz="4800" dirty="0"/>
              <a:t>Marca gráfica que, sin ser letra ni número, se emplea en la lengua escrita para contribuir a la correcta lectura e interpretación de palabras y enunciados.</a:t>
            </a:r>
            <a:endParaRPr lang="es-CU" sz="7200" dirty="0"/>
          </a:p>
        </p:txBody>
      </p:sp>
      <p:pic>
        <p:nvPicPr>
          <p:cNvPr id="5" name="29 32">
            <a:hlinkClick r:id="" action="ppaction://media"/>
            <a:extLst>
              <a:ext uri="{FF2B5EF4-FFF2-40B4-BE49-F238E27FC236}">
                <a16:creationId xmlns:a16="http://schemas.microsoft.com/office/drawing/2014/main" id="{21C83816-593D-4EFE-B5A8-2F31865AB44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2460941" y="3124200"/>
            <a:ext cx="609600" cy="609600"/>
          </a:xfrm>
          <a:prstGeom prst="rect">
            <a:avLst/>
          </a:prstGeom>
        </p:spPr>
      </p:pic>
      <p:sp>
        <p:nvSpPr>
          <p:cNvPr id="6" name="CuadroTexto 5">
            <a:extLst>
              <a:ext uri="{FF2B5EF4-FFF2-40B4-BE49-F238E27FC236}">
                <a16:creationId xmlns:a16="http://schemas.microsoft.com/office/drawing/2014/main" id="{37362564-2170-467B-B454-E1DC7A07AEC2}"/>
              </a:ext>
            </a:extLst>
          </p:cNvPr>
          <p:cNvSpPr txBox="1"/>
          <p:nvPr/>
        </p:nvSpPr>
        <p:spPr>
          <a:xfrm>
            <a:off x="4740811" y="6155397"/>
            <a:ext cx="7240172" cy="369332"/>
          </a:xfrm>
          <a:prstGeom prst="rect">
            <a:avLst/>
          </a:prstGeom>
          <a:solidFill>
            <a:schemeClr val="bg2">
              <a:lumMod val="90000"/>
            </a:schemeClr>
          </a:solidFill>
          <a:ln w="38100">
            <a:solidFill>
              <a:schemeClr val="bg1"/>
            </a:solidFill>
          </a:ln>
        </p:spPr>
        <p:txBody>
          <a:bodyPr wrap="square" rtlCol="0">
            <a:spAutoFit/>
          </a:bodyPr>
          <a:lstStyle/>
          <a:p>
            <a:pPr algn="ctr"/>
            <a:r>
              <a:rPr lang="es-MX" b="1"/>
              <a:t>Curso: Papel de los Bibliotecarios en la Ciencia Abierta</a:t>
            </a:r>
            <a:endParaRPr lang="es-CU" b="1" dirty="0"/>
          </a:p>
        </p:txBody>
      </p:sp>
      <p:sp>
        <p:nvSpPr>
          <p:cNvPr id="7" name="Título 1">
            <a:extLst>
              <a:ext uri="{FF2B5EF4-FFF2-40B4-BE49-F238E27FC236}">
                <a16:creationId xmlns:a16="http://schemas.microsoft.com/office/drawing/2014/main" id="{215DEB9D-7B2B-41DF-B23C-13EC4E470FB4}"/>
              </a:ext>
            </a:extLst>
          </p:cNvPr>
          <p:cNvSpPr txBox="1">
            <a:spLocks/>
          </p:cNvSpPr>
          <p:nvPr/>
        </p:nvSpPr>
        <p:spPr>
          <a:xfrm>
            <a:off x="3157815" y="333271"/>
            <a:ext cx="5876370" cy="922337"/>
          </a:xfrm>
          <a:prstGeom prst="rect">
            <a:avLst/>
          </a:prstGeom>
          <a:ln w="38100">
            <a:solidFill>
              <a:schemeClr val="bg1"/>
            </a:solidFill>
          </a:ln>
        </p:spPr>
        <p:txBody>
          <a:bodyPr vert="horz" lIns="91440" tIns="45720" rIns="91440" bIns="45720" rtlCol="0" anchor="t">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s-MX" sz="5400" b="1" dirty="0"/>
              <a:t>1.3. Los Signos</a:t>
            </a:r>
            <a:br>
              <a:rPr lang="es-MX" sz="5400" b="1" dirty="0"/>
            </a:br>
            <a:endParaRPr lang="es-CU" sz="5400" b="1" dirty="0"/>
          </a:p>
        </p:txBody>
      </p:sp>
    </p:spTree>
    <p:extLst>
      <p:ext uri="{BB962C8B-B14F-4D97-AF65-F5344CB8AC3E}">
        <p14:creationId xmlns:p14="http://schemas.microsoft.com/office/powerpoint/2010/main" val="2018235948"/>
      </p:ext>
    </p:extLst>
  </p:cSld>
  <p:clrMapOvr>
    <a:masterClrMapping/>
  </p:clrMapOvr>
  <mc:AlternateContent xmlns:mc="http://schemas.openxmlformats.org/markup-compatibility/2006" xmlns:p14="http://schemas.microsoft.com/office/powerpoint/2010/main">
    <mc:Choice Requires="p14">
      <p:transition spd="slow" p14:dur="2000" advClick="0" advTm="32000"/>
    </mc:Choice>
    <mc:Fallback xmlns="">
      <p:transition spd="slow" advClick="0" advTm="32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58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CB449C00-B5C8-4DA8-A76E-CCF953EFFADB}"/>
              </a:ext>
            </a:extLst>
          </p:cNvPr>
          <p:cNvSpPr>
            <a:spLocks noGrp="1"/>
          </p:cNvSpPr>
          <p:nvPr>
            <p:ph idx="4294967295"/>
          </p:nvPr>
        </p:nvSpPr>
        <p:spPr>
          <a:xfrm>
            <a:off x="989200" y="1598706"/>
            <a:ext cx="10252541" cy="4037013"/>
          </a:xfrm>
        </p:spPr>
        <p:txBody>
          <a:bodyPr>
            <a:noAutofit/>
          </a:bodyPr>
          <a:lstStyle/>
          <a:p>
            <a:pPr>
              <a:buClr>
                <a:schemeClr val="bg1"/>
              </a:buClr>
            </a:pPr>
            <a:r>
              <a:rPr lang="es-ES" sz="4000" b="1" dirty="0"/>
              <a:t>Expresión y contenido.</a:t>
            </a:r>
            <a:r>
              <a:rPr lang="es-ES" sz="4000" dirty="0"/>
              <a:t> </a:t>
            </a:r>
            <a:endParaRPr lang="es-CU" sz="6000" dirty="0"/>
          </a:p>
          <a:p>
            <a:pPr>
              <a:buClr>
                <a:schemeClr val="bg1"/>
              </a:buClr>
            </a:pPr>
            <a:r>
              <a:rPr lang="es-ES" sz="4000" b="1" dirty="0"/>
              <a:t>Símbolo, índice e icono.</a:t>
            </a:r>
          </a:p>
          <a:p>
            <a:pPr>
              <a:buClr>
                <a:schemeClr val="bg1"/>
              </a:buClr>
            </a:pPr>
            <a:r>
              <a:rPr lang="es-ES" sz="4000" b="1" dirty="0"/>
              <a:t>El lenguaje.</a:t>
            </a:r>
          </a:p>
          <a:p>
            <a:pPr>
              <a:buClr>
                <a:schemeClr val="bg1"/>
              </a:buClr>
            </a:pPr>
            <a:r>
              <a:rPr lang="es-ES" sz="4000" b="1" dirty="0"/>
              <a:t>La lengua. </a:t>
            </a:r>
          </a:p>
          <a:p>
            <a:pPr>
              <a:buClr>
                <a:schemeClr val="bg1"/>
              </a:buClr>
            </a:pPr>
            <a:r>
              <a:rPr lang="es-ES" sz="4000" b="1" dirty="0"/>
              <a:t>El habla.</a:t>
            </a:r>
          </a:p>
          <a:p>
            <a:pPr>
              <a:buClr>
                <a:schemeClr val="bg1"/>
              </a:buClr>
            </a:pPr>
            <a:r>
              <a:rPr lang="es-ES" sz="4000" b="1" dirty="0"/>
              <a:t>El discurso</a:t>
            </a:r>
            <a:endParaRPr lang="es-CU" sz="6000" dirty="0"/>
          </a:p>
          <a:p>
            <a:pPr>
              <a:buClr>
                <a:schemeClr val="bg1"/>
              </a:buClr>
            </a:pPr>
            <a:endParaRPr lang="es-CU" sz="13800" b="1" dirty="0"/>
          </a:p>
        </p:txBody>
      </p:sp>
      <p:pic>
        <p:nvPicPr>
          <p:cNvPr id="5" name="30 2 y  9">
            <a:hlinkClick r:id="" action="ppaction://media"/>
            <a:extLst>
              <a:ext uri="{FF2B5EF4-FFF2-40B4-BE49-F238E27FC236}">
                <a16:creationId xmlns:a16="http://schemas.microsoft.com/office/drawing/2014/main" id="{CA0FBFB3-9DB1-4E57-BBBB-38972321E4F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2581965" y="3124200"/>
            <a:ext cx="609600" cy="609600"/>
          </a:xfrm>
          <a:prstGeom prst="rect">
            <a:avLst/>
          </a:prstGeom>
        </p:spPr>
      </p:pic>
      <p:sp>
        <p:nvSpPr>
          <p:cNvPr id="7" name="Título 1">
            <a:extLst>
              <a:ext uri="{FF2B5EF4-FFF2-40B4-BE49-F238E27FC236}">
                <a16:creationId xmlns:a16="http://schemas.microsoft.com/office/drawing/2014/main" id="{2064805A-30CB-4E48-8F5C-70D47E227DE7}"/>
              </a:ext>
            </a:extLst>
          </p:cNvPr>
          <p:cNvSpPr txBox="1">
            <a:spLocks/>
          </p:cNvSpPr>
          <p:nvPr/>
        </p:nvSpPr>
        <p:spPr>
          <a:xfrm>
            <a:off x="1734671" y="246063"/>
            <a:ext cx="8740585" cy="922337"/>
          </a:xfrm>
          <a:prstGeom prst="rect">
            <a:avLst/>
          </a:prstGeom>
          <a:ln w="38100">
            <a:solidFill>
              <a:schemeClr val="bg1"/>
            </a:solidFill>
          </a:ln>
        </p:spPr>
        <p:txBody>
          <a:bodyPr vert="horz" lIns="91440" tIns="45720" rIns="91440" bIns="45720" rtlCol="0" anchor="t">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s-MX" sz="5400" b="1" dirty="0"/>
              <a:t>En los SIGNOS participan</a:t>
            </a:r>
            <a:br>
              <a:rPr lang="es-MX" sz="5400" b="1" dirty="0"/>
            </a:br>
            <a:endParaRPr lang="es-CU" sz="5400" b="1" dirty="0"/>
          </a:p>
        </p:txBody>
      </p:sp>
    </p:spTree>
    <p:extLst>
      <p:ext uri="{BB962C8B-B14F-4D97-AF65-F5344CB8AC3E}">
        <p14:creationId xmlns:p14="http://schemas.microsoft.com/office/powerpoint/2010/main" val="2956366883"/>
      </p:ext>
    </p:extLst>
  </p:cSld>
  <p:clrMapOvr>
    <a:masterClrMapping/>
  </p:clrMapOvr>
  <mc:AlternateContent xmlns:mc="http://schemas.openxmlformats.org/markup-compatibility/2006" xmlns:p14="http://schemas.microsoft.com/office/powerpoint/2010/main">
    <mc:Choice Requires="p14">
      <p:transition spd="slow" p14:dur="2000" advClick="0" advTm="129000"/>
    </mc:Choice>
    <mc:Fallback xmlns="">
      <p:transition spd="slow" advClick="0" advTm="129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878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ítulo 1">
            <a:extLst>
              <a:ext uri="{FF2B5EF4-FFF2-40B4-BE49-F238E27FC236}">
                <a16:creationId xmlns:a16="http://schemas.microsoft.com/office/drawing/2014/main" id="{22F55C1E-503B-4450-BBFC-86171281A89B}"/>
              </a:ext>
            </a:extLst>
          </p:cNvPr>
          <p:cNvSpPr txBox="1">
            <a:spLocks/>
          </p:cNvSpPr>
          <p:nvPr/>
        </p:nvSpPr>
        <p:spPr>
          <a:xfrm>
            <a:off x="1847557" y="331628"/>
            <a:ext cx="8496886" cy="690413"/>
          </a:xfrm>
          <a:prstGeom prst="rect">
            <a:avLst/>
          </a:prstGeom>
          <a:ln w="38100">
            <a:solidFill>
              <a:schemeClr val="bg1"/>
            </a:solidFill>
          </a:ln>
        </p:spPr>
        <p:txBody>
          <a:bodyPr vert="horz" lIns="91440" tIns="45720" rIns="91440" bIns="45720" rtlCol="0" anchor="t">
            <a:normAutofit/>
          </a:bodyPr>
          <a:lst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pPr algn="ctr"/>
            <a:r>
              <a:rPr lang="es-MX" sz="4000" b="1" dirty="0"/>
              <a:t>Objetivo general DEL CURSO</a:t>
            </a:r>
            <a:endParaRPr lang="es-CU" sz="4000" b="1" dirty="0"/>
          </a:p>
        </p:txBody>
      </p:sp>
      <p:sp>
        <p:nvSpPr>
          <p:cNvPr id="10" name="Marcador de contenido 2">
            <a:extLst>
              <a:ext uri="{FF2B5EF4-FFF2-40B4-BE49-F238E27FC236}">
                <a16:creationId xmlns:a16="http://schemas.microsoft.com/office/drawing/2014/main" id="{630A6000-2351-4BDC-94AB-E69D28943F95}"/>
              </a:ext>
            </a:extLst>
          </p:cNvPr>
          <p:cNvSpPr txBox="1">
            <a:spLocks/>
          </p:cNvSpPr>
          <p:nvPr/>
        </p:nvSpPr>
        <p:spPr>
          <a:xfrm>
            <a:off x="1002310" y="1366183"/>
            <a:ext cx="10650911" cy="4814982"/>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marL="0" lvl="0" indent="0">
              <a:buNone/>
            </a:pPr>
            <a:r>
              <a:rPr lang="es-ES" sz="4000" b="1" dirty="0"/>
              <a:t>Sistematizar en el conocimiento sobre el papel de los gestores de la información en salud (informáticos, estadísticos, bibliotecarios o gestores de información de la salud) en el contexto de la Ciencia Abierta.</a:t>
            </a:r>
            <a:endParaRPr lang="es-CU" sz="4000" b="1" dirty="0"/>
          </a:p>
        </p:txBody>
      </p:sp>
      <p:sp>
        <p:nvSpPr>
          <p:cNvPr id="6" name="CuadroTexto 5">
            <a:extLst>
              <a:ext uri="{FF2B5EF4-FFF2-40B4-BE49-F238E27FC236}">
                <a16:creationId xmlns:a16="http://schemas.microsoft.com/office/drawing/2014/main" id="{22910C65-7E84-4545-95FE-3DCD2943E6B7}"/>
              </a:ext>
            </a:extLst>
          </p:cNvPr>
          <p:cNvSpPr txBox="1"/>
          <p:nvPr/>
        </p:nvSpPr>
        <p:spPr>
          <a:xfrm>
            <a:off x="4740811" y="6155397"/>
            <a:ext cx="7240172" cy="369332"/>
          </a:xfrm>
          <a:prstGeom prst="rect">
            <a:avLst/>
          </a:prstGeom>
          <a:solidFill>
            <a:schemeClr val="bg2">
              <a:lumMod val="90000"/>
            </a:schemeClr>
          </a:solidFill>
          <a:ln w="38100">
            <a:solidFill>
              <a:schemeClr val="bg1"/>
            </a:solidFill>
          </a:ln>
        </p:spPr>
        <p:txBody>
          <a:bodyPr wrap="square" rtlCol="0">
            <a:spAutoFit/>
          </a:bodyPr>
          <a:lstStyle/>
          <a:p>
            <a:pPr algn="ctr"/>
            <a:r>
              <a:rPr lang="es-MX" b="1"/>
              <a:t>Curso: Papel de los Bibliotecarios en la Ciencia Abierta</a:t>
            </a:r>
            <a:endParaRPr lang="es-CU" b="1" dirty="0"/>
          </a:p>
        </p:txBody>
      </p:sp>
      <p:pic>
        <p:nvPicPr>
          <p:cNvPr id="2" name="3 18">
            <a:hlinkClick r:id="" action="ppaction://media"/>
            <a:extLst>
              <a:ext uri="{FF2B5EF4-FFF2-40B4-BE49-F238E27FC236}">
                <a16:creationId xmlns:a16="http://schemas.microsoft.com/office/drawing/2014/main" id="{626E3499-59D4-487E-B756-AE743CD7BDC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2702988" y="3164074"/>
            <a:ext cx="609600" cy="609600"/>
          </a:xfrm>
          <a:prstGeom prst="rect">
            <a:avLst/>
          </a:prstGeom>
        </p:spPr>
      </p:pic>
    </p:spTree>
    <p:extLst>
      <p:ext uri="{BB962C8B-B14F-4D97-AF65-F5344CB8AC3E}">
        <p14:creationId xmlns:p14="http://schemas.microsoft.com/office/powerpoint/2010/main" val="2685642671"/>
      </p:ext>
    </p:extLst>
  </p:cSld>
  <p:clrMapOvr>
    <a:masterClrMapping/>
  </p:clrMapOvr>
  <mc:AlternateContent xmlns:mc="http://schemas.openxmlformats.org/markup-compatibility/2006" xmlns:p14="http://schemas.microsoft.com/office/powerpoint/2010/main">
    <mc:Choice Requires="p14">
      <p:transition spd="slow" p14:dur="2000" advClick="0" advTm="18000"/>
    </mc:Choice>
    <mc:Fallback xmlns="">
      <p:transition spd="slow" advClick="0" advTm="18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83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rotWithShape="1">
          <a:gsLst>
            <a:gs pos="3000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55C76B4-0286-4AF1-91E4-F0BC9CAB01C8}"/>
              </a:ext>
            </a:extLst>
          </p:cNvPr>
          <p:cNvSpPr>
            <a:spLocks noGrp="1"/>
          </p:cNvSpPr>
          <p:nvPr>
            <p:ph type="title" idx="4294967295"/>
          </p:nvPr>
        </p:nvSpPr>
        <p:spPr>
          <a:xfrm>
            <a:off x="1815353" y="222891"/>
            <a:ext cx="7611036" cy="650875"/>
          </a:xfrm>
          <a:ln w="38100">
            <a:solidFill>
              <a:schemeClr val="bg1"/>
            </a:solidFill>
          </a:ln>
        </p:spPr>
        <p:txBody>
          <a:bodyPr>
            <a:normAutofit fontScale="90000"/>
          </a:bodyPr>
          <a:lstStyle/>
          <a:p>
            <a:pPr algn="ctr"/>
            <a:r>
              <a:rPr lang="es-MX" sz="4000" b="1" dirty="0"/>
              <a:t>Objetivos Específicos del Tema 1</a:t>
            </a:r>
            <a:endParaRPr lang="es-CU" sz="4000" b="1" dirty="0"/>
          </a:p>
        </p:txBody>
      </p:sp>
      <p:sp>
        <p:nvSpPr>
          <p:cNvPr id="3" name="Marcador de contenido 2">
            <a:extLst>
              <a:ext uri="{FF2B5EF4-FFF2-40B4-BE49-F238E27FC236}">
                <a16:creationId xmlns:a16="http://schemas.microsoft.com/office/drawing/2014/main" id="{B7510152-820C-421F-B038-7C2829F3CEDD}"/>
              </a:ext>
            </a:extLst>
          </p:cNvPr>
          <p:cNvSpPr>
            <a:spLocks noGrp="1"/>
          </p:cNvSpPr>
          <p:nvPr>
            <p:ph idx="4294967295"/>
          </p:nvPr>
        </p:nvSpPr>
        <p:spPr>
          <a:xfrm>
            <a:off x="807617" y="1450181"/>
            <a:ext cx="10576766" cy="4567237"/>
          </a:xfrm>
        </p:spPr>
        <p:txBody>
          <a:bodyPr>
            <a:normAutofit lnSpcReduction="10000"/>
          </a:bodyPr>
          <a:lstStyle/>
          <a:p>
            <a:pPr marL="457200" lvl="0" indent="-457200" algn="just">
              <a:buClr>
                <a:schemeClr val="tx1"/>
              </a:buClr>
              <a:buFont typeface="+mj-lt"/>
              <a:buAutoNum type="arabicPeriod"/>
            </a:pPr>
            <a:r>
              <a:rPr lang="es-ES" sz="2800" b="1" dirty="0"/>
              <a:t>Estudiar cuáles son los elementos básicos que intervienen en el proceso comunicativo y comprender cómo éstos se estructuran de acuerdo con los diversos niveles de comunicación.</a:t>
            </a:r>
            <a:endParaRPr lang="es-CU" sz="2800" b="1" dirty="0"/>
          </a:p>
          <a:p>
            <a:pPr marL="457200" lvl="0" indent="-457200" algn="just">
              <a:buClr>
                <a:schemeClr val="tx1"/>
              </a:buClr>
              <a:buFont typeface="+mj-lt"/>
              <a:buAutoNum type="arabicPeriod"/>
            </a:pPr>
            <a:r>
              <a:rPr lang="es-ES" sz="2800" b="1" dirty="0"/>
              <a:t>Identificar cuáles son las características esenciales de cada medio masivo.</a:t>
            </a:r>
            <a:endParaRPr lang="es-CU" sz="2800" b="1" dirty="0"/>
          </a:p>
          <a:p>
            <a:pPr marL="457200" lvl="0" indent="-457200" algn="just">
              <a:buClr>
                <a:schemeClr val="tx1"/>
              </a:buClr>
              <a:buFont typeface="+mj-lt"/>
              <a:buAutoNum type="arabicPeriod"/>
            </a:pPr>
            <a:r>
              <a:rPr lang="es-ES" sz="2800" b="1" dirty="0"/>
              <a:t>Caracterizar y distinguir a los principales tipos de signos y establecer los modos en que éstos, con el conocimiento y consenso de los usuarios, conforman las significaciones en la comunicación.</a:t>
            </a:r>
            <a:endParaRPr lang="es-CU" sz="2800" b="1" dirty="0"/>
          </a:p>
        </p:txBody>
      </p:sp>
      <p:pic>
        <p:nvPicPr>
          <p:cNvPr id="5" name="5 38">
            <a:hlinkClick r:id="" action="ppaction://media"/>
            <a:extLst>
              <a:ext uri="{FF2B5EF4-FFF2-40B4-BE49-F238E27FC236}">
                <a16:creationId xmlns:a16="http://schemas.microsoft.com/office/drawing/2014/main" id="{C93FCBF0-0FC5-492F-90CF-F2409DA3867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2904694" y="3124200"/>
            <a:ext cx="609600" cy="609600"/>
          </a:xfrm>
          <a:prstGeom prst="rect">
            <a:avLst/>
          </a:prstGeom>
        </p:spPr>
      </p:pic>
      <p:sp>
        <p:nvSpPr>
          <p:cNvPr id="6" name="CuadroTexto 5">
            <a:extLst>
              <a:ext uri="{FF2B5EF4-FFF2-40B4-BE49-F238E27FC236}">
                <a16:creationId xmlns:a16="http://schemas.microsoft.com/office/drawing/2014/main" id="{9C5BC3B6-A459-4ED4-9F61-5401030F6712}"/>
              </a:ext>
            </a:extLst>
          </p:cNvPr>
          <p:cNvSpPr txBox="1"/>
          <p:nvPr/>
        </p:nvSpPr>
        <p:spPr>
          <a:xfrm>
            <a:off x="4740811" y="6155397"/>
            <a:ext cx="7240172" cy="369332"/>
          </a:xfrm>
          <a:prstGeom prst="rect">
            <a:avLst/>
          </a:prstGeom>
          <a:solidFill>
            <a:schemeClr val="bg2">
              <a:lumMod val="90000"/>
            </a:schemeClr>
          </a:solidFill>
          <a:ln w="38100">
            <a:solidFill>
              <a:schemeClr val="bg1"/>
            </a:solidFill>
          </a:ln>
        </p:spPr>
        <p:txBody>
          <a:bodyPr wrap="square" rtlCol="0">
            <a:spAutoFit/>
          </a:bodyPr>
          <a:lstStyle/>
          <a:p>
            <a:pPr algn="ctr"/>
            <a:r>
              <a:rPr lang="es-MX" b="1"/>
              <a:t>Curso: Papel de los Bibliotecarios en la Ciencia Abierta</a:t>
            </a:r>
            <a:endParaRPr lang="es-CU" b="1" dirty="0"/>
          </a:p>
        </p:txBody>
      </p:sp>
    </p:spTree>
    <p:extLst>
      <p:ext uri="{BB962C8B-B14F-4D97-AF65-F5344CB8AC3E}">
        <p14:creationId xmlns:p14="http://schemas.microsoft.com/office/powerpoint/2010/main" val="2211638655"/>
      </p:ext>
    </p:extLst>
  </p:cSld>
  <p:clrMapOvr>
    <a:masterClrMapping/>
  </p:clrMapOvr>
  <mc:AlternateContent xmlns:mc="http://schemas.openxmlformats.org/markup-compatibility/2006" xmlns:p14="http://schemas.microsoft.com/office/powerpoint/2010/main">
    <mc:Choice Requires="p14">
      <p:transition spd="slow" p14:dur="2000" advClick="0" advTm="38000"/>
    </mc:Choice>
    <mc:Fallback xmlns="">
      <p:transition spd="slow" advClick="0" advTm="38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729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55C76B4-0286-4AF1-91E4-F0BC9CAB01C8}"/>
              </a:ext>
            </a:extLst>
          </p:cNvPr>
          <p:cNvSpPr>
            <a:spLocks noGrp="1"/>
          </p:cNvSpPr>
          <p:nvPr>
            <p:ph type="title" idx="4294967295"/>
          </p:nvPr>
        </p:nvSpPr>
        <p:spPr>
          <a:xfrm>
            <a:off x="3550021" y="333271"/>
            <a:ext cx="5054133" cy="936729"/>
          </a:xfrm>
          <a:ln w="38100">
            <a:solidFill>
              <a:schemeClr val="bg1"/>
            </a:solidFill>
          </a:ln>
        </p:spPr>
        <p:txBody>
          <a:bodyPr>
            <a:noAutofit/>
          </a:bodyPr>
          <a:lstStyle/>
          <a:p>
            <a:pPr algn="ctr"/>
            <a:r>
              <a:rPr lang="es-MX" sz="6000" b="1" dirty="0"/>
              <a:t>Contenidos</a:t>
            </a:r>
            <a:endParaRPr lang="es-CU" sz="6000" b="1" dirty="0"/>
          </a:p>
        </p:txBody>
      </p:sp>
      <p:sp>
        <p:nvSpPr>
          <p:cNvPr id="3" name="Marcador de contenido 2">
            <a:extLst>
              <a:ext uri="{FF2B5EF4-FFF2-40B4-BE49-F238E27FC236}">
                <a16:creationId xmlns:a16="http://schemas.microsoft.com/office/drawing/2014/main" id="{B7510152-820C-421F-B038-7C2829F3CEDD}"/>
              </a:ext>
            </a:extLst>
          </p:cNvPr>
          <p:cNvSpPr>
            <a:spLocks noGrp="1"/>
          </p:cNvSpPr>
          <p:nvPr>
            <p:ph idx="4294967295"/>
          </p:nvPr>
        </p:nvSpPr>
        <p:spPr>
          <a:xfrm>
            <a:off x="643217" y="1701388"/>
            <a:ext cx="10905566" cy="4638675"/>
          </a:xfrm>
        </p:spPr>
        <p:txBody>
          <a:bodyPr>
            <a:normAutofit/>
          </a:bodyPr>
          <a:lstStyle/>
          <a:p>
            <a:pPr marL="0" lvl="0" indent="0">
              <a:buClr>
                <a:schemeClr val="tx1"/>
              </a:buClr>
              <a:buNone/>
            </a:pPr>
            <a:r>
              <a:rPr lang="es-ES" sz="4800" b="1" dirty="0"/>
              <a:t>1.1. Elementos de la comunicación.</a:t>
            </a:r>
          </a:p>
          <a:p>
            <a:pPr marL="0" lvl="0" indent="0">
              <a:buClr>
                <a:schemeClr val="tx1"/>
              </a:buClr>
              <a:buNone/>
            </a:pPr>
            <a:r>
              <a:rPr lang="es-ES" sz="4800" b="1" dirty="0"/>
              <a:t>1.2. La comunicación y sus características de acuerdo con diferentes medios.</a:t>
            </a:r>
          </a:p>
          <a:p>
            <a:pPr marL="0" lvl="0" indent="0">
              <a:buClr>
                <a:schemeClr val="tx1"/>
              </a:buClr>
              <a:buNone/>
            </a:pPr>
            <a:r>
              <a:rPr lang="es-ES" sz="4800" b="1" dirty="0"/>
              <a:t>1.3. Los Signos.</a:t>
            </a:r>
          </a:p>
        </p:txBody>
      </p:sp>
      <p:pic>
        <p:nvPicPr>
          <p:cNvPr id="5" name="6 15">
            <a:hlinkClick r:id="" action="ppaction://media"/>
            <a:extLst>
              <a:ext uri="{FF2B5EF4-FFF2-40B4-BE49-F238E27FC236}">
                <a16:creationId xmlns:a16="http://schemas.microsoft.com/office/drawing/2014/main" id="{A0BC25F6-7618-49BA-A2F9-9430A346986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2501282" y="3124200"/>
            <a:ext cx="609600" cy="609600"/>
          </a:xfrm>
          <a:prstGeom prst="rect">
            <a:avLst/>
          </a:prstGeom>
        </p:spPr>
      </p:pic>
      <p:sp>
        <p:nvSpPr>
          <p:cNvPr id="6" name="CuadroTexto 5">
            <a:extLst>
              <a:ext uri="{FF2B5EF4-FFF2-40B4-BE49-F238E27FC236}">
                <a16:creationId xmlns:a16="http://schemas.microsoft.com/office/drawing/2014/main" id="{19064C36-8E1D-4D18-A6A3-6A901CE975C0}"/>
              </a:ext>
            </a:extLst>
          </p:cNvPr>
          <p:cNvSpPr txBox="1"/>
          <p:nvPr/>
        </p:nvSpPr>
        <p:spPr>
          <a:xfrm>
            <a:off x="4740811" y="6155397"/>
            <a:ext cx="7240172" cy="369332"/>
          </a:xfrm>
          <a:prstGeom prst="rect">
            <a:avLst/>
          </a:prstGeom>
          <a:solidFill>
            <a:schemeClr val="bg2">
              <a:lumMod val="90000"/>
            </a:schemeClr>
          </a:solidFill>
          <a:ln w="38100">
            <a:solidFill>
              <a:schemeClr val="bg1"/>
            </a:solidFill>
          </a:ln>
        </p:spPr>
        <p:txBody>
          <a:bodyPr wrap="square" rtlCol="0">
            <a:spAutoFit/>
          </a:bodyPr>
          <a:lstStyle/>
          <a:p>
            <a:pPr algn="ctr"/>
            <a:r>
              <a:rPr lang="es-MX" b="1"/>
              <a:t>Curso: Papel de los Bibliotecarios en la Ciencia Abierta</a:t>
            </a:r>
            <a:endParaRPr lang="es-CU" b="1" dirty="0"/>
          </a:p>
        </p:txBody>
      </p:sp>
    </p:spTree>
    <p:extLst>
      <p:ext uri="{BB962C8B-B14F-4D97-AF65-F5344CB8AC3E}">
        <p14:creationId xmlns:p14="http://schemas.microsoft.com/office/powerpoint/2010/main" val="1907754111"/>
      </p:ext>
    </p:extLst>
  </p:cSld>
  <p:clrMapOvr>
    <a:masterClrMapping/>
  </p:clrMapOvr>
  <mc:AlternateContent xmlns:mc="http://schemas.openxmlformats.org/markup-compatibility/2006" xmlns:p14="http://schemas.microsoft.com/office/powerpoint/2010/main">
    <mc:Choice Requires="p14">
      <p:transition spd="slow" p14:dur="2000" advClick="0" advTm="15000"/>
    </mc:Choice>
    <mc:Fallback xmlns="">
      <p:transition spd="slow" advClick="0" advTm="15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98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4B25AA6-A243-417A-A853-8547FE0067AD}"/>
              </a:ext>
            </a:extLst>
          </p:cNvPr>
          <p:cNvSpPr>
            <a:spLocks noGrp="1"/>
          </p:cNvSpPr>
          <p:nvPr>
            <p:ph type="title" idx="4294967295"/>
          </p:nvPr>
        </p:nvSpPr>
        <p:spPr>
          <a:xfrm>
            <a:off x="3154064" y="215571"/>
            <a:ext cx="5868916" cy="1083004"/>
          </a:xfrm>
          <a:ln w="38100">
            <a:solidFill>
              <a:schemeClr val="bg1"/>
            </a:solidFill>
          </a:ln>
        </p:spPr>
        <p:txBody>
          <a:bodyPr>
            <a:noAutofit/>
          </a:bodyPr>
          <a:lstStyle/>
          <a:p>
            <a:pPr algn="ctr"/>
            <a:r>
              <a:rPr lang="es-MX" sz="6000" b="1" dirty="0"/>
              <a:t>Introducción</a:t>
            </a:r>
            <a:endParaRPr lang="es-CU" sz="6000" b="1" dirty="0"/>
          </a:p>
        </p:txBody>
      </p:sp>
      <p:sp>
        <p:nvSpPr>
          <p:cNvPr id="3" name="Marcador de contenido 2">
            <a:extLst>
              <a:ext uri="{FF2B5EF4-FFF2-40B4-BE49-F238E27FC236}">
                <a16:creationId xmlns:a16="http://schemas.microsoft.com/office/drawing/2014/main" id="{CB449C00-B5C8-4DA8-A76E-CCF953EFFADB}"/>
              </a:ext>
            </a:extLst>
          </p:cNvPr>
          <p:cNvSpPr>
            <a:spLocks noGrp="1"/>
          </p:cNvSpPr>
          <p:nvPr>
            <p:ph idx="4294967295"/>
          </p:nvPr>
        </p:nvSpPr>
        <p:spPr>
          <a:xfrm>
            <a:off x="604503" y="1409002"/>
            <a:ext cx="10968038" cy="4624388"/>
          </a:xfrm>
        </p:spPr>
        <p:txBody>
          <a:bodyPr>
            <a:normAutofit/>
          </a:bodyPr>
          <a:lstStyle/>
          <a:p>
            <a:pPr marL="0" indent="0" algn="just">
              <a:buNone/>
            </a:pPr>
            <a:r>
              <a:rPr lang="es-ES" sz="3600" dirty="0"/>
              <a:t>La comunicación es un elemento fundamental en la cotidianidad de todo individuo. El aprendizaje de la lengua, la apropiación del lenguaje y el ejercicio del habla pueden parecer tareas poco especializadas. Sin embargo, aprenderlas involucra esfuerzo, tiempo y, por qué no decirlo, muchas frustraciones. </a:t>
            </a:r>
            <a:endParaRPr lang="es-CU" sz="3600" dirty="0"/>
          </a:p>
          <a:p>
            <a:pPr algn="just"/>
            <a:endParaRPr lang="es-CU" sz="4000" dirty="0"/>
          </a:p>
        </p:txBody>
      </p:sp>
      <p:pic>
        <p:nvPicPr>
          <p:cNvPr id="5" name="7 1 y 17">
            <a:hlinkClick r:id="" action="ppaction://media"/>
            <a:extLst>
              <a:ext uri="{FF2B5EF4-FFF2-40B4-BE49-F238E27FC236}">
                <a16:creationId xmlns:a16="http://schemas.microsoft.com/office/drawing/2014/main" id="{CA1373B1-F797-491B-A086-6B1421F6F81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2797118" y="3124200"/>
            <a:ext cx="609600" cy="609600"/>
          </a:xfrm>
          <a:prstGeom prst="rect">
            <a:avLst/>
          </a:prstGeom>
        </p:spPr>
      </p:pic>
      <p:sp>
        <p:nvSpPr>
          <p:cNvPr id="6" name="CuadroTexto 5">
            <a:extLst>
              <a:ext uri="{FF2B5EF4-FFF2-40B4-BE49-F238E27FC236}">
                <a16:creationId xmlns:a16="http://schemas.microsoft.com/office/drawing/2014/main" id="{09E800C5-5A42-4DC3-A75D-20B1F17B1A4F}"/>
              </a:ext>
            </a:extLst>
          </p:cNvPr>
          <p:cNvSpPr txBox="1"/>
          <p:nvPr/>
        </p:nvSpPr>
        <p:spPr>
          <a:xfrm>
            <a:off x="4740811" y="6155397"/>
            <a:ext cx="7240172" cy="369332"/>
          </a:xfrm>
          <a:prstGeom prst="rect">
            <a:avLst/>
          </a:prstGeom>
          <a:solidFill>
            <a:schemeClr val="bg2">
              <a:lumMod val="90000"/>
            </a:schemeClr>
          </a:solidFill>
          <a:ln w="38100">
            <a:solidFill>
              <a:schemeClr val="bg1"/>
            </a:solidFill>
          </a:ln>
        </p:spPr>
        <p:txBody>
          <a:bodyPr wrap="square" rtlCol="0">
            <a:spAutoFit/>
          </a:bodyPr>
          <a:lstStyle/>
          <a:p>
            <a:pPr algn="ctr"/>
            <a:r>
              <a:rPr lang="es-MX" b="1"/>
              <a:t>Curso: Papel de los Bibliotecarios en la Ciencia Abierta</a:t>
            </a:r>
            <a:endParaRPr lang="es-CU" b="1" dirty="0"/>
          </a:p>
        </p:txBody>
      </p:sp>
    </p:spTree>
    <p:extLst>
      <p:ext uri="{BB962C8B-B14F-4D97-AF65-F5344CB8AC3E}">
        <p14:creationId xmlns:p14="http://schemas.microsoft.com/office/powerpoint/2010/main" val="916312683"/>
      </p:ext>
    </p:extLst>
  </p:cSld>
  <p:clrMapOvr>
    <a:masterClrMapping/>
  </p:clrMapOvr>
  <mc:AlternateContent xmlns:mc="http://schemas.openxmlformats.org/markup-compatibility/2006" xmlns:p14="http://schemas.microsoft.com/office/powerpoint/2010/main">
    <mc:Choice Requires="p14">
      <p:transition spd="slow" p14:dur="2000" advClick="0" advTm="77000"/>
    </mc:Choice>
    <mc:Fallback xmlns="">
      <p:transition spd="slow" advClick="0" advTm="77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675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4B25AA6-A243-417A-A853-8547FE0067AD}"/>
              </a:ext>
            </a:extLst>
          </p:cNvPr>
          <p:cNvSpPr>
            <a:spLocks noGrp="1"/>
          </p:cNvSpPr>
          <p:nvPr>
            <p:ph type="title" idx="4294967295"/>
          </p:nvPr>
        </p:nvSpPr>
        <p:spPr>
          <a:xfrm>
            <a:off x="1195901" y="212248"/>
            <a:ext cx="9058835" cy="702152"/>
          </a:xfrm>
          <a:ln w="38100">
            <a:solidFill>
              <a:schemeClr val="bg1"/>
            </a:solidFill>
          </a:ln>
        </p:spPr>
        <p:txBody>
          <a:bodyPr>
            <a:normAutofit fontScale="90000"/>
          </a:bodyPr>
          <a:lstStyle/>
          <a:p>
            <a:r>
              <a:rPr lang="es-MX" sz="4400" b="1" dirty="0"/>
              <a:t>1.1. Elementos de la comunicación.</a:t>
            </a:r>
            <a:br>
              <a:rPr lang="es-MX" sz="4000" b="1" dirty="0"/>
            </a:br>
            <a:endParaRPr lang="es-CU" sz="4000" b="1" dirty="0"/>
          </a:p>
        </p:txBody>
      </p:sp>
      <p:sp>
        <p:nvSpPr>
          <p:cNvPr id="3" name="Marcador de contenido 2">
            <a:extLst>
              <a:ext uri="{FF2B5EF4-FFF2-40B4-BE49-F238E27FC236}">
                <a16:creationId xmlns:a16="http://schemas.microsoft.com/office/drawing/2014/main" id="{CB449C00-B5C8-4DA8-A76E-CCF953EFFADB}"/>
              </a:ext>
            </a:extLst>
          </p:cNvPr>
          <p:cNvSpPr>
            <a:spLocks noGrp="1"/>
          </p:cNvSpPr>
          <p:nvPr>
            <p:ph idx="4294967295"/>
          </p:nvPr>
        </p:nvSpPr>
        <p:spPr>
          <a:xfrm>
            <a:off x="370681" y="1534318"/>
            <a:ext cx="11450638" cy="4398963"/>
          </a:xfrm>
        </p:spPr>
        <p:txBody>
          <a:bodyPr>
            <a:normAutofit lnSpcReduction="10000"/>
          </a:bodyPr>
          <a:lstStyle/>
          <a:p>
            <a:pPr marL="0" indent="0" algn="just">
              <a:buNone/>
            </a:pPr>
            <a:r>
              <a:rPr lang="es-ES" sz="3600" b="1" dirty="0"/>
              <a:t>DEFINICIÓN:</a:t>
            </a:r>
          </a:p>
          <a:p>
            <a:pPr marL="0" indent="0" algn="just">
              <a:buNone/>
            </a:pPr>
            <a:r>
              <a:rPr lang="es-ES" sz="3600" dirty="0"/>
              <a:t>La palabra “comunicación” es definida por la Real Academia Española simplemente como “acción y efecto de comunicarse”. Si nos remitimos a la raíz latina, que es </a:t>
            </a:r>
            <a:r>
              <a:rPr lang="es-ES" sz="3600" i="1" dirty="0" err="1"/>
              <a:t>communis</a:t>
            </a:r>
            <a:r>
              <a:rPr lang="es-ES" sz="3600" i="1" dirty="0"/>
              <a:t> </a:t>
            </a:r>
            <a:r>
              <a:rPr lang="es-ES" sz="3600" dirty="0"/>
              <a:t>podemos ver que el significado va en el camino de “recibido y admitido de todos o de la mayor parte”.</a:t>
            </a:r>
            <a:endParaRPr lang="es-CU" sz="3600" dirty="0"/>
          </a:p>
        </p:txBody>
      </p:sp>
      <p:pic>
        <p:nvPicPr>
          <p:cNvPr id="5" name="8 2 min">
            <a:hlinkClick r:id="" action="ppaction://media"/>
            <a:extLst>
              <a:ext uri="{FF2B5EF4-FFF2-40B4-BE49-F238E27FC236}">
                <a16:creationId xmlns:a16="http://schemas.microsoft.com/office/drawing/2014/main" id="{634A9BE2-92D1-43C0-AF2D-DED2572B7EF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2393706" y="3124200"/>
            <a:ext cx="609600" cy="609600"/>
          </a:xfrm>
          <a:prstGeom prst="rect">
            <a:avLst/>
          </a:prstGeom>
        </p:spPr>
      </p:pic>
      <p:sp>
        <p:nvSpPr>
          <p:cNvPr id="6" name="CuadroTexto 5">
            <a:extLst>
              <a:ext uri="{FF2B5EF4-FFF2-40B4-BE49-F238E27FC236}">
                <a16:creationId xmlns:a16="http://schemas.microsoft.com/office/drawing/2014/main" id="{B86B3151-C7D2-456D-A7F9-1A9F72CEC87D}"/>
              </a:ext>
            </a:extLst>
          </p:cNvPr>
          <p:cNvSpPr txBox="1"/>
          <p:nvPr/>
        </p:nvSpPr>
        <p:spPr>
          <a:xfrm>
            <a:off x="4740811" y="6155397"/>
            <a:ext cx="7240172" cy="369332"/>
          </a:xfrm>
          <a:prstGeom prst="rect">
            <a:avLst/>
          </a:prstGeom>
          <a:solidFill>
            <a:schemeClr val="bg2">
              <a:lumMod val="90000"/>
            </a:schemeClr>
          </a:solidFill>
          <a:ln w="38100">
            <a:solidFill>
              <a:schemeClr val="bg1"/>
            </a:solidFill>
          </a:ln>
        </p:spPr>
        <p:txBody>
          <a:bodyPr wrap="square" rtlCol="0">
            <a:spAutoFit/>
          </a:bodyPr>
          <a:lstStyle/>
          <a:p>
            <a:pPr algn="ctr"/>
            <a:r>
              <a:rPr lang="es-MX" b="1"/>
              <a:t>Curso: Papel de los Bibliotecarios en la Ciencia Abierta</a:t>
            </a:r>
            <a:endParaRPr lang="es-CU" b="1" dirty="0"/>
          </a:p>
        </p:txBody>
      </p:sp>
    </p:spTree>
    <p:extLst>
      <p:ext uri="{BB962C8B-B14F-4D97-AF65-F5344CB8AC3E}">
        <p14:creationId xmlns:p14="http://schemas.microsoft.com/office/powerpoint/2010/main" val="3622790694"/>
      </p:ext>
    </p:extLst>
  </p:cSld>
  <p:clrMapOvr>
    <a:masterClrMapping/>
  </p:clrMapOvr>
  <mc:AlternateContent xmlns:mc="http://schemas.openxmlformats.org/markup-compatibility/2006" xmlns:p14="http://schemas.microsoft.com/office/powerpoint/2010/main">
    <mc:Choice Requires="p14">
      <p:transition spd="slow" p14:dur="2000" advClick="0" advTm="120000"/>
    </mc:Choice>
    <mc:Fallback xmlns="">
      <p:transition spd="slow" advClick="0" advTm="120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905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CB449C00-B5C8-4DA8-A76E-CCF953EFFADB}"/>
              </a:ext>
            </a:extLst>
          </p:cNvPr>
          <p:cNvSpPr>
            <a:spLocks noGrp="1"/>
          </p:cNvSpPr>
          <p:nvPr>
            <p:ph idx="4294967295"/>
          </p:nvPr>
        </p:nvSpPr>
        <p:spPr>
          <a:xfrm>
            <a:off x="1021976" y="1529886"/>
            <a:ext cx="10755687" cy="4010025"/>
          </a:xfrm>
        </p:spPr>
        <p:txBody>
          <a:bodyPr>
            <a:normAutofit/>
          </a:bodyPr>
          <a:lstStyle/>
          <a:p>
            <a:pPr marL="0" indent="0" algn="just">
              <a:buNone/>
            </a:pPr>
            <a:r>
              <a:rPr lang="es-ES" sz="4000" b="1" dirty="0"/>
              <a:t>EMISOR:</a:t>
            </a:r>
          </a:p>
          <a:p>
            <a:pPr marL="0" indent="0">
              <a:buNone/>
            </a:pPr>
            <a:r>
              <a:rPr lang="es-ES" sz="4000" dirty="0"/>
              <a:t>El emisor es el elemento o la instancia en que se crea el mensaje, o sea la persona o grupo de personas emisoras que constituyen fuente.</a:t>
            </a:r>
            <a:endParaRPr lang="es-CU" sz="4000" dirty="0"/>
          </a:p>
        </p:txBody>
      </p:sp>
      <p:pic>
        <p:nvPicPr>
          <p:cNvPr id="5" name="9 31">
            <a:hlinkClick r:id="" action="ppaction://media"/>
            <a:extLst>
              <a:ext uri="{FF2B5EF4-FFF2-40B4-BE49-F238E27FC236}">
                <a16:creationId xmlns:a16="http://schemas.microsoft.com/office/drawing/2014/main" id="{096D07F8-8EA9-4303-9136-CD70717B20E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2662647" y="3125109"/>
            <a:ext cx="609600" cy="609600"/>
          </a:xfrm>
          <a:prstGeom prst="rect">
            <a:avLst/>
          </a:prstGeom>
        </p:spPr>
      </p:pic>
      <p:sp>
        <p:nvSpPr>
          <p:cNvPr id="6" name="CuadroTexto 5">
            <a:extLst>
              <a:ext uri="{FF2B5EF4-FFF2-40B4-BE49-F238E27FC236}">
                <a16:creationId xmlns:a16="http://schemas.microsoft.com/office/drawing/2014/main" id="{65959705-984A-4306-B54C-0CD76E88F5E3}"/>
              </a:ext>
            </a:extLst>
          </p:cNvPr>
          <p:cNvSpPr txBox="1"/>
          <p:nvPr/>
        </p:nvSpPr>
        <p:spPr>
          <a:xfrm>
            <a:off x="4754258" y="5786065"/>
            <a:ext cx="7240172" cy="369332"/>
          </a:xfrm>
          <a:prstGeom prst="rect">
            <a:avLst/>
          </a:prstGeom>
          <a:solidFill>
            <a:schemeClr val="bg2">
              <a:lumMod val="90000"/>
            </a:schemeClr>
          </a:solidFill>
          <a:ln w="38100">
            <a:solidFill>
              <a:schemeClr val="bg1"/>
            </a:solidFill>
          </a:ln>
        </p:spPr>
        <p:txBody>
          <a:bodyPr wrap="square" rtlCol="0">
            <a:spAutoFit/>
          </a:bodyPr>
          <a:lstStyle/>
          <a:p>
            <a:pPr algn="ctr"/>
            <a:r>
              <a:rPr lang="es-MX" b="1"/>
              <a:t>Curso: Papel de los Bibliotecarios en la Ciencia Abierta</a:t>
            </a:r>
            <a:endParaRPr lang="es-CU" b="1" dirty="0"/>
          </a:p>
        </p:txBody>
      </p:sp>
      <p:sp>
        <p:nvSpPr>
          <p:cNvPr id="7" name="Título 1">
            <a:extLst>
              <a:ext uri="{FF2B5EF4-FFF2-40B4-BE49-F238E27FC236}">
                <a16:creationId xmlns:a16="http://schemas.microsoft.com/office/drawing/2014/main" id="{6A94DBF3-A620-44F1-8FA4-5BC34561F521}"/>
              </a:ext>
            </a:extLst>
          </p:cNvPr>
          <p:cNvSpPr txBox="1">
            <a:spLocks/>
          </p:cNvSpPr>
          <p:nvPr/>
        </p:nvSpPr>
        <p:spPr>
          <a:xfrm>
            <a:off x="1195901" y="212248"/>
            <a:ext cx="9058835" cy="702152"/>
          </a:xfrm>
          <a:prstGeom prst="rect">
            <a:avLst/>
          </a:prstGeom>
          <a:ln w="38100">
            <a:solidFill>
              <a:schemeClr val="bg1"/>
            </a:solidFill>
          </a:ln>
        </p:spPr>
        <p:txBody>
          <a:bodyPr vert="horz" lIns="91440" tIns="45720" rIns="91440" bIns="45720" rtlCol="0" anchor="t">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MX" sz="4000" b="1" dirty="0"/>
              <a:t>1.1. Elementos de la comunicación.</a:t>
            </a:r>
            <a:br>
              <a:rPr lang="es-MX" sz="4000" b="1" dirty="0"/>
            </a:br>
            <a:endParaRPr lang="es-CU" sz="4000" b="1" dirty="0"/>
          </a:p>
        </p:txBody>
      </p:sp>
    </p:spTree>
    <p:extLst>
      <p:ext uri="{BB962C8B-B14F-4D97-AF65-F5344CB8AC3E}">
        <p14:creationId xmlns:p14="http://schemas.microsoft.com/office/powerpoint/2010/main" val="3131808271"/>
      </p:ext>
    </p:extLst>
  </p:cSld>
  <p:clrMapOvr>
    <a:masterClrMapping/>
  </p:clrMapOvr>
  <mc:AlternateContent xmlns:mc="http://schemas.openxmlformats.org/markup-compatibility/2006" xmlns:p14="http://schemas.microsoft.com/office/powerpoint/2010/main">
    <mc:Choice Requires="p14">
      <p:transition spd="slow" p14:dur="2000" advClick="0" advTm="31000"/>
    </mc:Choice>
    <mc:Fallback xmlns="">
      <p:transition spd="slow" advClick="0" advTm="3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35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CB449C00-B5C8-4DA8-A76E-CCF953EFFADB}"/>
              </a:ext>
            </a:extLst>
          </p:cNvPr>
          <p:cNvSpPr>
            <a:spLocks noGrp="1"/>
          </p:cNvSpPr>
          <p:nvPr>
            <p:ph idx="4294967295"/>
          </p:nvPr>
        </p:nvSpPr>
        <p:spPr>
          <a:xfrm>
            <a:off x="340659" y="1063908"/>
            <a:ext cx="11510682" cy="4511675"/>
          </a:xfrm>
        </p:spPr>
        <p:txBody>
          <a:bodyPr>
            <a:noAutofit/>
          </a:bodyPr>
          <a:lstStyle/>
          <a:p>
            <a:pPr marL="0" indent="0" algn="just">
              <a:buNone/>
            </a:pPr>
            <a:r>
              <a:rPr lang="es-ES" sz="3200" b="1" dirty="0"/>
              <a:t>MENSAJE:</a:t>
            </a:r>
          </a:p>
          <a:p>
            <a:pPr marL="0" indent="0" algn="just">
              <a:buNone/>
            </a:pPr>
            <a:r>
              <a:rPr lang="es-ES" sz="3200" dirty="0"/>
              <a:t>Un mensaje “es una cadena finita de señales producidas, mediante reglas precisas de combinación, a partir de un código dado”.</a:t>
            </a:r>
            <a:r>
              <a:rPr lang="es-ES" sz="3200" baseline="30000" dirty="0"/>
              <a:t> </a:t>
            </a:r>
            <a:r>
              <a:rPr lang="es-ES" sz="3200" dirty="0"/>
              <a:t>El proceso de su transmisión involucra un canal, que es empleado por un emisor que codifica las señales para que éstas lleguen a un receptor quien, a su vez, descodifica la estructura recibida. Para que el mensaje sea efectivo y cumpla con el objetivo de quien lo emite, debe “ser transmitido con un mínimo de errores”.</a:t>
            </a:r>
            <a:endParaRPr lang="es-ES" sz="3200" baseline="30000" dirty="0"/>
          </a:p>
          <a:p>
            <a:pPr marL="0" indent="0" algn="just">
              <a:buNone/>
            </a:pPr>
            <a:endParaRPr lang="es-CU" sz="3200" dirty="0"/>
          </a:p>
        </p:txBody>
      </p:sp>
      <p:pic>
        <p:nvPicPr>
          <p:cNvPr id="5" name="10 1 y 20">
            <a:hlinkClick r:id="" action="ppaction://media"/>
            <a:extLst>
              <a:ext uri="{FF2B5EF4-FFF2-40B4-BE49-F238E27FC236}">
                <a16:creationId xmlns:a16="http://schemas.microsoft.com/office/drawing/2014/main" id="{49496399-3E00-43D2-BEA8-8724F05D813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2581965" y="3124200"/>
            <a:ext cx="609600" cy="609600"/>
          </a:xfrm>
          <a:prstGeom prst="rect">
            <a:avLst/>
          </a:prstGeom>
        </p:spPr>
      </p:pic>
      <p:sp>
        <p:nvSpPr>
          <p:cNvPr id="6" name="CuadroTexto 5">
            <a:extLst>
              <a:ext uri="{FF2B5EF4-FFF2-40B4-BE49-F238E27FC236}">
                <a16:creationId xmlns:a16="http://schemas.microsoft.com/office/drawing/2014/main" id="{2020E35B-756B-4364-BFCD-150EFC825031}"/>
              </a:ext>
            </a:extLst>
          </p:cNvPr>
          <p:cNvSpPr txBox="1"/>
          <p:nvPr/>
        </p:nvSpPr>
        <p:spPr>
          <a:xfrm>
            <a:off x="4740811" y="6155397"/>
            <a:ext cx="7240172" cy="369332"/>
          </a:xfrm>
          <a:prstGeom prst="rect">
            <a:avLst/>
          </a:prstGeom>
          <a:solidFill>
            <a:schemeClr val="bg2">
              <a:lumMod val="90000"/>
            </a:schemeClr>
          </a:solidFill>
          <a:ln w="38100">
            <a:solidFill>
              <a:schemeClr val="bg1"/>
            </a:solidFill>
          </a:ln>
        </p:spPr>
        <p:txBody>
          <a:bodyPr wrap="square" rtlCol="0">
            <a:spAutoFit/>
          </a:bodyPr>
          <a:lstStyle/>
          <a:p>
            <a:pPr algn="ctr"/>
            <a:r>
              <a:rPr lang="es-MX" b="1"/>
              <a:t>Curso: Papel de los Bibliotecarios en la Ciencia Abierta</a:t>
            </a:r>
            <a:endParaRPr lang="es-CU" b="1" dirty="0"/>
          </a:p>
        </p:txBody>
      </p:sp>
      <p:sp>
        <p:nvSpPr>
          <p:cNvPr id="7" name="Título 1">
            <a:extLst>
              <a:ext uri="{FF2B5EF4-FFF2-40B4-BE49-F238E27FC236}">
                <a16:creationId xmlns:a16="http://schemas.microsoft.com/office/drawing/2014/main" id="{B985FFB2-B538-43BA-84C8-FD451BDF7D6A}"/>
              </a:ext>
            </a:extLst>
          </p:cNvPr>
          <p:cNvSpPr txBox="1">
            <a:spLocks/>
          </p:cNvSpPr>
          <p:nvPr/>
        </p:nvSpPr>
        <p:spPr>
          <a:xfrm>
            <a:off x="1195901" y="212248"/>
            <a:ext cx="9058835" cy="702152"/>
          </a:xfrm>
          <a:prstGeom prst="rect">
            <a:avLst/>
          </a:prstGeom>
          <a:ln w="38100">
            <a:solidFill>
              <a:schemeClr val="bg1"/>
            </a:solidFill>
          </a:ln>
        </p:spPr>
        <p:txBody>
          <a:bodyPr vert="horz" lIns="91440" tIns="45720" rIns="91440" bIns="45720" rtlCol="0" anchor="t">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MX" sz="4000" b="1" dirty="0"/>
              <a:t>1.1. Elementos de la comunicación.</a:t>
            </a:r>
            <a:br>
              <a:rPr lang="es-MX" sz="4000" b="1" dirty="0"/>
            </a:br>
            <a:endParaRPr lang="es-CU" sz="4000" b="1" dirty="0"/>
          </a:p>
        </p:txBody>
      </p:sp>
    </p:spTree>
    <p:extLst>
      <p:ext uri="{BB962C8B-B14F-4D97-AF65-F5344CB8AC3E}">
        <p14:creationId xmlns:p14="http://schemas.microsoft.com/office/powerpoint/2010/main" val="1619640598"/>
      </p:ext>
    </p:extLst>
  </p:cSld>
  <p:clrMapOvr>
    <a:masterClrMapping/>
  </p:clrMapOvr>
  <mc:AlternateContent xmlns:mc="http://schemas.openxmlformats.org/markup-compatibility/2006" xmlns:p14="http://schemas.microsoft.com/office/powerpoint/2010/main">
    <mc:Choice Requires="p14">
      <p:transition spd="slow" p14:dur="2000" advClick="0" advTm="80000"/>
    </mc:Choice>
    <mc:Fallback xmlns="">
      <p:transition spd="slow" advClick="0" advTm="80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900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docProps/app.xml><?xml version="1.0" encoding="utf-8"?>
<Properties xmlns="http://schemas.openxmlformats.org/officeDocument/2006/extended-properties" xmlns:vt="http://schemas.openxmlformats.org/officeDocument/2006/docPropsVTypes">
  <Template>Ion</Template>
  <TotalTime>607</TotalTime>
  <Words>1710</Words>
  <Application>Microsoft Office PowerPoint</Application>
  <PresentationFormat>Panorámica</PresentationFormat>
  <Paragraphs>137</Paragraphs>
  <Slides>29</Slides>
  <Notes>0</Notes>
  <HiddenSlides>0</HiddenSlides>
  <MMClips>29</MMClips>
  <ScaleCrop>false</ScaleCrop>
  <HeadingPairs>
    <vt:vector size="6" baseType="variant">
      <vt:variant>
        <vt:lpstr>Fuentes usadas</vt:lpstr>
      </vt:variant>
      <vt:variant>
        <vt:i4>3</vt:i4>
      </vt:variant>
      <vt:variant>
        <vt:lpstr>Tema</vt:lpstr>
      </vt:variant>
      <vt:variant>
        <vt:i4>1</vt:i4>
      </vt:variant>
      <vt:variant>
        <vt:lpstr>Títulos de diapositiva</vt:lpstr>
      </vt:variant>
      <vt:variant>
        <vt:i4>29</vt:i4>
      </vt:variant>
    </vt:vector>
  </HeadingPairs>
  <TitlesOfParts>
    <vt:vector size="33" baseType="lpstr">
      <vt:lpstr>Arial</vt:lpstr>
      <vt:lpstr>Century Gothic</vt:lpstr>
      <vt:lpstr>Wingdings 3</vt:lpstr>
      <vt:lpstr>Ion</vt:lpstr>
      <vt:lpstr>Curso: Papel de los Bibliotecarios en la Ciencia Abierta</vt:lpstr>
      <vt:lpstr>Presentación de PowerPoint</vt:lpstr>
      <vt:lpstr>Presentación de PowerPoint</vt:lpstr>
      <vt:lpstr>Objetivos Específicos del Tema 1</vt:lpstr>
      <vt:lpstr>Contenidos</vt:lpstr>
      <vt:lpstr>Introducción</vt:lpstr>
      <vt:lpstr>1.1. Elementos de la comunicación. </vt:lpstr>
      <vt:lpstr>Presentación de PowerPoint</vt:lpstr>
      <vt:lpstr>Presentación de PowerPoint</vt:lpstr>
      <vt:lpstr>Presentación de PowerPoint</vt:lpstr>
      <vt:lpstr>Figura 1. Modelo comunicativo en el que se expone el doble papel que juega el emisor como receptor y viceversa. El mensaje transita a través del canal. </vt:lpstr>
      <vt:lpstr>Presentación de PowerPoint</vt:lpstr>
      <vt:lpstr>Presentación de PowerPoint</vt:lpstr>
      <vt:lpstr>Presentación de PowerPoint</vt:lpstr>
      <vt:lpstr>1.2. La comunicación y sus características de acuerdo con diferentes medios.  </vt:lpstr>
      <vt:lpstr>Prensa escrita </vt:lpstr>
      <vt:lpstr>Características que definen a la PRENSA ESCRITA </vt:lpstr>
      <vt:lpstr>La fotografía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Estrategias de comunicación para la solución de problemas</dc:title>
  <dc:creator>Ileana Armenteros</dc:creator>
  <cp:lastModifiedBy>Ileana Armenteros</cp:lastModifiedBy>
  <cp:revision>114</cp:revision>
  <dcterms:created xsi:type="dcterms:W3CDTF">2024-01-10T22:21:42Z</dcterms:created>
  <dcterms:modified xsi:type="dcterms:W3CDTF">2024-04-09T02:35:39Z</dcterms:modified>
</cp:coreProperties>
</file>