
<file path=[Content_Types].xml><?xml version="1.0" encoding="utf-8"?>
<Types xmlns="http://schemas.openxmlformats.org/package/2006/content-types">
  <Default Extension="aac" ContentType="audio/aac"/>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341" r:id="rId3"/>
    <p:sldId id="342" r:id="rId4"/>
    <p:sldId id="363" r:id="rId5"/>
    <p:sldId id="364" r:id="rId6"/>
    <p:sldId id="365" r:id="rId7"/>
    <p:sldId id="366" r:id="rId8"/>
    <p:sldId id="360" r:id="rId9"/>
    <p:sldId id="367" r:id="rId10"/>
    <p:sldId id="368" r:id="rId11"/>
    <p:sldId id="369" r:id="rId12"/>
    <p:sldId id="370" r:id="rId13"/>
    <p:sldId id="371" r:id="rId14"/>
    <p:sldId id="372" r:id="rId15"/>
    <p:sldId id="373" r:id="rId16"/>
    <p:sldId id="374" r:id="rId17"/>
    <p:sldId id="376" r:id="rId18"/>
    <p:sldId id="375"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4" r:id="rId35"/>
    <p:sldId id="392" r:id="rId36"/>
    <p:sldId id="395" r:id="rId37"/>
    <p:sldId id="396" r:id="rId38"/>
    <p:sldId id="397" r:id="rId39"/>
    <p:sldId id="398" r:id="rId40"/>
    <p:sldId id="399" r:id="rId41"/>
    <p:sldId id="400" r:id="rId42"/>
    <p:sldId id="401" r:id="rId43"/>
    <p:sldId id="402" r:id="rId44"/>
    <p:sldId id="403" r:id="rId45"/>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eana Armentero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02" autoAdjust="0"/>
    <p:restoredTop sz="94206" autoAdjust="0"/>
  </p:normalViewPr>
  <p:slideViewPr>
    <p:cSldViewPr>
      <p:cViewPr varScale="1">
        <p:scale>
          <a:sx n="71" d="100"/>
          <a:sy n="71" d="100"/>
        </p:scale>
        <p:origin x="135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BAF5299-E917-44D3-BD38-DE6B057A08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99B33FA0-EAAD-4B6C-BD1B-9626106C583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61B747B-9A9E-466F-9146-F80C5F47C801}" type="datetimeFigureOut">
              <a:rPr lang="es-ES"/>
              <a:pPr>
                <a:defRPr/>
              </a:pPr>
              <a:t>04/11/2023</a:t>
            </a:fld>
            <a:endParaRPr lang="es-ES"/>
          </a:p>
        </p:txBody>
      </p:sp>
      <p:sp>
        <p:nvSpPr>
          <p:cNvPr id="4" name="Marcador de imagen de diapositiva 3">
            <a:extLst>
              <a:ext uri="{FF2B5EF4-FFF2-40B4-BE49-F238E27FC236}">
                <a16:creationId xmlns:a16="http://schemas.microsoft.com/office/drawing/2014/main" id="{8DC88AC3-C591-4EA2-A2D7-C284967C321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7D6F890E-B258-490A-8F4D-943298E9790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BEADC231-A875-41D9-BC0F-C0B8B36B37F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062EE3C0-D2C4-4D17-A319-E6075C70D47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D1E967B-74C5-4219-84CB-F5FD26FC085A}"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7 Redondear rectángulo de esquina diagonal">
            <a:extLst>
              <a:ext uri="{FF2B5EF4-FFF2-40B4-BE49-F238E27FC236}">
                <a16:creationId xmlns:a16="http://schemas.microsoft.com/office/drawing/2014/main" id="{AE4DEDFE-A93F-4E98-8AA3-FB43C1B9313C}"/>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7 Título"/>
          <p:cNvSpPr>
            <a:spLocks noGrp="1"/>
          </p:cNvSpPr>
          <p:nvPr>
            <p:ph type="ctrTitle"/>
          </p:nvPr>
        </p:nvSpPr>
        <p:spPr>
          <a:xfrm>
            <a:off x="464234" y="381001"/>
            <a:ext cx="8229600" cy="2209800"/>
          </a:xfrm>
        </p:spPr>
        <p:txBody>
          <a:bodyPr lIns="45720" rIns="228600"/>
          <a:lstStyle>
            <a:lvl1pPr marL="0" algn="r">
              <a:defRPr sz="4800"/>
            </a:lvl1pPr>
            <a:extLst/>
          </a:lstStyle>
          <a:p>
            <a:r>
              <a:rPr lang="es-ES"/>
              <a:t>Haga clic para modificar el estilo de título del patrón</a:t>
            </a:r>
            <a:endParaRPr lang="en-US"/>
          </a:p>
        </p:txBody>
      </p:sp>
      <p:sp>
        <p:nvSpPr>
          <p:cNvPr id="9" name="8 Subtítulo"/>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a:t>Haga clic para modificar el estilo de subtítulo del patrón</a:t>
            </a:r>
            <a:endParaRPr lang="en-US"/>
          </a:p>
        </p:txBody>
      </p:sp>
      <p:sp>
        <p:nvSpPr>
          <p:cNvPr id="5" name="9 Marcador de fecha">
            <a:extLst>
              <a:ext uri="{FF2B5EF4-FFF2-40B4-BE49-F238E27FC236}">
                <a16:creationId xmlns:a16="http://schemas.microsoft.com/office/drawing/2014/main" id="{FCCFF398-9A67-41C3-9369-9EEABF7E4BBA}"/>
              </a:ext>
            </a:extLst>
          </p:cNvPr>
          <p:cNvSpPr>
            <a:spLocks noGrp="1"/>
          </p:cNvSpPr>
          <p:nvPr>
            <p:ph type="dt" sz="half" idx="10"/>
          </p:nvPr>
        </p:nvSpPr>
        <p:spPr>
          <a:xfrm>
            <a:off x="5562600" y="6508750"/>
            <a:ext cx="3001963" cy="274638"/>
          </a:xfrm>
        </p:spPr>
        <p:txBody>
          <a:bodyPr vert="horz" rtlCol="0"/>
          <a:lstStyle>
            <a:lvl1pPr>
              <a:defRPr/>
            </a:lvl1pPr>
            <a:extLst/>
          </a:lstStyle>
          <a:p>
            <a:pPr>
              <a:defRPr/>
            </a:pPr>
            <a:fld id="{4E37E55C-4DB2-4726-804E-CAD4E7875C1C}" type="datetimeFigureOut">
              <a:rPr lang="es-ES"/>
              <a:pPr>
                <a:defRPr/>
              </a:pPr>
              <a:t>04/11/2023</a:t>
            </a:fld>
            <a:endParaRPr lang="es-ES"/>
          </a:p>
        </p:txBody>
      </p:sp>
      <p:sp>
        <p:nvSpPr>
          <p:cNvPr id="6" name="10 Marcador de número de diapositiva">
            <a:extLst>
              <a:ext uri="{FF2B5EF4-FFF2-40B4-BE49-F238E27FC236}">
                <a16:creationId xmlns:a16="http://schemas.microsoft.com/office/drawing/2014/main" id="{A5B2CCE0-60DC-4D9C-8B12-537FC9B77C40}"/>
              </a:ext>
            </a:extLst>
          </p:cNvPr>
          <p:cNvSpPr>
            <a:spLocks noGrp="1"/>
          </p:cNvSpPr>
          <p:nvPr>
            <p:ph type="sldNum" sz="quarter" idx="11"/>
          </p:nvPr>
        </p:nvSpPr>
        <p:spPr>
          <a:xfrm>
            <a:off x="8639175" y="6508750"/>
            <a:ext cx="463550" cy="274638"/>
          </a:xfrm>
        </p:spPr>
        <p:txBody>
          <a:bodyPr/>
          <a:lstStyle>
            <a:lvl1pPr>
              <a:defRPr/>
            </a:lvl1pPr>
          </a:lstStyle>
          <a:p>
            <a:pPr>
              <a:defRPr/>
            </a:pPr>
            <a:fld id="{4CACEF04-2707-4C4B-940D-C629D3EC6A8C}" type="slidenum">
              <a:rPr lang="es-ES" altLang="es-ES"/>
              <a:pPr>
                <a:defRPr/>
              </a:pPr>
              <a:t>‹Nº›</a:t>
            </a:fld>
            <a:endParaRPr lang="es-ES" altLang="es-ES"/>
          </a:p>
        </p:txBody>
      </p:sp>
      <p:sp>
        <p:nvSpPr>
          <p:cNvPr id="7" name="11 Marcador de pie de página">
            <a:extLst>
              <a:ext uri="{FF2B5EF4-FFF2-40B4-BE49-F238E27FC236}">
                <a16:creationId xmlns:a16="http://schemas.microsoft.com/office/drawing/2014/main" id="{09A7E729-E9B4-440A-A7E6-5006CD8D3AF6}"/>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es-ES"/>
          </a:p>
        </p:txBody>
      </p:sp>
    </p:spTree>
    <p:extLst>
      <p:ext uri="{BB962C8B-B14F-4D97-AF65-F5344CB8AC3E}">
        <p14:creationId xmlns:p14="http://schemas.microsoft.com/office/powerpoint/2010/main" val="6619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2 Marcador de pie de página">
            <a:extLst>
              <a:ext uri="{FF2B5EF4-FFF2-40B4-BE49-F238E27FC236}">
                <a16:creationId xmlns:a16="http://schemas.microsoft.com/office/drawing/2014/main" id="{05510402-5ADA-44F1-BEAA-293E7CD0439C}"/>
              </a:ext>
            </a:extLst>
          </p:cNvPr>
          <p:cNvSpPr>
            <a:spLocks noGrp="1"/>
          </p:cNvSpPr>
          <p:nvPr>
            <p:ph type="ftr" sz="quarter" idx="10"/>
          </p:nvPr>
        </p:nvSpPr>
        <p:spPr/>
        <p:txBody>
          <a:bodyPr/>
          <a:lstStyle>
            <a:lvl1pPr>
              <a:defRPr/>
            </a:lvl1pPr>
          </a:lstStyle>
          <a:p>
            <a:pPr>
              <a:defRPr/>
            </a:pPr>
            <a:endParaRPr lang="es-ES"/>
          </a:p>
        </p:txBody>
      </p:sp>
      <p:sp>
        <p:nvSpPr>
          <p:cNvPr id="5" name="13 Marcador de fecha">
            <a:extLst>
              <a:ext uri="{FF2B5EF4-FFF2-40B4-BE49-F238E27FC236}">
                <a16:creationId xmlns:a16="http://schemas.microsoft.com/office/drawing/2014/main" id="{734AA54D-846D-4876-8A43-1B319F6EEDD8}"/>
              </a:ext>
            </a:extLst>
          </p:cNvPr>
          <p:cNvSpPr>
            <a:spLocks noGrp="1"/>
          </p:cNvSpPr>
          <p:nvPr>
            <p:ph type="dt" sz="half" idx="11"/>
          </p:nvPr>
        </p:nvSpPr>
        <p:spPr/>
        <p:txBody>
          <a:bodyPr/>
          <a:lstStyle>
            <a:lvl1pPr>
              <a:defRPr/>
            </a:lvl1pPr>
          </a:lstStyle>
          <a:p>
            <a:pPr>
              <a:defRPr/>
            </a:pPr>
            <a:fld id="{3D4283F6-FDDF-4EB1-9344-BC053ECDA319}" type="datetimeFigureOut">
              <a:rPr lang="es-ES"/>
              <a:pPr>
                <a:defRPr/>
              </a:pPr>
              <a:t>04/11/2023</a:t>
            </a:fld>
            <a:endParaRPr lang="es-ES"/>
          </a:p>
        </p:txBody>
      </p:sp>
      <p:sp>
        <p:nvSpPr>
          <p:cNvPr id="6" name="22 Marcador de número de diapositiva">
            <a:extLst>
              <a:ext uri="{FF2B5EF4-FFF2-40B4-BE49-F238E27FC236}">
                <a16:creationId xmlns:a16="http://schemas.microsoft.com/office/drawing/2014/main" id="{75618425-EBE7-4228-AD0A-97CB1E171D12}"/>
              </a:ext>
            </a:extLst>
          </p:cNvPr>
          <p:cNvSpPr>
            <a:spLocks noGrp="1"/>
          </p:cNvSpPr>
          <p:nvPr>
            <p:ph type="sldNum" sz="quarter" idx="12"/>
          </p:nvPr>
        </p:nvSpPr>
        <p:spPr/>
        <p:txBody>
          <a:bodyPr/>
          <a:lstStyle>
            <a:lvl1pPr>
              <a:defRPr/>
            </a:lvl1pPr>
          </a:lstStyle>
          <a:p>
            <a:pPr>
              <a:defRPr/>
            </a:pPr>
            <a:fld id="{B02AAB57-563C-4974-8C62-3C9B4597AA22}" type="slidenum">
              <a:rPr lang="es-ES" altLang="es-ES"/>
              <a:pPr>
                <a:defRPr/>
              </a:pPr>
              <a:t>‹Nº›</a:t>
            </a:fld>
            <a:endParaRPr lang="es-ES" altLang="es-ES"/>
          </a:p>
        </p:txBody>
      </p:sp>
    </p:spTree>
    <p:extLst>
      <p:ext uri="{BB962C8B-B14F-4D97-AF65-F5344CB8AC3E}">
        <p14:creationId xmlns:p14="http://schemas.microsoft.com/office/powerpoint/2010/main" val="187632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lvl1pPr algn="l">
              <a:defRPr/>
            </a:lvl1pPr>
            <a:extLs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2 Marcador de pie de página">
            <a:extLst>
              <a:ext uri="{FF2B5EF4-FFF2-40B4-BE49-F238E27FC236}">
                <a16:creationId xmlns:a16="http://schemas.microsoft.com/office/drawing/2014/main" id="{FF3AE526-6E7D-4930-9C6B-40DD586FB706}"/>
              </a:ext>
            </a:extLst>
          </p:cNvPr>
          <p:cNvSpPr>
            <a:spLocks noGrp="1"/>
          </p:cNvSpPr>
          <p:nvPr>
            <p:ph type="ftr" sz="quarter" idx="10"/>
          </p:nvPr>
        </p:nvSpPr>
        <p:spPr/>
        <p:txBody>
          <a:bodyPr/>
          <a:lstStyle>
            <a:lvl1pPr>
              <a:defRPr/>
            </a:lvl1pPr>
          </a:lstStyle>
          <a:p>
            <a:pPr>
              <a:defRPr/>
            </a:pPr>
            <a:endParaRPr lang="es-ES"/>
          </a:p>
        </p:txBody>
      </p:sp>
      <p:sp>
        <p:nvSpPr>
          <p:cNvPr id="5" name="13 Marcador de fecha">
            <a:extLst>
              <a:ext uri="{FF2B5EF4-FFF2-40B4-BE49-F238E27FC236}">
                <a16:creationId xmlns:a16="http://schemas.microsoft.com/office/drawing/2014/main" id="{503B36A6-DCF0-4E1E-B81C-845A1CAACB31}"/>
              </a:ext>
            </a:extLst>
          </p:cNvPr>
          <p:cNvSpPr>
            <a:spLocks noGrp="1"/>
          </p:cNvSpPr>
          <p:nvPr>
            <p:ph type="dt" sz="half" idx="11"/>
          </p:nvPr>
        </p:nvSpPr>
        <p:spPr/>
        <p:txBody>
          <a:bodyPr/>
          <a:lstStyle>
            <a:lvl1pPr>
              <a:defRPr/>
            </a:lvl1pPr>
          </a:lstStyle>
          <a:p>
            <a:pPr>
              <a:defRPr/>
            </a:pPr>
            <a:fld id="{0FCC4885-7AD0-4805-8DCD-D8138C5C7F47}" type="datetimeFigureOut">
              <a:rPr lang="es-ES"/>
              <a:pPr>
                <a:defRPr/>
              </a:pPr>
              <a:t>04/11/2023</a:t>
            </a:fld>
            <a:endParaRPr lang="es-ES"/>
          </a:p>
        </p:txBody>
      </p:sp>
      <p:sp>
        <p:nvSpPr>
          <p:cNvPr id="6" name="22 Marcador de número de diapositiva">
            <a:extLst>
              <a:ext uri="{FF2B5EF4-FFF2-40B4-BE49-F238E27FC236}">
                <a16:creationId xmlns:a16="http://schemas.microsoft.com/office/drawing/2014/main" id="{0CB5535A-E3EB-4A29-BBC6-C5530CFDB4E8}"/>
              </a:ext>
            </a:extLst>
          </p:cNvPr>
          <p:cNvSpPr>
            <a:spLocks noGrp="1"/>
          </p:cNvSpPr>
          <p:nvPr>
            <p:ph type="sldNum" sz="quarter" idx="12"/>
          </p:nvPr>
        </p:nvSpPr>
        <p:spPr/>
        <p:txBody>
          <a:bodyPr/>
          <a:lstStyle>
            <a:lvl1pPr>
              <a:defRPr/>
            </a:lvl1pPr>
          </a:lstStyle>
          <a:p>
            <a:pPr>
              <a:defRPr/>
            </a:pPr>
            <a:fld id="{83C77E1B-11A4-4160-AA0B-AA608F2ADD10}" type="slidenum">
              <a:rPr lang="es-ES" altLang="es-ES"/>
              <a:pPr>
                <a:defRPr/>
              </a:pPr>
              <a:t>‹Nº›</a:t>
            </a:fld>
            <a:endParaRPr lang="es-ES" altLang="es-ES"/>
          </a:p>
        </p:txBody>
      </p:sp>
    </p:spTree>
    <p:extLst>
      <p:ext uri="{BB962C8B-B14F-4D97-AF65-F5344CB8AC3E}">
        <p14:creationId xmlns:p14="http://schemas.microsoft.com/office/powerpoint/2010/main" val="28165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03F2957F-81E6-49DF-8CC3-14E62459C1C3}"/>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3 Marcador de fecha">
            <a:extLst>
              <a:ext uri="{FF2B5EF4-FFF2-40B4-BE49-F238E27FC236}">
                <a16:creationId xmlns:a16="http://schemas.microsoft.com/office/drawing/2014/main" id="{2789718F-11C8-4F5E-9A1E-9FB08D28B79E}"/>
              </a:ext>
            </a:extLst>
          </p:cNvPr>
          <p:cNvSpPr>
            <a:spLocks noGrp="1"/>
          </p:cNvSpPr>
          <p:nvPr>
            <p:ph type="dt" sz="half" idx="10"/>
          </p:nvPr>
        </p:nvSpPr>
        <p:spPr/>
        <p:txBody>
          <a:bodyPr/>
          <a:lstStyle>
            <a:lvl1pPr>
              <a:defRPr/>
            </a:lvl1pPr>
            <a:extLst/>
          </a:lstStyle>
          <a:p>
            <a:pPr>
              <a:defRPr/>
            </a:pPr>
            <a:fld id="{ED9F40FA-21C0-435D-9BEF-D9DE11A23740}" type="datetimeFigureOut">
              <a:rPr lang="es-ES"/>
              <a:pPr>
                <a:defRPr/>
              </a:pPr>
              <a:t>04/11/2023</a:t>
            </a:fld>
            <a:endParaRPr lang="es-ES"/>
          </a:p>
        </p:txBody>
      </p:sp>
      <p:sp>
        <p:nvSpPr>
          <p:cNvPr id="6" name="4 Marcador de pie de página">
            <a:extLst>
              <a:ext uri="{FF2B5EF4-FFF2-40B4-BE49-F238E27FC236}">
                <a16:creationId xmlns:a16="http://schemas.microsoft.com/office/drawing/2014/main" id="{73E7D910-AD9C-4240-AE45-56F10CABC468}"/>
              </a:ext>
            </a:extLst>
          </p:cNvPr>
          <p:cNvSpPr>
            <a:spLocks noGrp="1"/>
          </p:cNvSpPr>
          <p:nvPr>
            <p:ph type="ftr" sz="quarter" idx="11"/>
          </p:nvPr>
        </p:nvSpPr>
        <p:spPr/>
        <p:txBody>
          <a:bodyPr/>
          <a:lstStyle>
            <a:lvl1pPr>
              <a:defRPr/>
            </a:lvl1pPr>
            <a:extLst/>
          </a:lstStyle>
          <a:p>
            <a:pPr>
              <a:defRPr/>
            </a:pPr>
            <a:endParaRPr lang="es-ES"/>
          </a:p>
        </p:txBody>
      </p:sp>
      <p:sp>
        <p:nvSpPr>
          <p:cNvPr id="7" name="5 Marcador de número de diapositiva">
            <a:extLst>
              <a:ext uri="{FF2B5EF4-FFF2-40B4-BE49-F238E27FC236}">
                <a16:creationId xmlns:a16="http://schemas.microsoft.com/office/drawing/2014/main" id="{BAC44AD8-F8A7-454F-BA27-CB69D35AEEE3}"/>
              </a:ext>
            </a:extLst>
          </p:cNvPr>
          <p:cNvSpPr>
            <a:spLocks noGrp="1"/>
          </p:cNvSpPr>
          <p:nvPr>
            <p:ph type="sldNum" sz="quarter" idx="12"/>
          </p:nvPr>
        </p:nvSpPr>
        <p:spPr/>
        <p:txBody>
          <a:bodyPr/>
          <a:lstStyle>
            <a:lvl1pPr>
              <a:defRPr/>
            </a:lvl1pPr>
          </a:lstStyle>
          <a:p>
            <a:pPr>
              <a:defRPr/>
            </a:pPr>
            <a:fld id="{AAFACD8E-D0E1-47FA-8B19-A39BCB998A97}" type="slidenum">
              <a:rPr lang="es-ES" altLang="es-ES"/>
              <a:pPr>
                <a:defRPr/>
              </a:pPr>
              <a:t>‹Nº›</a:t>
            </a:fld>
            <a:endParaRPr lang="es-ES" altLang="es-ES"/>
          </a:p>
        </p:txBody>
      </p:sp>
    </p:spTree>
    <p:extLst>
      <p:ext uri="{BB962C8B-B14F-4D97-AF65-F5344CB8AC3E}">
        <p14:creationId xmlns:p14="http://schemas.microsoft.com/office/powerpoint/2010/main" val="247807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DE9FB43-7D0C-4CEB-A6B3-FAE53474DDE1}"/>
              </a:ext>
            </a:extLst>
          </p:cNvPr>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1 Título"/>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s-ES"/>
              <a:t>Haga clic para modificar el estilo de título del patrón</a:t>
            </a:r>
            <a:endParaRPr lang="en-US"/>
          </a:p>
        </p:txBody>
      </p:sp>
      <p:sp>
        <p:nvSpPr>
          <p:cNvPr id="3" name="2 Marcador de texto"/>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a:t>Haga clic para modificar el estilo de texto del patrón</a:t>
            </a:r>
          </a:p>
        </p:txBody>
      </p:sp>
      <p:sp>
        <p:nvSpPr>
          <p:cNvPr id="5" name="7 Marcador de fecha">
            <a:extLst>
              <a:ext uri="{FF2B5EF4-FFF2-40B4-BE49-F238E27FC236}">
                <a16:creationId xmlns:a16="http://schemas.microsoft.com/office/drawing/2014/main" id="{F5500668-9FDA-4463-B1FB-E2FD908B73D6}"/>
              </a:ext>
            </a:extLst>
          </p:cNvPr>
          <p:cNvSpPr>
            <a:spLocks noGrp="1"/>
          </p:cNvSpPr>
          <p:nvPr>
            <p:ph type="dt" sz="half" idx="10"/>
          </p:nvPr>
        </p:nvSpPr>
        <p:spPr>
          <a:xfrm>
            <a:off x="5562600" y="6513513"/>
            <a:ext cx="3001963" cy="274637"/>
          </a:xfrm>
        </p:spPr>
        <p:txBody>
          <a:bodyPr vert="horz" rtlCol="0"/>
          <a:lstStyle>
            <a:lvl1pPr>
              <a:defRPr/>
            </a:lvl1pPr>
            <a:extLst/>
          </a:lstStyle>
          <a:p>
            <a:pPr>
              <a:defRPr/>
            </a:pPr>
            <a:fld id="{1FF6D418-D25F-41F0-BA5F-AC6FC7691DB2}" type="datetimeFigureOut">
              <a:rPr lang="es-ES"/>
              <a:pPr>
                <a:defRPr/>
              </a:pPr>
              <a:t>04/11/2023</a:t>
            </a:fld>
            <a:endParaRPr lang="es-ES"/>
          </a:p>
        </p:txBody>
      </p:sp>
      <p:sp>
        <p:nvSpPr>
          <p:cNvPr id="6" name="8 Marcador de número de diapositiva">
            <a:extLst>
              <a:ext uri="{FF2B5EF4-FFF2-40B4-BE49-F238E27FC236}">
                <a16:creationId xmlns:a16="http://schemas.microsoft.com/office/drawing/2014/main" id="{1D2C2594-AEA1-49C9-8487-60422A12819E}"/>
              </a:ext>
            </a:extLst>
          </p:cNvPr>
          <p:cNvSpPr>
            <a:spLocks noGrp="1"/>
          </p:cNvSpPr>
          <p:nvPr>
            <p:ph type="sldNum" sz="quarter" idx="11"/>
          </p:nvPr>
        </p:nvSpPr>
        <p:spPr>
          <a:xfrm>
            <a:off x="8639175" y="6513513"/>
            <a:ext cx="463550" cy="274637"/>
          </a:xfrm>
        </p:spPr>
        <p:txBody>
          <a:bodyPr/>
          <a:lstStyle>
            <a:lvl1pPr>
              <a:defRPr/>
            </a:lvl1pPr>
          </a:lstStyle>
          <a:p>
            <a:pPr>
              <a:defRPr/>
            </a:pPr>
            <a:fld id="{AF8E7A42-2796-47BB-B1D1-878BB599A94D}" type="slidenum">
              <a:rPr lang="es-ES" altLang="es-ES"/>
              <a:pPr>
                <a:defRPr/>
              </a:pPr>
              <a:t>‹Nº›</a:t>
            </a:fld>
            <a:endParaRPr lang="es-ES" altLang="es-ES"/>
          </a:p>
        </p:txBody>
      </p:sp>
      <p:sp>
        <p:nvSpPr>
          <p:cNvPr id="7" name="9 Marcador de pie de página">
            <a:extLst>
              <a:ext uri="{FF2B5EF4-FFF2-40B4-BE49-F238E27FC236}">
                <a16:creationId xmlns:a16="http://schemas.microsoft.com/office/drawing/2014/main" id="{6B3E40AB-ED2D-4887-8831-95A980FD5B1A}"/>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es-ES"/>
          </a:p>
        </p:txBody>
      </p:sp>
    </p:spTree>
    <p:extLst>
      <p:ext uri="{BB962C8B-B14F-4D97-AF65-F5344CB8AC3E}">
        <p14:creationId xmlns:p14="http://schemas.microsoft.com/office/powerpoint/2010/main" val="151668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5" name="7 Rectángulo">
            <a:extLst>
              <a:ext uri="{FF2B5EF4-FFF2-40B4-BE49-F238E27FC236}">
                <a16:creationId xmlns:a16="http://schemas.microsoft.com/office/drawing/2014/main" id="{7E428A1D-4703-4613-9D37-7C4E491794DF}"/>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4 Marcador de fecha">
            <a:extLst>
              <a:ext uri="{FF2B5EF4-FFF2-40B4-BE49-F238E27FC236}">
                <a16:creationId xmlns:a16="http://schemas.microsoft.com/office/drawing/2014/main" id="{ECF18245-68F3-433A-8F75-CDC8294463BD}"/>
              </a:ext>
            </a:extLst>
          </p:cNvPr>
          <p:cNvSpPr>
            <a:spLocks noGrp="1"/>
          </p:cNvSpPr>
          <p:nvPr>
            <p:ph type="dt" sz="half" idx="10"/>
          </p:nvPr>
        </p:nvSpPr>
        <p:spPr/>
        <p:txBody>
          <a:bodyPr/>
          <a:lstStyle>
            <a:lvl1pPr>
              <a:defRPr/>
            </a:lvl1pPr>
            <a:extLst/>
          </a:lstStyle>
          <a:p>
            <a:pPr>
              <a:defRPr/>
            </a:pPr>
            <a:fld id="{9B6F92FC-6A15-4FB2-8DDB-CC0CC36C04DA}" type="datetimeFigureOut">
              <a:rPr lang="es-ES"/>
              <a:pPr>
                <a:defRPr/>
              </a:pPr>
              <a:t>04/11/2023</a:t>
            </a:fld>
            <a:endParaRPr lang="es-ES"/>
          </a:p>
        </p:txBody>
      </p:sp>
      <p:sp>
        <p:nvSpPr>
          <p:cNvPr id="7" name="5 Marcador de pie de página">
            <a:extLst>
              <a:ext uri="{FF2B5EF4-FFF2-40B4-BE49-F238E27FC236}">
                <a16:creationId xmlns:a16="http://schemas.microsoft.com/office/drawing/2014/main" id="{6E9B1E0C-8545-42F5-BDD8-6B755F8D34DD}"/>
              </a:ext>
            </a:extLst>
          </p:cNvPr>
          <p:cNvSpPr>
            <a:spLocks noGrp="1"/>
          </p:cNvSpPr>
          <p:nvPr>
            <p:ph type="ftr" sz="quarter" idx="11"/>
          </p:nvPr>
        </p:nvSpPr>
        <p:spPr/>
        <p:txBody>
          <a:bodyPr/>
          <a:lstStyle>
            <a:lvl1pPr>
              <a:defRPr/>
            </a:lvl1pPr>
            <a:extLst/>
          </a:lstStyle>
          <a:p>
            <a:pPr>
              <a:defRPr/>
            </a:pPr>
            <a:endParaRPr lang="es-ES"/>
          </a:p>
        </p:txBody>
      </p:sp>
      <p:sp>
        <p:nvSpPr>
          <p:cNvPr id="8" name="6 Marcador de número de diapositiva">
            <a:extLst>
              <a:ext uri="{FF2B5EF4-FFF2-40B4-BE49-F238E27FC236}">
                <a16:creationId xmlns:a16="http://schemas.microsoft.com/office/drawing/2014/main" id="{71ACDB4B-13C6-4236-B960-B327441EF743}"/>
              </a:ext>
            </a:extLst>
          </p:cNvPr>
          <p:cNvSpPr>
            <a:spLocks noGrp="1"/>
          </p:cNvSpPr>
          <p:nvPr>
            <p:ph type="sldNum" sz="quarter" idx="12"/>
          </p:nvPr>
        </p:nvSpPr>
        <p:spPr>
          <a:xfrm>
            <a:off x="8640763" y="6515100"/>
            <a:ext cx="465137" cy="273050"/>
          </a:xfrm>
        </p:spPr>
        <p:txBody>
          <a:bodyPr/>
          <a:lstStyle>
            <a:lvl1pPr>
              <a:defRPr/>
            </a:lvl1pPr>
          </a:lstStyle>
          <a:p>
            <a:pPr>
              <a:defRPr/>
            </a:pPr>
            <a:fld id="{DB4246F4-5D60-497D-9377-0DE690768683}" type="slidenum">
              <a:rPr lang="es-ES" altLang="es-ES"/>
              <a:pPr>
                <a:defRPr/>
              </a:pPr>
              <a:t>‹Nº›</a:t>
            </a:fld>
            <a:endParaRPr lang="es-ES" altLang="es-ES"/>
          </a:p>
        </p:txBody>
      </p:sp>
    </p:spTree>
    <p:extLst>
      <p:ext uri="{BB962C8B-B14F-4D97-AF65-F5344CB8AC3E}">
        <p14:creationId xmlns:p14="http://schemas.microsoft.com/office/powerpoint/2010/main" val="306754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4A4F57A7-AA33-412C-82A1-A2664B8097B2}"/>
              </a:ext>
            </a:extLst>
          </p:cNvPr>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fontAlgn="auto" hangingPunct="1">
              <a:spcBef>
                <a:spcPts val="0"/>
              </a:spcBef>
              <a:spcAft>
                <a:spcPts val="0"/>
              </a:spcAft>
              <a:defRPr/>
            </a:pPr>
            <a:endParaRPr lang="en-US"/>
          </a:p>
        </p:txBody>
      </p:sp>
      <p:sp>
        <p:nvSpPr>
          <p:cNvPr id="8" name="8 Rectángulo">
            <a:extLst>
              <a:ext uri="{FF2B5EF4-FFF2-40B4-BE49-F238E27FC236}">
                <a16:creationId xmlns:a16="http://schemas.microsoft.com/office/drawing/2014/main" id="{10FD9215-2C6E-4BE7-9B85-18EAAA4EFC5F}"/>
              </a:ext>
            </a:extLst>
          </p:cNvPr>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fontAlgn="auto" hangingPunct="1">
              <a:spcBef>
                <a:spcPts val="0"/>
              </a:spcBef>
              <a:spcAft>
                <a:spcPts val="0"/>
              </a:spcAft>
              <a:defRPr/>
            </a:pPr>
            <a:endParaRPr lang="en-US"/>
          </a:p>
        </p:txBody>
      </p:sp>
      <p:sp>
        <p:nvSpPr>
          <p:cNvPr id="2" name="1 Título"/>
          <p:cNvSpPr>
            <a:spLocks noGrp="1"/>
          </p:cNvSpPr>
          <p:nvPr>
            <p:ph type="title"/>
          </p:nvPr>
        </p:nvSpPr>
        <p:spPr>
          <a:xfrm>
            <a:off x="457200" y="251948"/>
            <a:ext cx="8229600" cy="1143000"/>
          </a:xfrm>
        </p:spPr>
        <p:txBody>
          <a:bodyPr/>
          <a:lstStyle>
            <a:lvl1pPr>
              <a:defRPr/>
            </a:lvl1pPr>
            <a:extLst/>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s-ES"/>
              <a:t>Haga clic para modificar el estilo de texto del patrón</a:t>
            </a:r>
          </a:p>
        </p:txBody>
      </p:sp>
      <p:sp>
        <p:nvSpPr>
          <p:cNvPr id="4" name="3 Marcador de texto"/>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s-ES"/>
              <a:t>Haga clic para modificar el estilo de texto del patrón</a:t>
            </a:r>
          </a:p>
        </p:txBody>
      </p:sp>
      <p:sp>
        <p:nvSpPr>
          <p:cNvPr id="5" name="4 Marcador de contenido"/>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contenido"/>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6 Marcador de fecha">
            <a:extLst>
              <a:ext uri="{FF2B5EF4-FFF2-40B4-BE49-F238E27FC236}">
                <a16:creationId xmlns:a16="http://schemas.microsoft.com/office/drawing/2014/main" id="{F18720C3-F5B8-449D-AE46-A88F311E08F5}"/>
              </a:ext>
            </a:extLst>
          </p:cNvPr>
          <p:cNvSpPr>
            <a:spLocks noGrp="1"/>
          </p:cNvSpPr>
          <p:nvPr>
            <p:ph type="dt" sz="half" idx="10"/>
          </p:nvPr>
        </p:nvSpPr>
        <p:spPr/>
        <p:txBody>
          <a:bodyPr/>
          <a:lstStyle>
            <a:lvl1pPr>
              <a:defRPr/>
            </a:lvl1pPr>
            <a:extLst/>
          </a:lstStyle>
          <a:p>
            <a:pPr>
              <a:defRPr/>
            </a:pPr>
            <a:fld id="{9D6D71AA-F673-4A6C-9D1E-C11FA15071D1}" type="datetimeFigureOut">
              <a:rPr lang="es-ES"/>
              <a:pPr>
                <a:defRPr/>
              </a:pPr>
              <a:t>04/11/2023</a:t>
            </a:fld>
            <a:endParaRPr lang="es-ES"/>
          </a:p>
        </p:txBody>
      </p:sp>
      <p:sp>
        <p:nvSpPr>
          <p:cNvPr id="10" name="7 Marcador de pie de página">
            <a:extLst>
              <a:ext uri="{FF2B5EF4-FFF2-40B4-BE49-F238E27FC236}">
                <a16:creationId xmlns:a16="http://schemas.microsoft.com/office/drawing/2014/main" id="{CD98431E-AED5-425A-B0A1-1E950E1001A6}"/>
              </a:ext>
            </a:extLst>
          </p:cNvPr>
          <p:cNvSpPr>
            <a:spLocks noGrp="1"/>
          </p:cNvSpPr>
          <p:nvPr>
            <p:ph type="ftr" sz="quarter" idx="11"/>
          </p:nvPr>
        </p:nvSpPr>
        <p:spPr/>
        <p:txBody>
          <a:bodyPr/>
          <a:lstStyle>
            <a:lvl1pPr>
              <a:defRPr/>
            </a:lvl1pPr>
            <a:extLst/>
          </a:lstStyle>
          <a:p>
            <a:pPr>
              <a:defRPr/>
            </a:pPr>
            <a:endParaRPr lang="es-ES"/>
          </a:p>
        </p:txBody>
      </p:sp>
      <p:sp>
        <p:nvSpPr>
          <p:cNvPr id="11" name="8 Marcador de número de diapositiva">
            <a:extLst>
              <a:ext uri="{FF2B5EF4-FFF2-40B4-BE49-F238E27FC236}">
                <a16:creationId xmlns:a16="http://schemas.microsoft.com/office/drawing/2014/main" id="{5A1E3B3D-CEA5-445E-9D61-FCE3A4AFD7ED}"/>
              </a:ext>
            </a:extLst>
          </p:cNvPr>
          <p:cNvSpPr>
            <a:spLocks noGrp="1"/>
          </p:cNvSpPr>
          <p:nvPr>
            <p:ph type="sldNum" sz="quarter" idx="12"/>
          </p:nvPr>
        </p:nvSpPr>
        <p:spPr>
          <a:xfrm>
            <a:off x="8640763" y="6515100"/>
            <a:ext cx="465137" cy="273050"/>
          </a:xfrm>
        </p:spPr>
        <p:txBody>
          <a:bodyPr/>
          <a:lstStyle>
            <a:lvl1pPr>
              <a:defRPr/>
            </a:lvl1pPr>
          </a:lstStyle>
          <a:p>
            <a:pPr>
              <a:defRPr/>
            </a:pPr>
            <a:fld id="{5E974577-EB23-424A-94B7-644C43E23A46}" type="slidenum">
              <a:rPr lang="es-ES" altLang="es-ES"/>
              <a:pPr>
                <a:defRPr/>
              </a:pPr>
              <a:t>‹Nº›</a:t>
            </a:fld>
            <a:endParaRPr lang="es-ES" altLang="es-ES"/>
          </a:p>
        </p:txBody>
      </p:sp>
    </p:spTree>
    <p:extLst>
      <p:ext uri="{BB962C8B-B14F-4D97-AF65-F5344CB8AC3E}">
        <p14:creationId xmlns:p14="http://schemas.microsoft.com/office/powerpoint/2010/main" val="12450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3" name="7 Rectángulo">
            <a:extLst>
              <a:ext uri="{FF2B5EF4-FFF2-40B4-BE49-F238E27FC236}">
                <a16:creationId xmlns:a16="http://schemas.microsoft.com/office/drawing/2014/main" id="{9F6137B4-9E6A-4AD4-9284-DB96586C82FE}"/>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1 Título"/>
          <p:cNvSpPr>
            <a:spLocks noGrp="1"/>
          </p:cNvSpPr>
          <p:nvPr>
            <p:ph type="title"/>
          </p:nvPr>
        </p:nvSpPr>
        <p:spPr>
          <a:xfrm>
            <a:off x="457200" y="253218"/>
            <a:ext cx="8229600" cy="1143000"/>
          </a:xfrm>
        </p:spPr>
        <p:txBody>
          <a:bodyPr/>
          <a:lstStyle/>
          <a:p>
            <a:r>
              <a:rPr lang="es-ES"/>
              <a:t>Haga clic para modificar el estilo de título del patrón</a:t>
            </a:r>
            <a:endParaRPr lang="en-US"/>
          </a:p>
        </p:txBody>
      </p:sp>
      <p:sp>
        <p:nvSpPr>
          <p:cNvPr id="4" name="2 Marcador de fecha">
            <a:extLst>
              <a:ext uri="{FF2B5EF4-FFF2-40B4-BE49-F238E27FC236}">
                <a16:creationId xmlns:a16="http://schemas.microsoft.com/office/drawing/2014/main" id="{525C6D6D-DFE6-460A-9FCA-145FA72CFD02}"/>
              </a:ext>
            </a:extLst>
          </p:cNvPr>
          <p:cNvSpPr>
            <a:spLocks noGrp="1"/>
          </p:cNvSpPr>
          <p:nvPr>
            <p:ph type="dt" sz="half" idx="10"/>
          </p:nvPr>
        </p:nvSpPr>
        <p:spPr/>
        <p:txBody>
          <a:bodyPr/>
          <a:lstStyle>
            <a:lvl1pPr>
              <a:defRPr/>
            </a:lvl1pPr>
            <a:extLst/>
          </a:lstStyle>
          <a:p>
            <a:pPr>
              <a:defRPr/>
            </a:pPr>
            <a:fld id="{AD44DFD2-0F37-4D7F-B437-DC7369A565DB}" type="datetimeFigureOut">
              <a:rPr lang="es-ES"/>
              <a:pPr>
                <a:defRPr/>
              </a:pPr>
              <a:t>04/11/2023</a:t>
            </a:fld>
            <a:endParaRPr lang="es-ES"/>
          </a:p>
        </p:txBody>
      </p:sp>
      <p:sp>
        <p:nvSpPr>
          <p:cNvPr id="5" name="3 Marcador de pie de página">
            <a:extLst>
              <a:ext uri="{FF2B5EF4-FFF2-40B4-BE49-F238E27FC236}">
                <a16:creationId xmlns:a16="http://schemas.microsoft.com/office/drawing/2014/main" id="{022BDE64-4B1F-44AF-8C3F-A585EDD2E49C}"/>
              </a:ext>
            </a:extLst>
          </p:cNvPr>
          <p:cNvSpPr>
            <a:spLocks noGrp="1"/>
          </p:cNvSpPr>
          <p:nvPr>
            <p:ph type="ftr" sz="quarter" idx="11"/>
          </p:nvPr>
        </p:nvSpPr>
        <p:spPr/>
        <p:txBody>
          <a:bodyPr/>
          <a:lstStyle>
            <a:lvl1pPr>
              <a:defRPr/>
            </a:lvl1pPr>
            <a:extLst/>
          </a:lstStyle>
          <a:p>
            <a:pPr>
              <a:defRPr/>
            </a:pPr>
            <a:endParaRPr lang="es-ES"/>
          </a:p>
        </p:txBody>
      </p:sp>
      <p:sp>
        <p:nvSpPr>
          <p:cNvPr id="6" name="4 Marcador de número de diapositiva">
            <a:extLst>
              <a:ext uri="{FF2B5EF4-FFF2-40B4-BE49-F238E27FC236}">
                <a16:creationId xmlns:a16="http://schemas.microsoft.com/office/drawing/2014/main" id="{97B6F45C-F12B-4E1E-828B-C67420500643}"/>
              </a:ext>
            </a:extLst>
          </p:cNvPr>
          <p:cNvSpPr>
            <a:spLocks noGrp="1"/>
          </p:cNvSpPr>
          <p:nvPr>
            <p:ph type="sldNum" sz="quarter" idx="12"/>
          </p:nvPr>
        </p:nvSpPr>
        <p:spPr/>
        <p:txBody>
          <a:bodyPr/>
          <a:lstStyle>
            <a:lvl1pPr>
              <a:defRPr/>
            </a:lvl1pPr>
          </a:lstStyle>
          <a:p>
            <a:pPr>
              <a:defRPr/>
            </a:pPr>
            <a:fld id="{9231A2EC-20D7-428C-B792-FD0B6568DF39}" type="slidenum">
              <a:rPr lang="es-ES" altLang="es-ES"/>
              <a:pPr>
                <a:defRPr/>
              </a:pPr>
              <a:t>‹Nº›</a:t>
            </a:fld>
            <a:endParaRPr lang="es-ES" altLang="es-ES"/>
          </a:p>
        </p:txBody>
      </p:sp>
    </p:spTree>
    <p:extLst>
      <p:ext uri="{BB962C8B-B14F-4D97-AF65-F5344CB8AC3E}">
        <p14:creationId xmlns:p14="http://schemas.microsoft.com/office/powerpoint/2010/main" val="351119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2 Marcador de pie de página">
            <a:extLst>
              <a:ext uri="{FF2B5EF4-FFF2-40B4-BE49-F238E27FC236}">
                <a16:creationId xmlns:a16="http://schemas.microsoft.com/office/drawing/2014/main" id="{F90B918D-B67A-4523-BE49-9B690A89480F}"/>
              </a:ext>
            </a:extLst>
          </p:cNvPr>
          <p:cNvSpPr>
            <a:spLocks noGrp="1"/>
          </p:cNvSpPr>
          <p:nvPr>
            <p:ph type="ftr" sz="quarter" idx="10"/>
          </p:nvPr>
        </p:nvSpPr>
        <p:spPr/>
        <p:txBody>
          <a:bodyPr/>
          <a:lstStyle>
            <a:lvl1pPr>
              <a:defRPr/>
            </a:lvl1pPr>
          </a:lstStyle>
          <a:p>
            <a:pPr>
              <a:defRPr/>
            </a:pPr>
            <a:endParaRPr lang="es-ES"/>
          </a:p>
        </p:txBody>
      </p:sp>
      <p:sp>
        <p:nvSpPr>
          <p:cNvPr id="3" name="13 Marcador de fecha">
            <a:extLst>
              <a:ext uri="{FF2B5EF4-FFF2-40B4-BE49-F238E27FC236}">
                <a16:creationId xmlns:a16="http://schemas.microsoft.com/office/drawing/2014/main" id="{0F6E4B7A-86AE-49B5-BF2D-FF8B35DA8C37}"/>
              </a:ext>
            </a:extLst>
          </p:cNvPr>
          <p:cNvSpPr>
            <a:spLocks noGrp="1"/>
          </p:cNvSpPr>
          <p:nvPr>
            <p:ph type="dt" sz="half" idx="11"/>
          </p:nvPr>
        </p:nvSpPr>
        <p:spPr/>
        <p:txBody>
          <a:bodyPr/>
          <a:lstStyle>
            <a:lvl1pPr>
              <a:defRPr/>
            </a:lvl1pPr>
          </a:lstStyle>
          <a:p>
            <a:pPr>
              <a:defRPr/>
            </a:pPr>
            <a:fld id="{0B52975E-D0FD-43D3-A666-5C798DF160D7}" type="datetimeFigureOut">
              <a:rPr lang="es-ES"/>
              <a:pPr>
                <a:defRPr/>
              </a:pPr>
              <a:t>04/11/2023</a:t>
            </a:fld>
            <a:endParaRPr lang="es-ES"/>
          </a:p>
        </p:txBody>
      </p:sp>
      <p:sp>
        <p:nvSpPr>
          <p:cNvPr id="4" name="22 Marcador de número de diapositiva">
            <a:extLst>
              <a:ext uri="{FF2B5EF4-FFF2-40B4-BE49-F238E27FC236}">
                <a16:creationId xmlns:a16="http://schemas.microsoft.com/office/drawing/2014/main" id="{BED31D10-0C1B-4C59-8C6D-3724593A7411}"/>
              </a:ext>
            </a:extLst>
          </p:cNvPr>
          <p:cNvSpPr>
            <a:spLocks noGrp="1"/>
          </p:cNvSpPr>
          <p:nvPr>
            <p:ph type="sldNum" sz="quarter" idx="12"/>
          </p:nvPr>
        </p:nvSpPr>
        <p:spPr/>
        <p:txBody>
          <a:bodyPr/>
          <a:lstStyle>
            <a:lvl1pPr>
              <a:defRPr/>
            </a:lvl1pPr>
          </a:lstStyle>
          <a:p>
            <a:pPr>
              <a:defRPr/>
            </a:pPr>
            <a:fld id="{7AAEC618-3397-48F6-BAC9-8C63B85DFC05}" type="slidenum">
              <a:rPr lang="es-ES" altLang="es-ES"/>
              <a:pPr>
                <a:defRPr/>
              </a:pPr>
              <a:t>‹Nº›</a:t>
            </a:fld>
            <a:endParaRPr lang="es-ES" altLang="es-ES"/>
          </a:p>
        </p:txBody>
      </p:sp>
    </p:spTree>
    <p:extLst>
      <p:ext uri="{BB962C8B-B14F-4D97-AF65-F5344CB8AC3E}">
        <p14:creationId xmlns:p14="http://schemas.microsoft.com/office/powerpoint/2010/main" val="218589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7 Rectángulo">
            <a:extLst>
              <a:ext uri="{FF2B5EF4-FFF2-40B4-BE49-F238E27FC236}">
                <a16:creationId xmlns:a16="http://schemas.microsoft.com/office/drawing/2014/main" id="{35DABD6A-BBDF-45DB-A9B3-C3BFA55FBABE}"/>
              </a:ext>
            </a:extLst>
          </p:cNvPr>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1 Título"/>
          <p:cNvSpPr>
            <a:spLocks noGrp="1"/>
          </p:cNvSpPr>
          <p:nvPr>
            <p:ph type="title"/>
          </p:nvPr>
        </p:nvSpPr>
        <p:spPr>
          <a:xfrm>
            <a:off x="4963136" y="304800"/>
            <a:ext cx="3931920" cy="762000"/>
          </a:xfrm>
        </p:spPr>
        <p:txBody>
          <a:bodyPr/>
          <a:lstStyle>
            <a:lvl1pPr marL="0" algn="r">
              <a:buNone/>
              <a:defRPr sz="2000" b="1"/>
            </a:lvl1pPr>
            <a:extLst/>
          </a:lstStyle>
          <a:p>
            <a:r>
              <a:rPr lang="es-ES"/>
              <a:t>Haga clic para modificar el estilo de título del patrón</a:t>
            </a:r>
            <a:endParaRPr lang="en-US"/>
          </a:p>
        </p:txBody>
      </p:sp>
      <p:sp>
        <p:nvSpPr>
          <p:cNvPr id="3" name="2 Marcador de texto"/>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s-ES"/>
              <a:t>Haga clic para modificar el estilo de texto del patrón</a:t>
            </a:r>
          </a:p>
        </p:txBody>
      </p:sp>
      <p:sp>
        <p:nvSpPr>
          <p:cNvPr id="4" name="3 Marcador de contenido"/>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8 Marcador de fecha">
            <a:extLst>
              <a:ext uri="{FF2B5EF4-FFF2-40B4-BE49-F238E27FC236}">
                <a16:creationId xmlns:a16="http://schemas.microsoft.com/office/drawing/2014/main" id="{B099F325-2C60-4BA0-B239-14E66C77FAEC}"/>
              </a:ext>
            </a:extLst>
          </p:cNvPr>
          <p:cNvSpPr>
            <a:spLocks noGrp="1"/>
          </p:cNvSpPr>
          <p:nvPr>
            <p:ph type="dt" sz="half" idx="10"/>
          </p:nvPr>
        </p:nvSpPr>
        <p:spPr>
          <a:xfrm>
            <a:off x="5562600" y="6513513"/>
            <a:ext cx="3001963" cy="274637"/>
          </a:xfrm>
        </p:spPr>
        <p:txBody>
          <a:bodyPr vert="horz" rtlCol="0"/>
          <a:lstStyle>
            <a:lvl1pPr>
              <a:defRPr/>
            </a:lvl1pPr>
            <a:extLst/>
          </a:lstStyle>
          <a:p>
            <a:pPr>
              <a:defRPr/>
            </a:pPr>
            <a:fld id="{ADBB6E14-292E-4714-982A-F36F095413E3}" type="datetimeFigureOut">
              <a:rPr lang="es-ES"/>
              <a:pPr>
                <a:defRPr/>
              </a:pPr>
              <a:t>04/11/2023</a:t>
            </a:fld>
            <a:endParaRPr lang="es-ES"/>
          </a:p>
        </p:txBody>
      </p:sp>
      <p:sp>
        <p:nvSpPr>
          <p:cNvPr id="7" name="9 Marcador de número de diapositiva">
            <a:extLst>
              <a:ext uri="{FF2B5EF4-FFF2-40B4-BE49-F238E27FC236}">
                <a16:creationId xmlns:a16="http://schemas.microsoft.com/office/drawing/2014/main" id="{19081CE1-4677-4478-9E5C-5FF5C2F65C6B}"/>
              </a:ext>
            </a:extLst>
          </p:cNvPr>
          <p:cNvSpPr>
            <a:spLocks noGrp="1"/>
          </p:cNvSpPr>
          <p:nvPr>
            <p:ph type="sldNum" sz="quarter" idx="11"/>
          </p:nvPr>
        </p:nvSpPr>
        <p:spPr>
          <a:xfrm>
            <a:off x="8639175" y="6513513"/>
            <a:ext cx="463550" cy="274637"/>
          </a:xfrm>
        </p:spPr>
        <p:txBody>
          <a:bodyPr/>
          <a:lstStyle>
            <a:lvl1pPr>
              <a:defRPr/>
            </a:lvl1pPr>
          </a:lstStyle>
          <a:p>
            <a:pPr>
              <a:defRPr/>
            </a:pPr>
            <a:fld id="{65F8F711-B1F3-40D2-9F2D-6F37B3583B4A}" type="slidenum">
              <a:rPr lang="es-ES" altLang="es-ES"/>
              <a:pPr>
                <a:defRPr/>
              </a:pPr>
              <a:t>‹Nº›</a:t>
            </a:fld>
            <a:endParaRPr lang="es-ES" altLang="es-ES"/>
          </a:p>
        </p:txBody>
      </p:sp>
      <p:sp>
        <p:nvSpPr>
          <p:cNvPr id="8" name="10 Marcador de pie de página">
            <a:extLst>
              <a:ext uri="{FF2B5EF4-FFF2-40B4-BE49-F238E27FC236}">
                <a16:creationId xmlns:a16="http://schemas.microsoft.com/office/drawing/2014/main" id="{19938533-20BF-43DD-8B7A-3779A52E3DAC}"/>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es-ES"/>
          </a:p>
        </p:txBody>
      </p:sp>
    </p:spTree>
    <p:extLst>
      <p:ext uri="{BB962C8B-B14F-4D97-AF65-F5344CB8AC3E}">
        <p14:creationId xmlns:p14="http://schemas.microsoft.com/office/powerpoint/2010/main" val="1426399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4724400"/>
            <a:ext cx="5486400" cy="664536"/>
          </a:xfrm>
        </p:spPr>
        <p:txBody>
          <a:bodyPr/>
          <a:lstStyle>
            <a:lvl1pPr marL="0" algn="r">
              <a:buNone/>
              <a:defRPr sz="2000" b="1"/>
            </a:lvl1pPr>
            <a:extLst/>
          </a:lstStyle>
          <a:p>
            <a:r>
              <a:rPr lang="es-ES"/>
              <a:t>Haga clic para modificar el estilo de título del patrón</a:t>
            </a:r>
            <a:endParaRPr lang="en-US"/>
          </a:p>
        </p:txBody>
      </p:sp>
      <p:sp>
        <p:nvSpPr>
          <p:cNvPr id="4" name="3 Marcador de texto"/>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s-ES"/>
              <a:t>Haga clic para modificar el estilo de texto del patrón</a:t>
            </a:r>
          </a:p>
        </p:txBody>
      </p:sp>
      <p:sp>
        <p:nvSpPr>
          <p:cNvPr id="13" name="12 Marcador de posición de imagen"/>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s-ES" noProof="0"/>
              <a:t>Haga clic en el icono para agregar una imagen</a:t>
            </a:r>
            <a:endParaRPr lang="en-US" noProof="0" dirty="0"/>
          </a:p>
        </p:txBody>
      </p:sp>
      <p:sp>
        <p:nvSpPr>
          <p:cNvPr id="5" name="7 Marcador de fecha">
            <a:extLst>
              <a:ext uri="{FF2B5EF4-FFF2-40B4-BE49-F238E27FC236}">
                <a16:creationId xmlns:a16="http://schemas.microsoft.com/office/drawing/2014/main" id="{CB6A3432-418A-4571-B7A5-7870E84A662B}"/>
              </a:ext>
            </a:extLst>
          </p:cNvPr>
          <p:cNvSpPr>
            <a:spLocks noGrp="1"/>
          </p:cNvSpPr>
          <p:nvPr>
            <p:ph type="dt" sz="half" idx="10"/>
          </p:nvPr>
        </p:nvSpPr>
        <p:spPr>
          <a:xfrm>
            <a:off x="5562600" y="6508750"/>
            <a:ext cx="3001963" cy="274638"/>
          </a:xfrm>
        </p:spPr>
        <p:txBody>
          <a:bodyPr vert="horz" rtlCol="0"/>
          <a:lstStyle>
            <a:lvl1pPr>
              <a:defRPr/>
            </a:lvl1pPr>
            <a:extLst/>
          </a:lstStyle>
          <a:p>
            <a:pPr>
              <a:defRPr/>
            </a:pPr>
            <a:fld id="{40083FB3-AF08-4794-A288-A183CB85B28D}" type="datetimeFigureOut">
              <a:rPr lang="es-ES"/>
              <a:pPr>
                <a:defRPr/>
              </a:pPr>
              <a:t>04/11/2023</a:t>
            </a:fld>
            <a:endParaRPr lang="es-ES"/>
          </a:p>
        </p:txBody>
      </p:sp>
      <p:sp>
        <p:nvSpPr>
          <p:cNvPr id="6" name="8 Marcador de número de diapositiva">
            <a:extLst>
              <a:ext uri="{FF2B5EF4-FFF2-40B4-BE49-F238E27FC236}">
                <a16:creationId xmlns:a16="http://schemas.microsoft.com/office/drawing/2014/main" id="{D38BC30E-DF07-4682-8394-A4F1F148AEEE}"/>
              </a:ext>
            </a:extLst>
          </p:cNvPr>
          <p:cNvSpPr>
            <a:spLocks noGrp="1"/>
          </p:cNvSpPr>
          <p:nvPr>
            <p:ph type="sldNum" sz="quarter" idx="11"/>
          </p:nvPr>
        </p:nvSpPr>
        <p:spPr>
          <a:xfrm>
            <a:off x="8639175" y="6508750"/>
            <a:ext cx="463550" cy="274638"/>
          </a:xfrm>
        </p:spPr>
        <p:txBody>
          <a:bodyPr/>
          <a:lstStyle>
            <a:lvl1pPr>
              <a:defRPr/>
            </a:lvl1pPr>
          </a:lstStyle>
          <a:p>
            <a:pPr>
              <a:defRPr/>
            </a:pPr>
            <a:fld id="{D04BA86C-6AA9-471D-8836-71670BD56410}" type="slidenum">
              <a:rPr lang="es-ES" altLang="es-ES"/>
              <a:pPr>
                <a:defRPr/>
              </a:pPr>
              <a:t>‹Nº›</a:t>
            </a:fld>
            <a:endParaRPr lang="es-ES" altLang="es-ES"/>
          </a:p>
        </p:txBody>
      </p:sp>
      <p:sp>
        <p:nvSpPr>
          <p:cNvPr id="7" name="9 Marcador de pie de página">
            <a:extLst>
              <a:ext uri="{FF2B5EF4-FFF2-40B4-BE49-F238E27FC236}">
                <a16:creationId xmlns:a16="http://schemas.microsoft.com/office/drawing/2014/main" id="{97788A3B-E93A-4380-A97C-069410691852}"/>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es-ES"/>
          </a:p>
        </p:txBody>
      </p:sp>
    </p:spTree>
    <p:extLst>
      <p:ext uri="{BB962C8B-B14F-4D97-AF65-F5344CB8AC3E}">
        <p14:creationId xmlns:p14="http://schemas.microsoft.com/office/powerpoint/2010/main" val="403219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6 Redondear rectángulo de esquina diagonal">
            <a:extLst>
              <a:ext uri="{FF2B5EF4-FFF2-40B4-BE49-F238E27FC236}">
                <a16:creationId xmlns:a16="http://schemas.microsoft.com/office/drawing/2014/main" id="{2CF32B4B-EE54-4C5D-96DE-C57FDD4C3D6C}"/>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2 Marcador de pie de página">
            <a:extLst>
              <a:ext uri="{FF2B5EF4-FFF2-40B4-BE49-F238E27FC236}">
                <a16:creationId xmlns:a16="http://schemas.microsoft.com/office/drawing/2014/main" id="{8CDAD080-E822-407B-A456-51F451DFF298}"/>
              </a:ext>
            </a:extLst>
          </p:cNvPr>
          <p:cNvSpPr>
            <a:spLocks noGrp="1"/>
          </p:cNvSpPr>
          <p:nvPr>
            <p:ph type="ftr" sz="quarter" idx="3"/>
          </p:nvPr>
        </p:nvSpPr>
        <p:spPr>
          <a:xfrm>
            <a:off x="1295400" y="6400800"/>
            <a:ext cx="4211638" cy="274638"/>
          </a:xfrm>
          <a:prstGeom prst="rect">
            <a:avLst/>
          </a:prstGeom>
        </p:spPr>
        <p:txBody>
          <a:bodyPr/>
          <a:lstStyle>
            <a:lvl1pPr algn="r"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endParaRPr lang="es-ES"/>
          </a:p>
        </p:txBody>
      </p:sp>
      <p:sp>
        <p:nvSpPr>
          <p:cNvPr id="14" name="13 Marcador de fecha">
            <a:extLst>
              <a:ext uri="{FF2B5EF4-FFF2-40B4-BE49-F238E27FC236}">
                <a16:creationId xmlns:a16="http://schemas.microsoft.com/office/drawing/2014/main" id="{146291E1-A1E8-4EA2-8C75-ADB60FB38331}"/>
              </a:ext>
            </a:extLst>
          </p:cNvPr>
          <p:cNvSpPr>
            <a:spLocks noGrp="1"/>
          </p:cNvSpPr>
          <p:nvPr>
            <p:ph type="dt" sz="half" idx="2"/>
          </p:nvPr>
        </p:nvSpPr>
        <p:spPr>
          <a:xfrm>
            <a:off x="5562600" y="6400800"/>
            <a:ext cx="3001963" cy="274638"/>
          </a:xfrm>
          <a:prstGeom prst="rect">
            <a:avLst/>
          </a:prstGeom>
        </p:spPr>
        <p:txBody>
          <a:bodyPr/>
          <a:lstStyle>
            <a:lvl1pPr algn="l"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fld id="{B298625F-54D6-4810-993A-993CD5957249}" type="datetimeFigureOut">
              <a:rPr lang="es-ES"/>
              <a:pPr>
                <a:defRPr/>
              </a:pPr>
              <a:t>04/11/2023</a:t>
            </a:fld>
            <a:endParaRPr lang="es-ES"/>
          </a:p>
        </p:txBody>
      </p:sp>
      <p:sp>
        <p:nvSpPr>
          <p:cNvPr id="23" name="22 Marcador de número de diapositiva">
            <a:extLst>
              <a:ext uri="{FF2B5EF4-FFF2-40B4-BE49-F238E27FC236}">
                <a16:creationId xmlns:a16="http://schemas.microsoft.com/office/drawing/2014/main" id="{9B05A579-1D25-4A59-8099-974A26B00BD5}"/>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626551"/>
                </a:solidFill>
                <a:latin typeface="Rockwell" pitchFamily="18" charset="0"/>
              </a:defRPr>
            </a:lvl1pPr>
          </a:lstStyle>
          <a:p>
            <a:pPr>
              <a:defRPr/>
            </a:pPr>
            <a:fld id="{8121973A-2EA1-4FD7-86E0-CD838C013670}" type="slidenum">
              <a:rPr lang="es-ES" altLang="es-ES"/>
              <a:pPr>
                <a:defRPr/>
              </a:pPr>
              <a:t>‹Nº›</a:t>
            </a:fld>
            <a:endParaRPr lang="es-ES" altLang="es-ES"/>
          </a:p>
        </p:txBody>
      </p:sp>
      <p:sp>
        <p:nvSpPr>
          <p:cNvPr id="22" name="21 Marcador de título">
            <a:extLst>
              <a:ext uri="{FF2B5EF4-FFF2-40B4-BE49-F238E27FC236}">
                <a16:creationId xmlns:a16="http://schemas.microsoft.com/office/drawing/2014/main" id="{99A8BB12-9462-4CDF-ABD7-BF7233BE183C}"/>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s-ES"/>
              <a:t>Haga clic para modificar el estilo de título del patrón</a:t>
            </a:r>
            <a:endParaRPr lang="en-US"/>
          </a:p>
        </p:txBody>
      </p:sp>
      <p:sp>
        <p:nvSpPr>
          <p:cNvPr id="1033" name="12 Marcador de texto">
            <a:extLst>
              <a:ext uri="{FF2B5EF4-FFF2-40B4-BE49-F238E27FC236}">
                <a16:creationId xmlns:a16="http://schemas.microsoft.com/office/drawing/2014/main" id="{022F9E88-DC4B-4567-B536-0C690E50476D}"/>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2.png"/><Relationship Id="rId4" Type="http://schemas.openxmlformats.org/officeDocument/2006/relationships/hyperlink" Target="mailto:ily@infomed.sld.c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aac"/><Relationship Id="rId1" Type="http://schemas.microsoft.com/office/2007/relationships/media" Target="../media/media11.aac"/><Relationship Id="rId5" Type="http://schemas.openxmlformats.org/officeDocument/2006/relationships/image" Target="../media/image2.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aac"/><Relationship Id="rId1" Type="http://schemas.microsoft.com/office/2007/relationships/media" Target="../media/media17.aac"/><Relationship Id="rId5" Type="http://schemas.openxmlformats.org/officeDocument/2006/relationships/image" Target="../media/image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aac"/><Relationship Id="rId1" Type="http://schemas.microsoft.com/office/2007/relationships/media" Target="../media/media19.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aac"/><Relationship Id="rId1" Type="http://schemas.microsoft.com/office/2007/relationships/media" Target="../media/media20.aac"/><Relationship Id="rId5" Type="http://schemas.openxmlformats.org/officeDocument/2006/relationships/image" Target="../media/image2.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aac"/><Relationship Id="rId1" Type="http://schemas.microsoft.com/office/2007/relationships/media" Target="../media/media21.aac"/><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aac"/><Relationship Id="rId1" Type="http://schemas.microsoft.com/office/2007/relationships/media" Target="../media/media22.aac"/><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aac"/><Relationship Id="rId1" Type="http://schemas.microsoft.com/office/2007/relationships/media" Target="../media/media23.aac"/><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aac"/><Relationship Id="rId1" Type="http://schemas.microsoft.com/office/2007/relationships/media" Target="../media/media24.aac"/><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aac"/><Relationship Id="rId1" Type="http://schemas.microsoft.com/office/2007/relationships/media" Target="../media/media25.aac"/><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aac"/><Relationship Id="rId1" Type="http://schemas.microsoft.com/office/2007/relationships/media" Target="../media/media26.aac"/><Relationship Id="rId5" Type="http://schemas.openxmlformats.org/officeDocument/2006/relationships/image" Target="../media/image2.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aac"/><Relationship Id="rId1" Type="http://schemas.microsoft.com/office/2007/relationships/media" Target="../media/media27.aac"/><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aac"/><Relationship Id="rId1" Type="http://schemas.microsoft.com/office/2007/relationships/media" Target="../media/media28.aac"/><Relationship Id="rId5" Type="http://schemas.openxmlformats.org/officeDocument/2006/relationships/image" Target="../media/image2.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audio" Target="../media/media29.aac"/><Relationship Id="rId7" Type="http://schemas.openxmlformats.org/officeDocument/2006/relationships/image" Target="../media/image2.png"/><Relationship Id="rId2" Type="http://schemas.microsoft.com/office/2007/relationships/media" Target="../media/media29.aac"/><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aac"/><Relationship Id="rId1" Type="http://schemas.microsoft.com/office/2007/relationships/media" Target="../media/media30.aac"/><Relationship Id="rId5" Type="http://schemas.openxmlformats.org/officeDocument/2006/relationships/image" Target="../media/image2.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aac"/><Relationship Id="rId1" Type="http://schemas.microsoft.com/office/2007/relationships/media" Target="../media/media31.aac"/><Relationship Id="rId5" Type="http://schemas.openxmlformats.org/officeDocument/2006/relationships/image" Target="../media/image2.pn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aac"/><Relationship Id="rId1" Type="http://schemas.microsoft.com/office/2007/relationships/media" Target="../media/media32.aac"/><Relationship Id="rId5" Type="http://schemas.openxmlformats.org/officeDocument/2006/relationships/image" Target="../media/image2.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aac"/><Relationship Id="rId1" Type="http://schemas.microsoft.com/office/2007/relationships/media" Target="../media/media33.aac"/><Relationship Id="rId5" Type="http://schemas.openxmlformats.org/officeDocument/2006/relationships/image" Target="../media/image2.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aac"/><Relationship Id="rId1" Type="http://schemas.microsoft.com/office/2007/relationships/media" Target="../media/media34.aac"/><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aac"/><Relationship Id="rId1" Type="http://schemas.microsoft.com/office/2007/relationships/media" Target="../media/media35.aac"/><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aac"/><Relationship Id="rId1" Type="http://schemas.microsoft.com/office/2007/relationships/media" Target="../media/media36.aac"/><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aac"/><Relationship Id="rId1" Type="http://schemas.microsoft.com/office/2007/relationships/media" Target="../media/media37.aac"/><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aac"/><Relationship Id="rId1" Type="http://schemas.microsoft.com/office/2007/relationships/media" Target="../media/media38.aac"/><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aac"/><Relationship Id="rId1" Type="http://schemas.microsoft.com/office/2007/relationships/media" Target="../media/media39.aac"/><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aac"/><Relationship Id="rId1" Type="http://schemas.microsoft.com/office/2007/relationships/media" Target="../media/media40.aac"/><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aac"/><Relationship Id="rId1" Type="http://schemas.microsoft.com/office/2007/relationships/media" Target="../media/media41.aac"/><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aac"/><Relationship Id="rId1" Type="http://schemas.microsoft.com/office/2007/relationships/media" Target="../media/media42.aac"/><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aac"/><Relationship Id="rId1" Type="http://schemas.microsoft.com/office/2007/relationships/media" Target="../media/media43.aac"/><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aac"/><Relationship Id="rId1" Type="http://schemas.microsoft.com/office/2007/relationships/media" Target="../media/media44.aac"/><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5" Type="http://schemas.openxmlformats.org/officeDocument/2006/relationships/image" Target="../media/image2.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9F2813B2-67E5-44FE-8355-D5D39332CB97}"/>
              </a:ext>
            </a:extLst>
          </p:cNvPr>
          <p:cNvSpPr>
            <a:spLocks noGrp="1"/>
          </p:cNvSpPr>
          <p:nvPr>
            <p:ph type="subTitle" idx="1"/>
          </p:nvPr>
        </p:nvSpPr>
        <p:spPr>
          <a:xfrm>
            <a:off x="1331913" y="4941888"/>
            <a:ext cx="6715125" cy="935037"/>
          </a:xfrm>
          <a:ln w="38100">
            <a:solidFill>
              <a:srgbClr val="000000"/>
            </a:solidFill>
            <a:miter lim="800000"/>
            <a:headEnd/>
            <a:tailEnd/>
          </a:ln>
        </p:spPr>
        <p:txBody>
          <a:bodyPr/>
          <a:lstStyle/>
          <a:p>
            <a:pPr algn="ctr" eaLnBrk="1" hangingPunct="1">
              <a:lnSpc>
                <a:spcPct val="80000"/>
              </a:lnSpc>
              <a:spcBef>
                <a:spcPct val="0"/>
              </a:spcBef>
            </a:pPr>
            <a:r>
              <a:rPr lang="es-ES" altLang="es-ES" b="1"/>
              <a:t>Ms. C. Ileana Armenteros Vera</a:t>
            </a:r>
          </a:p>
          <a:p>
            <a:pPr algn="ctr" eaLnBrk="1" hangingPunct="1">
              <a:lnSpc>
                <a:spcPct val="80000"/>
              </a:lnSpc>
              <a:spcBef>
                <a:spcPct val="0"/>
              </a:spcBef>
            </a:pPr>
            <a:r>
              <a:rPr lang="es-ES" altLang="es-ES">
                <a:hlinkClick r:id="rId4"/>
              </a:rPr>
              <a:t>ily@infomed.sld.cu</a:t>
            </a:r>
            <a:endParaRPr lang="es-ES" altLang="es-ES"/>
          </a:p>
        </p:txBody>
      </p:sp>
      <p:sp>
        <p:nvSpPr>
          <p:cNvPr id="6" name="Rectangle 2">
            <a:extLst>
              <a:ext uri="{FF2B5EF4-FFF2-40B4-BE49-F238E27FC236}">
                <a16:creationId xmlns:a16="http://schemas.microsoft.com/office/drawing/2014/main" id="{7B3AAD57-316E-42C3-B460-95C4163B40F9}"/>
              </a:ext>
            </a:extLst>
          </p:cNvPr>
          <p:cNvSpPr>
            <a:spLocks noGrp="1" noChangeArrowheads="1"/>
          </p:cNvSpPr>
          <p:nvPr>
            <p:ph type="ctrTitle"/>
          </p:nvPr>
        </p:nvSpPr>
        <p:spPr>
          <a:xfrm>
            <a:off x="539552" y="620688"/>
            <a:ext cx="8283009" cy="3492710"/>
          </a:xfrm>
          <a:ln w="38100">
            <a:solidFill>
              <a:srgbClr val="000000"/>
            </a:solidFill>
          </a:ln>
        </p:spPr>
        <p:txBody>
          <a:bodyPr/>
          <a:lstStyle/>
          <a:p>
            <a:pPr indent="0" algn="ctr" eaLnBrk="1" fontAlgn="auto" hangingPunct="1">
              <a:spcAft>
                <a:spcPts val="0"/>
              </a:spcAft>
              <a:defRPr/>
            </a:pPr>
            <a:r>
              <a:rPr lang="es-ES" sz="4000" b="1" dirty="0">
                <a:solidFill>
                  <a:schemeClr val="tx1"/>
                </a:solidFill>
                <a:effectLst/>
              </a:rPr>
              <a:t>Tema III. </a:t>
            </a:r>
            <a:r>
              <a:rPr lang="es-ES" sz="4400" b="1" dirty="0">
                <a:solidFill>
                  <a:schemeClr val="tx1"/>
                </a:solidFill>
                <a:effectLst/>
              </a:rPr>
              <a:t>Conceptualización de las Fuentes de Información. Fuentes de Información Documentales. Documentos primarios.</a:t>
            </a:r>
            <a:endParaRPr lang="es-ES" sz="6000" b="1" dirty="0">
              <a:solidFill>
                <a:schemeClr val="tx1"/>
              </a:solidFill>
              <a:effectLst/>
            </a:endParaRPr>
          </a:p>
        </p:txBody>
      </p:sp>
      <p:pic>
        <p:nvPicPr>
          <p:cNvPr id="2" name="1 26">
            <a:hlinkClick r:id="" action="ppaction://media"/>
            <a:extLst>
              <a:ext uri="{FF2B5EF4-FFF2-40B4-BE49-F238E27FC236}">
                <a16:creationId xmlns:a16="http://schemas.microsoft.com/office/drawing/2014/main" id="{6A4D9ACA-6DBC-4CA5-83CD-5D0036CFCC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2600" y="2819400"/>
            <a:ext cx="609600" cy="609600"/>
          </a:xfrm>
          <a:prstGeom prst="rect">
            <a:avLst/>
          </a:prstGeom>
        </p:spPr>
      </p:pic>
    </p:spTree>
  </p:cSld>
  <p:clrMapOvr>
    <a:masterClrMapping/>
  </p:clrMapOvr>
  <p:transition spd="slow"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6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333375"/>
            <a:ext cx="8229600" cy="61912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742950" indent="-742950">
              <a:buClrTx/>
              <a:buFont typeface="+mj-lt"/>
              <a:buAutoNum type="arabicPeriod" startAt="3"/>
              <a:defRPr/>
            </a:pPr>
            <a:r>
              <a:rPr lang="es-ES" sz="3600" dirty="0"/>
              <a:t>La especialización en la ciencia y la tecnología.</a:t>
            </a:r>
            <a:endParaRPr lang="es-CU" sz="3600" dirty="0"/>
          </a:p>
          <a:p>
            <a:pPr marL="742950" indent="-742950">
              <a:buClrTx/>
              <a:buFont typeface="+mj-lt"/>
              <a:buAutoNum type="arabicPeriod" startAt="3"/>
              <a:defRPr/>
            </a:pPr>
            <a:r>
              <a:rPr lang="es-ES" sz="3600" dirty="0"/>
              <a:t>Valor de las publicaciones científicas como medios de divulgación y reconocimiento de la categoría científica.</a:t>
            </a:r>
            <a:endParaRPr lang="es-CU" sz="3600" dirty="0"/>
          </a:p>
          <a:p>
            <a:pPr marL="742950" indent="-742950">
              <a:buClrTx/>
              <a:buFont typeface="+mj-lt"/>
              <a:buAutoNum type="arabicPeriod" startAt="3"/>
              <a:defRPr/>
            </a:pPr>
            <a:r>
              <a:rPr lang="es-ES" sz="3600" dirty="0"/>
              <a:t>Desarrollo en los medios de impresión y divulgación, con bajos costos y fácil diseminación, donde Internet es la máxima expresión en la actualidad.</a:t>
            </a:r>
            <a:endParaRPr lang="es-CU" sz="3600" dirty="0"/>
          </a:p>
          <a:p>
            <a:pPr marL="514350" indent="-514350" algn="just">
              <a:buClrTx/>
              <a:buFont typeface="+mj-lt"/>
              <a:buAutoNum type="arabicPeriod" startAt="3"/>
              <a:defRPr/>
            </a:pPr>
            <a:endParaRPr lang="es-CU" altLang="es-CU" dirty="0"/>
          </a:p>
        </p:txBody>
      </p:sp>
      <p:pic>
        <p:nvPicPr>
          <p:cNvPr id="2" name="10 21">
            <a:hlinkClick r:id="" action="ppaction://media"/>
            <a:extLst>
              <a:ext uri="{FF2B5EF4-FFF2-40B4-BE49-F238E27FC236}">
                <a16:creationId xmlns:a16="http://schemas.microsoft.com/office/drawing/2014/main" id="{D5A6547D-2B1E-4314-AA94-CEE8FE3970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o 16">
            <a:extLst>
              <a:ext uri="{FF2B5EF4-FFF2-40B4-BE49-F238E27FC236}">
                <a16:creationId xmlns:a16="http://schemas.microsoft.com/office/drawing/2014/main" id="{424B850D-922B-44AB-B5A0-2925BB8F1563}"/>
              </a:ext>
            </a:extLst>
          </p:cNvPr>
          <p:cNvGrpSpPr>
            <a:grpSpLocks/>
          </p:cNvGrpSpPr>
          <p:nvPr/>
        </p:nvGrpSpPr>
        <p:grpSpPr bwMode="auto">
          <a:xfrm>
            <a:off x="234950" y="144463"/>
            <a:ext cx="9377363" cy="6361112"/>
            <a:chOff x="235211" y="143828"/>
            <a:chExt cx="9377349" cy="6362481"/>
          </a:xfrm>
        </p:grpSpPr>
        <p:grpSp>
          <p:nvGrpSpPr>
            <p:cNvPr id="24579" name="Grupo 12">
              <a:extLst>
                <a:ext uri="{FF2B5EF4-FFF2-40B4-BE49-F238E27FC236}">
                  <a16:creationId xmlns:a16="http://schemas.microsoft.com/office/drawing/2014/main" id="{267AC579-A764-4614-8EEC-78965671D7FD}"/>
                </a:ext>
              </a:extLst>
            </p:cNvPr>
            <p:cNvGrpSpPr>
              <a:grpSpLocks/>
            </p:cNvGrpSpPr>
            <p:nvPr/>
          </p:nvGrpSpPr>
          <p:grpSpPr bwMode="auto">
            <a:xfrm>
              <a:off x="3131840" y="2420888"/>
              <a:ext cx="6480720" cy="4085421"/>
              <a:chOff x="-105950" y="450649"/>
              <a:chExt cx="9759221" cy="5549775"/>
            </a:xfrm>
          </p:grpSpPr>
          <p:sp>
            <p:nvSpPr>
              <p:cNvPr id="6" name="Flecha: a la derecha 5">
                <a:extLst>
                  <a:ext uri="{FF2B5EF4-FFF2-40B4-BE49-F238E27FC236}">
                    <a16:creationId xmlns:a16="http://schemas.microsoft.com/office/drawing/2014/main" id="{14EE21BD-96F6-4188-A784-6786931B12FD}"/>
                  </a:ext>
                </a:extLst>
              </p:cNvPr>
              <p:cNvSpPr/>
              <p:nvPr/>
            </p:nvSpPr>
            <p:spPr>
              <a:xfrm rot="19498846">
                <a:off x="-105114" y="2838294"/>
                <a:ext cx="9758385" cy="108064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U"/>
              </a:p>
            </p:txBody>
          </p:sp>
          <p:pic>
            <p:nvPicPr>
              <p:cNvPr id="24582" name="Imagen 8">
                <a:extLst>
                  <a:ext uri="{FF2B5EF4-FFF2-40B4-BE49-F238E27FC236}">
                    <a16:creationId xmlns:a16="http://schemas.microsoft.com/office/drawing/2014/main" id="{401427E8-0E68-4C8C-B8BE-51DCAE7BBE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780386"/>
                <a:ext cx="1428279" cy="1220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3" name="Imagen 9">
                <a:extLst>
                  <a:ext uri="{FF2B5EF4-FFF2-40B4-BE49-F238E27FC236}">
                    <a16:creationId xmlns:a16="http://schemas.microsoft.com/office/drawing/2014/main" id="{4DA3C362-CF49-43CB-8E48-22AAAC2ED0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7747" y="3450287"/>
                <a:ext cx="2141380" cy="194011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4" name="Imagen 10">
                <a:extLst>
                  <a:ext uri="{FF2B5EF4-FFF2-40B4-BE49-F238E27FC236}">
                    <a16:creationId xmlns:a16="http://schemas.microsoft.com/office/drawing/2014/main" id="{6B3DDE77-0D1E-4394-B7C0-D253EDA6EB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6278" y="2218842"/>
                <a:ext cx="2658356" cy="230015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5" name="Imagen 11">
                <a:extLst>
                  <a:ext uri="{FF2B5EF4-FFF2-40B4-BE49-F238E27FC236}">
                    <a16:creationId xmlns:a16="http://schemas.microsoft.com/office/drawing/2014/main" id="{77A4706F-F2BD-4917-9894-94CFDB6174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4752" y="450649"/>
                <a:ext cx="3253280" cy="30243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4580" name="CuadroTexto 14">
              <a:extLst>
                <a:ext uri="{FF2B5EF4-FFF2-40B4-BE49-F238E27FC236}">
                  <a16:creationId xmlns:a16="http://schemas.microsoft.com/office/drawing/2014/main" id="{40D72233-D586-48DB-9141-7742A2A089B6}"/>
                </a:ext>
              </a:extLst>
            </p:cNvPr>
            <p:cNvSpPr txBox="1">
              <a:spLocks noChangeArrowheads="1"/>
            </p:cNvSpPr>
            <p:nvPr/>
          </p:nvSpPr>
          <p:spPr bwMode="auto">
            <a:xfrm>
              <a:off x="235211" y="143828"/>
              <a:ext cx="4624821" cy="3785652"/>
            </a:xfrm>
            <a:prstGeom prst="rect">
              <a:avLst/>
            </a:prstGeom>
            <a:solidFill>
              <a:schemeClr val="accent1"/>
            </a:solidFill>
            <a:ln w="38100">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CU" sz="2400"/>
                <a:t>Hoy día, las revistas mantienen una tasa de crecimiento considerable a escala planetaria, ya que los artículos de revistas científicas son actualmente la fuente principal de información y mantienen una indudable prioridad entre todos los tipos de documentos científicos.</a:t>
              </a:r>
              <a:endParaRPr lang="es-CU" altLang="es-CU" sz="2400"/>
            </a:p>
          </p:txBody>
        </p:sp>
      </p:grpSp>
      <p:pic>
        <p:nvPicPr>
          <p:cNvPr id="2" name="11 44">
            <a:hlinkClick r:id="" action="ppaction://media"/>
            <a:extLst>
              <a:ext uri="{FF2B5EF4-FFF2-40B4-BE49-F238E27FC236}">
                <a16:creationId xmlns:a16="http://schemas.microsoft.com/office/drawing/2014/main" id="{5AB9229A-765E-484B-AF7F-7748D61FC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333375"/>
            <a:ext cx="8229600" cy="61912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defRPr/>
            </a:pPr>
            <a:r>
              <a:rPr lang="es-ES_tradnl" sz="3600" dirty="0"/>
              <a:t>Las formas convencionales de publicaciones periódicas son las revistas y los diarios de noticias (periódicos).  En un sentido más amplio, entre las publicaciones periódicas se incluyen las publicaciones seriadas.</a:t>
            </a:r>
            <a:endParaRPr lang="es-CU" sz="3600" dirty="0"/>
          </a:p>
          <a:p>
            <a:pPr algn="just">
              <a:buFont typeface="Wingdings 2" panose="05020102010507070707" pitchFamily="18" charset="2"/>
              <a:buNone/>
              <a:defRPr/>
            </a:pPr>
            <a:r>
              <a:rPr lang="es-ES" sz="3600" dirty="0"/>
              <a:t>Algunas especificaciones son:</a:t>
            </a:r>
          </a:p>
          <a:p>
            <a:pPr marL="457200" indent="-457200" algn="just">
              <a:buClrTx/>
              <a:buFont typeface="Wingdings" panose="05000000000000000000" pitchFamily="2" charset="2"/>
              <a:buChar char="q"/>
              <a:defRPr/>
            </a:pPr>
            <a:r>
              <a:rPr lang="es-ES" sz="3600" dirty="0"/>
              <a:t>Diarios</a:t>
            </a:r>
          </a:p>
          <a:p>
            <a:pPr marL="457200" indent="-457200" algn="just">
              <a:buClrTx/>
              <a:buFont typeface="Wingdings" panose="05000000000000000000" pitchFamily="2" charset="2"/>
              <a:buChar char="q"/>
              <a:defRPr/>
            </a:pPr>
            <a:r>
              <a:rPr lang="es-ES" sz="3600" dirty="0"/>
              <a:t>Series monográficas</a:t>
            </a:r>
          </a:p>
          <a:p>
            <a:pPr marL="457200" indent="-457200" algn="just">
              <a:buClrTx/>
              <a:buFont typeface="Wingdings" panose="05000000000000000000" pitchFamily="2" charset="2"/>
              <a:buChar char="q"/>
              <a:defRPr/>
            </a:pPr>
            <a:r>
              <a:rPr lang="es-ES" sz="3600" dirty="0" err="1"/>
              <a:t>Preprint</a:t>
            </a:r>
            <a:r>
              <a:rPr lang="es-ES" sz="3600" dirty="0"/>
              <a:t> y </a:t>
            </a:r>
            <a:r>
              <a:rPr lang="es-ES" sz="3600" dirty="0" err="1"/>
              <a:t>reprint</a:t>
            </a:r>
            <a:endParaRPr lang="es-ES" sz="3600" dirty="0"/>
          </a:p>
          <a:p>
            <a:pPr algn="just">
              <a:buFont typeface="Wingdings 2" panose="05020102010507070707" pitchFamily="18" charset="2"/>
              <a:buNone/>
              <a:defRPr/>
            </a:pPr>
            <a:endParaRPr lang="es-ES" dirty="0"/>
          </a:p>
          <a:p>
            <a:pPr algn="just">
              <a:buFont typeface="Wingdings 2" panose="05020102010507070707" pitchFamily="18" charset="2"/>
              <a:buNone/>
              <a:defRPr/>
            </a:pPr>
            <a:endParaRPr lang="es-CU" altLang="es-CU" dirty="0"/>
          </a:p>
        </p:txBody>
      </p:sp>
      <p:pic>
        <p:nvPicPr>
          <p:cNvPr id="2" name="12 18">
            <a:hlinkClick r:id="" action="ppaction://media"/>
            <a:extLst>
              <a:ext uri="{FF2B5EF4-FFF2-40B4-BE49-F238E27FC236}">
                <a16:creationId xmlns:a16="http://schemas.microsoft.com/office/drawing/2014/main" id="{852AA1B5-E3DA-45A4-B900-335C2953E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333375"/>
            <a:ext cx="8229600" cy="56880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457200" indent="-457200" algn="just">
              <a:buClrTx/>
              <a:buFont typeface="Wingdings" panose="05000000000000000000" pitchFamily="2" charset="2"/>
              <a:buChar char="q"/>
              <a:defRPr/>
            </a:pPr>
            <a:r>
              <a:rPr lang="es-ES" sz="4000" dirty="0"/>
              <a:t>Diarios</a:t>
            </a:r>
          </a:p>
          <a:p>
            <a:pPr algn="just">
              <a:buClrTx/>
              <a:buFont typeface="Wingdings 2" panose="05020102010507070707" pitchFamily="18" charset="2"/>
              <a:buNone/>
              <a:defRPr/>
            </a:pPr>
            <a:r>
              <a:rPr lang="es-ES" sz="3600" dirty="0"/>
              <a:t>Son publicaciones periódicas que aparecen diariamente, una, dos o tres veces por semana y contienen información sobre sucesos de actualidad, de índole sociopolítico, cultural, deportivo, etcétera y publican artículos de ciencia popular y lo más notable de las noticias sobre la ciencia y la técnica. </a:t>
            </a:r>
            <a:endParaRPr lang="es-CU" sz="3600" dirty="0"/>
          </a:p>
          <a:p>
            <a:pPr marL="457200" indent="-457200" algn="just">
              <a:buClrTx/>
              <a:buFont typeface="Wingdings" panose="05000000000000000000" pitchFamily="2" charset="2"/>
              <a:buChar char="q"/>
              <a:defRPr/>
            </a:pPr>
            <a:endParaRPr lang="es-ES" sz="3600" dirty="0"/>
          </a:p>
          <a:p>
            <a:pPr algn="just">
              <a:buFont typeface="Wingdings 2" panose="05020102010507070707" pitchFamily="18" charset="2"/>
              <a:buNone/>
              <a:defRPr/>
            </a:pPr>
            <a:endParaRPr lang="es-ES" dirty="0"/>
          </a:p>
          <a:p>
            <a:pPr algn="just">
              <a:buFont typeface="Wingdings 2" panose="05020102010507070707" pitchFamily="18" charset="2"/>
              <a:buNone/>
              <a:defRPr/>
            </a:pPr>
            <a:endParaRPr lang="es-CU" altLang="es-CU" dirty="0"/>
          </a:p>
        </p:txBody>
      </p:sp>
      <p:pic>
        <p:nvPicPr>
          <p:cNvPr id="2" name="13 38">
            <a:hlinkClick r:id="" action="ppaction://media"/>
            <a:extLst>
              <a:ext uri="{FF2B5EF4-FFF2-40B4-BE49-F238E27FC236}">
                <a16:creationId xmlns:a16="http://schemas.microsoft.com/office/drawing/2014/main" id="{5183186A-3C39-4601-92D9-25964C3161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333375"/>
            <a:ext cx="8229600" cy="56880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457200" indent="-457200" algn="just">
              <a:buClrTx/>
              <a:buFont typeface="Wingdings" panose="05000000000000000000" pitchFamily="2" charset="2"/>
              <a:buChar char="q"/>
              <a:defRPr/>
            </a:pPr>
            <a:r>
              <a:rPr lang="es-ES" sz="4400" dirty="0"/>
              <a:t>Series monográficas</a:t>
            </a:r>
          </a:p>
          <a:p>
            <a:pPr algn="just">
              <a:buClrTx/>
              <a:buFont typeface="Wingdings 2" panose="05020102010507070707" pitchFamily="18" charset="2"/>
              <a:buNone/>
              <a:defRPr/>
            </a:pPr>
            <a:r>
              <a:rPr lang="es-ES" sz="3600" dirty="0"/>
              <a:t>Representan una forma intermedia entre los libros y las revistas.  Son colecciones de artículos científicos y otros documentos editados por distintas instituciones, sociedades y otros organismos que aparecen sin periodicidad estricta, pero en ediciones numeradas y bajo un título común. </a:t>
            </a:r>
          </a:p>
          <a:p>
            <a:pPr algn="just">
              <a:buFont typeface="Wingdings 2" panose="05020102010507070707" pitchFamily="18" charset="2"/>
              <a:buNone/>
              <a:defRPr/>
            </a:pPr>
            <a:endParaRPr lang="es-CU" altLang="es-CU" dirty="0"/>
          </a:p>
        </p:txBody>
      </p:sp>
      <p:pic>
        <p:nvPicPr>
          <p:cNvPr id="2" name="14  1 min 45 s">
            <a:hlinkClick r:id="" action="ppaction://media"/>
            <a:extLst>
              <a:ext uri="{FF2B5EF4-FFF2-40B4-BE49-F238E27FC236}">
                <a16:creationId xmlns:a16="http://schemas.microsoft.com/office/drawing/2014/main" id="{8A8865F8-30E3-4F99-89FC-0B242D071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0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765175"/>
            <a:ext cx="8229600" cy="52562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457200" indent="-457200" algn="just">
              <a:buClrTx/>
              <a:buFont typeface="Wingdings" panose="05000000000000000000" pitchFamily="2" charset="2"/>
              <a:buChar char="q"/>
              <a:defRPr/>
            </a:pPr>
            <a:r>
              <a:rPr lang="es-ES" sz="5400" dirty="0" err="1"/>
              <a:t>Preprint</a:t>
            </a:r>
            <a:endParaRPr lang="es-ES" sz="5400" dirty="0"/>
          </a:p>
          <a:p>
            <a:pPr algn="just">
              <a:buClrTx/>
              <a:buFont typeface="Wingdings 2" panose="05020102010507070707" pitchFamily="18" charset="2"/>
              <a:buNone/>
              <a:defRPr/>
            </a:pPr>
            <a:r>
              <a:rPr lang="es-MX" sz="4000" dirty="0"/>
              <a:t>Los </a:t>
            </a:r>
            <a:r>
              <a:rPr lang="es-MX" sz="4000" dirty="0" err="1"/>
              <a:t>preprint</a:t>
            </a:r>
            <a:r>
              <a:rPr lang="es-MX" sz="4000" dirty="0"/>
              <a:t> o preimpresos, son tiradas preliminares de los artículos científicos aprobados para su publicación posterior en una revista, que las Editoriales distribuyen a los autores que enviaron sus manuscritos. </a:t>
            </a:r>
            <a:endParaRPr lang="es-ES" sz="4400" dirty="0"/>
          </a:p>
          <a:p>
            <a:pPr algn="just">
              <a:buFont typeface="Wingdings 2" panose="05020102010507070707" pitchFamily="18" charset="2"/>
              <a:buNone/>
              <a:defRPr/>
            </a:pPr>
            <a:endParaRPr lang="es-CU" altLang="es-CU" dirty="0"/>
          </a:p>
        </p:txBody>
      </p:sp>
      <p:pic>
        <p:nvPicPr>
          <p:cNvPr id="2" name="15  59">
            <a:hlinkClick r:id="" action="ppaction://media"/>
            <a:extLst>
              <a:ext uri="{FF2B5EF4-FFF2-40B4-BE49-F238E27FC236}">
                <a16:creationId xmlns:a16="http://schemas.microsoft.com/office/drawing/2014/main" id="{B7C2474A-24C7-4EB6-A82C-4650A5EDDA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765175"/>
            <a:ext cx="8229600" cy="54006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457200" indent="-457200" algn="just">
              <a:buClrTx/>
              <a:buFont typeface="Wingdings" panose="05000000000000000000" pitchFamily="2" charset="2"/>
              <a:buChar char="q"/>
              <a:defRPr/>
            </a:pPr>
            <a:r>
              <a:rPr lang="es-ES" sz="4400" dirty="0" err="1"/>
              <a:t>Reprint</a:t>
            </a:r>
            <a:endParaRPr lang="es-ES" sz="4400" dirty="0"/>
          </a:p>
          <a:p>
            <a:pPr algn="just">
              <a:buClrTx/>
              <a:buFont typeface="Wingdings 2" panose="05020102010507070707" pitchFamily="18" charset="2"/>
              <a:buNone/>
              <a:defRPr/>
            </a:pPr>
            <a:r>
              <a:rPr lang="es-MX" dirty="0"/>
              <a:t>Los </a:t>
            </a:r>
            <a:r>
              <a:rPr lang="es-MX" dirty="0" err="1"/>
              <a:t>reprints</a:t>
            </a:r>
            <a:r>
              <a:rPr lang="es-MX" dirty="0"/>
              <a:t> constituyen reimpresiones o sobretiros de un texto o copia a máquina de un documento que ya existe. En español es similar al término fotocopiar, es decir, hacer una copia fiel del original. Estos documentos son utilizados por los autores para enviar copias de sus artículos a otros colegas interesados en él, una vez publicado el trabajo.</a:t>
            </a:r>
            <a:endParaRPr lang="es-CU" sz="3600" dirty="0"/>
          </a:p>
          <a:p>
            <a:pPr algn="just">
              <a:buClrTx/>
              <a:buFont typeface="Wingdings 2" panose="05020102010507070707" pitchFamily="18" charset="2"/>
              <a:buNone/>
              <a:defRPr/>
            </a:pPr>
            <a:r>
              <a:rPr lang="es-ES" sz="3600" dirty="0"/>
              <a:t> </a:t>
            </a:r>
          </a:p>
          <a:p>
            <a:pPr algn="just">
              <a:buFont typeface="Wingdings 2" panose="05020102010507070707" pitchFamily="18" charset="2"/>
              <a:buNone/>
              <a:defRPr/>
            </a:pPr>
            <a:endParaRPr lang="es-CU" altLang="es-CU" dirty="0"/>
          </a:p>
        </p:txBody>
      </p:sp>
      <p:pic>
        <p:nvPicPr>
          <p:cNvPr id="2" name="16  1 min 9 s">
            <a:hlinkClick r:id="" action="ppaction://media"/>
            <a:extLst>
              <a:ext uri="{FF2B5EF4-FFF2-40B4-BE49-F238E27FC236}">
                <a16:creationId xmlns:a16="http://schemas.microsoft.com/office/drawing/2014/main" id="{FA400501-286B-4EB0-9D24-087C26DBC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6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contenido 2">
            <a:extLst>
              <a:ext uri="{FF2B5EF4-FFF2-40B4-BE49-F238E27FC236}">
                <a16:creationId xmlns:a16="http://schemas.microsoft.com/office/drawing/2014/main" id="{298ECE7B-A37B-4E86-8172-55DAF97D1C8B}"/>
              </a:ext>
            </a:extLst>
          </p:cNvPr>
          <p:cNvSpPr>
            <a:spLocks noGrp="1"/>
          </p:cNvSpPr>
          <p:nvPr>
            <p:ph idx="1"/>
          </p:nvPr>
        </p:nvSpPr>
        <p:spPr>
          <a:xfrm>
            <a:off x="457200" y="44450"/>
            <a:ext cx="8686800" cy="1236663"/>
          </a:xfrm>
          <a:ln w="38100">
            <a:miter lim="800000"/>
            <a:headEnd/>
            <a:tailEnd/>
          </a:ln>
        </p:spPr>
        <p:txBody>
          <a:bodyPr/>
          <a:lstStyle/>
          <a:p>
            <a:pPr>
              <a:defRPr/>
            </a:pPr>
            <a:r>
              <a:rPr lang="es-MX" sz="4400" dirty="0"/>
              <a:t>Revistas electrónicas </a:t>
            </a:r>
            <a:endParaRPr lang="es-CU" sz="4800" dirty="0"/>
          </a:p>
          <a:p>
            <a:pPr marL="0" indent="0" algn="ctr">
              <a:buFont typeface="Wingdings 2" panose="05020102010507070707" pitchFamily="18" charset="2"/>
              <a:buNone/>
              <a:defRPr/>
            </a:pPr>
            <a:endParaRPr lang="es-CU" altLang="es-CU" sz="4800" dirty="0"/>
          </a:p>
        </p:txBody>
      </p:sp>
      <p:sp>
        <p:nvSpPr>
          <p:cNvPr id="30723" name="Marcador de contenido 2">
            <a:extLst>
              <a:ext uri="{FF2B5EF4-FFF2-40B4-BE49-F238E27FC236}">
                <a16:creationId xmlns:a16="http://schemas.microsoft.com/office/drawing/2014/main" id="{9EA1422C-7F3B-4DC6-B290-715467F9DCC0}"/>
              </a:ext>
            </a:extLst>
          </p:cNvPr>
          <p:cNvSpPr txBox="1">
            <a:spLocks/>
          </p:cNvSpPr>
          <p:nvPr/>
        </p:nvSpPr>
        <p:spPr bwMode="auto">
          <a:xfrm>
            <a:off x="457200" y="1312863"/>
            <a:ext cx="8229600" cy="49958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buClrTx/>
              <a:buFont typeface="Wingdings 2" panose="05020102010507070707" pitchFamily="18" charset="2"/>
              <a:buNone/>
            </a:pPr>
            <a:r>
              <a:rPr lang="es-ES" altLang="es-CU" sz="3600"/>
              <a:t>Son también revistas como las que hemos visto hasta ahora, es decir, publicaciones de aparición periódica, con secciones previamente establecidas y que, por su condición de documentos digitales, no deben ser identificadas plenamente con las publicaciones periódicas ordinarias, que emplean el papel como soporte. </a:t>
            </a:r>
            <a:endParaRPr lang="es-CU" altLang="es-CU" sz="3600"/>
          </a:p>
        </p:txBody>
      </p:sp>
      <p:pic>
        <p:nvPicPr>
          <p:cNvPr id="30724" name="Imagen 2">
            <a:extLst>
              <a:ext uri="{FF2B5EF4-FFF2-40B4-BE49-F238E27FC236}">
                <a16:creationId xmlns:a16="http://schemas.microsoft.com/office/drawing/2014/main" id="{35089CDE-821A-4F88-8372-55FFAFCF8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115888"/>
            <a:ext cx="12954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 name="17 2 min 42 s">
            <a:hlinkClick r:id="" action="ppaction://media"/>
            <a:extLst>
              <a:ext uri="{FF2B5EF4-FFF2-40B4-BE49-F238E27FC236}">
                <a16:creationId xmlns:a16="http://schemas.microsoft.com/office/drawing/2014/main" id="{FE3BF082-4C8A-4CB6-8705-1A20DE94C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1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contenido 2">
            <a:extLst>
              <a:ext uri="{FF2B5EF4-FFF2-40B4-BE49-F238E27FC236}">
                <a16:creationId xmlns:a16="http://schemas.microsoft.com/office/drawing/2014/main" id="{298ECE7B-A37B-4E86-8172-55DAF97D1C8B}"/>
              </a:ext>
            </a:extLst>
          </p:cNvPr>
          <p:cNvSpPr>
            <a:spLocks noGrp="1"/>
          </p:cNvSpPr>
          <p:nvPr>
            <p:ph idx="1"/>
          </p:nvPr>
        </p:nvSpPr>
        <p:spPr>
          <a:xfrm>
            <a:off x="-107950" y="44450"/>
            <a:ext cx="9251950" cy="1236663"/>
          </a:xfrm>
          <a:ln w="38100">
            <a:miter lim="800000"/>
            <a:headEnd/>
            <a:tailEnd/>
          </a:ln>
        </p:spPr>
        <p:txBody>
          <a:bodyPr/>
          <a:lstStyle/>
          <a:p>
            <a:pPr algn="just">
              <a:defRPr/>
            </a:pPr>
            <a:r>
              <a:rPr lang="es-MX" sz="4000" dirty="0"/>
              <a:t>Características de las revistas electrónicas</a:t>
            </a:r>
            <a:endParaRPr lang="es-CU" sz="4400" dirty="0"/>
          </a:p>
          <a:p>
            <a:pPr marL="0" indent="0" algn="ctr">
              <a:buFont typeface="Wingdings 2" panose="05020102010507070707" pitchFamily="18" charset="2"/>
              <a:buNone/>
              <a:defRPr/>
            </a:pPr>
            <a:endParaRPr lang="es-CU" altLang="es-CU" sz="4800" dirty="0"/>
          </a:p>
        </p:txBody>
      </p:sp>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354013" y="1989138"/>
            <a:ext cx="8435975" cy="39608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742950" indent="-742950">
              <a:buClrTx/>
              <a:buSzPct val="100000"/>
              <a:buFont typeface="+mj-lt"/>
              <a:buAutoNum type="arabicPeriod"/>
              <a:defRPr/>
            </a:pPr>
            <a:r>
              <a:rPr lang="es-ES" sz="4000" dirty="0"/>
              <a:t>Facilidad de acceso.</a:t>
            </a:r>
          </a:p>
          <a:p>
            <a:pPr marL="742950" indent="-742950">
              <a:buClrTx/>
              <a:buSzPct val="100000"/>
              <a:buFont typeface="+mj-lt"/>
              <a:buAutoNum type="arabicPeriod"/>
              <a:defRPr/>
            </a:pPr>
            <a:r>
              <a:rPr lang="es-ES" sz="4000" dirty="0"/>
              <a:t>Ventajas en el almacenamiento.</a:t>
            </a:r>
          </a:p>
          <a:p>
            <a:pPr marL="514350" indent="-514350">
              <a:buClrTx/>
              <a:buSzPct val="100000"/>
              <a:buFont typeface="+mj-lt"/>
              <a:buAutoNum type="arabicPeriod"/>
              <a:defRPr/>
            </a:pPr>
            <a:r>
              <a:rPr lang="es-MX" altLang="es-CU" sz="4000" dirty="0"/>
              <a:t>Actualización inmediata.</a:t>
            </a:r>
          </a:p>
          <a:p>
            <a:pPr marL="514350" indent="-514350">
              <a:buClrTx/>
              <a:buSzPct val="100000"/>
              <a:buFont typeface="+mj-lt"/>
              <a:buAutoNum type="arabicPeriod"/>
              <a:defRPr/>
            </a:pPr>
            <a:r>
              <a:rPr lang="es-MX" altLang="es-CU" sz="4000" dirty="0"/>
              <a:t>Ampliación de la difusión.</a:t>
            </a:r>
          </a:p>
          <a:p>
            <a:pPr marL="514350" indent="-514350">
              <a:buClrTx/>
              <a:buSzPct val="100000"/>
              <a:buFont typeface="+mj-lt"/>
              <a:buAutoNum type="arabicPeriod"/>
              <a:defRPr/>
            </a:pPr>
            <a:r>
              <a:rPr lang="es-MX" altLang="es-CU" sz="4000" dirty="0"/>
              <a:t>Abaratamiento de los costes.</a:t>
            </a:r>
          </a:p>
          <a:p>
            <a:pPr marL="514350" indent="-514350">
              <a:buClrTx/>
              <a:buSzPct val="100000"/>
              <a:buFont typeface="+mj-lt"/>
              <a:buAutoNum type="arabicPeriod"/>
              <a:defRPr/>
            </a:pPr>
            <a:r>
              <a:rPr lang="es-MX" altLang="es-CU" sz="4000" dirty="0"/>
              <a:t>Diversidad de formatos.</a:t>
            </a:r>
          </a:p>
          <a:p>
            <a:pPr algn="just">
              <a:buFont typeface="Wingdings 2" panose="05020102010507070707" pitchFamily="18" charset="2"/>
              <a:buNone/>
              <a:defRPr/>
            </a:pPr>
            <a:endParaRPr lang="es-CU" altLang="es-CU" dirty="0"/>
          </a:p>
        </p:txBody>
      </p:sp>
      <p:pic>
        <p:nvPicPr>
          <p:cNvPr id="2" name="18 2 min 43 s">
            <a:hlinkClick r:id="" action="ppaction://media"/>
            <a:extLst>
              <a:ext uri="{FF2B5EF4-FFF2-40B4-BE49-F238E27FC236}">
                <a16:creationId xmlns:a16="http://schemas.microsoft.com/office/drawing/2014/main" id="{F8667979-55C7-4253-9CC0-0240FCDD44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contenido 2">
            <a:extLst>
              <a:ext uri="{FF2B5EF4-FFF2-40B4-BE49-F238E27FC236}">
                <a16:creationId xmlns:a16="http://schemas.microsoft.com/office/drawing/2014/main" id="{298ECE7B-A37B-4E86-8172-55DAF97D1C8B}"/>
              </a:ext>
            </a:extLst>
          </p:cNvPr>
          <p:cNvSpPr>
            <a:spLocks noGrp="1"/>
          </p:cNvSpPr>
          <p:nvPr>
            <p:ph idx="1"/>
          </p:nvPr>
        </p:nvSpPr>
        <p:spPr>
          <a:xfrm>
            <a:off x="-107950" y="44450"/>
            <a:ext cx="9251950" cy="1236663"/>
          </a:xfrm>
          <a:ln w="38100">
            <a:miter lim="800000"/>
            <a:headEnd/>
            <a:tailEnd/>
          </a:ln>
        </p:spPr>
        <p:txBody>
          <a:bodyPr/>
          <a:lstStyle/>
          <a:p>
            <a:pPr algn="just">
              <a:defRPr/>
            </a:pPr>
            <a:r>
              <a:rPr lang="es-MX" sz="4000" dirty="0"/>
              <a:t>Características de las revistas electrónicas</a:t>
            </a:r>
            <a:endParaRPr lang="es-CU" sz="4400" dirty="0"/>
          </a:p>
          <a:p>
            <a:pPr marL="0" indent="0" algn="ctr">
              <a:buFont typeface="Wingdings 2" panose="05020102010507070707" pitchFamily="18" charset="2"/>
              <a:buNone/>
              <a:defRPr/>
            </a:pPr>
            <a:endParaRPr lang="es-CU" altLang="es-CU" sz="4800" dirty="0"/>
          </a:p>
        </p:txBody>
      </p:sp>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287338" y="1628775"/>
            <a:ext cx="8569325" cy="47529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742950" indent="-742950">
              <a:buClrTx/>
              <a:buSzPct val="100000"/>
              <a:buFont typeface="+mj-lt"/>
              <a:buAutoNum type="arabicPeriod" startAt="7"/>
              <a:defRPr/>
            </a:pPr>
            <a:r>
              <a:rPr lang="es-MX" altLang="es-CU" sz="3600" dirty="0"/>
              <a:t>Posibilidades de consulta.</a:t>
            </a:r>
          </a:p>
          <a:p>
            <a:pPr marL="742950" indent="-742950">
              <a:buClrTx/>
              <a:buSzPct val="100000"/>
              <a:buFont typeface="+mj-lt"/>
              <a:buAutoNum type="arabicPeriod" startAt="7"/>
              <a:defRPr/>
            </a:pPr>
            <a:r>
              <a:rPr lang="es-MX" altLang="es-CU" sz="3600" dirty="0"/>
              <a:t>Independencia de los documentos.</a:t>
            </a:r>
          </a:p>
          <a:p>
            <a:pPr marL="742950" indent="-742950">
              <a:buClrTx/>
              <a:buSzPct val="100000"/>
              <a:buFont typeface="+mj-lt"/>
              <a:buAutoNum type="arabicPeriod" startAt="7"/>
              <a:defRPr/>
            </a:pPr>
            <a:r>
              <a:rPr lang="es-MX" altLang="es-CU" sz="3600" dirty="0"/>
              <a:t>Multiplicidad de recursos informativos.</a:t>
            </a:r>
          </a:p>
          <a:p>
            <a:pPr marL="742950" indent="-742950">
              <a:buClrTx/>
              <a:buSzPct val="100000"/>
              <a:buFont typeface="+mj-lt"/>
              <a:buAutoNum type="arabicPeriod" startAt="7"/>
              <a:defRPr/>
            </a:pPr>
            <a:r>
              <a:rPr lang="es-MX" altLang="es-CU" sz="3600" dirty="0"/>
              <a:t>Servicios de difusión.</a:t>
            </a:r>
          </a:p>
          <a:p>
            <a:pPr marL="742950" indent="-742950">
              <a:buClrTx/>
              <a:buSzPct val="100000"/>
              <a:buFont typeface="+mj-lt"/>
              <a:buAutoNum type="arabicPeriod" startAt="7"/>
              <a:defRPr/>
            </a:pPr>
            <a:r>
              <a:rPr lang="es-MX" altLang="es-CU" sz="3600" dirty="0"/>
              <a:t>Simplificación de los procesos técnicos.</a:t>
            </a:r>
          </a:p>
          <a:p>
            <a:pPr marL="742950" indent="-742950">
              <a:buClrTx/>
              <a:buSzPct val="100000"/>
              <a:buFont typeface="+mj-lt"/>
              <a:buAutoNum type="arabicPeriod" startAt="7"/>
              <a:defRPr/>
            </a:pPr>
            <a:r>
              <a:rPr lang="es-MX" altLang="es-CU" sz="3600" dirty="0"/>
              <a:t>Fomento de la cooperación.</a:t>
            </a:r>
          </a:p>
          <a:p>
            <a:pPr algn="just">
              <a:buFont typeface="Wingdings 2" panose="05020102010507070707" pitchFamily="18" charset="2"/>
              <a:buNone/>
              <a:defRPr/>
            </a:pPr>
            <a:endParaRPr lang="es-MX" altLang="es-CU" dirty="0"/>
          </a:p>
          <a:p>
            <a:pPr algn="just">
              <a:buFont typeface="Wingdings 2" panose="05020102010507070707" pitchFamily="18" charset="2"/>
              <a:buNone/>
              <a:defRPr/>
            </a:pPr>
            <a:endParaRPr lang="es-MX" altLang="es-CU" dirty="0"/>
          </a:p>
          <a:p>
            <a:pPr algn="just">
              <a:buFont typeface="Wingdings 2" panose="05020102010507070707" pitchFamily="18" charset="2"/>
              <a:buNone/>
              <a:defRPr/>
            </a:pPr>
            <a:endParaRPr lang="es-CU" altLang="es-CU" dirty="0"/>
          </a:p>
        </p:txBody>
      </p:sp>
      <p:pic>
        <p:nvPicPr>
          <p:cNvPr id="2" name="19 2 min 42 s">
            <a:hlinkClick r:id="" action="ppaction://media"/>
            <a:extLst>
              <a:ext uri="{FF2B5EF4-FFF2-40B4-BE49-F238E27FC236}">
                <a16:creationId xmlns:a16="http://schemas.microsoft.com/office/drawing/2014/main" id="{C395B804-F5F1-4560-814F-FA9B3F9369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5BD998D-FD05-4E40-8236-788FAEC0E5E3}"/>
              </a:ext>
            </a:extLst>
          </p:cNvPr>
          <p:cNvSpPr>
            <a:spLocks noGrp="1" noChangeArrowheads="1"/>
          </p:cNvSpPr>
          <p:nvPr>
            <p:ph type="ctrTitle"/>
          </p:nvPr>
        </p:nvSpPr>
        <p:spPr>
          <a:xfrm>
            <a:off x="1115615" y="836712"/>
            <a:ext cx="6984777" cy="1224136"/>
          </a:xfrm>
          <a:ln w="38100">
            <a:solidFill>
              <a:srgbClr val="000000"/>
            </a:solidFill>
          </a:ln>
        </p:spPr>
        <p:txBody>
          <a:bodyPr/>
          <a:lstStyle/>
          <a:p>
            <a:pPr indent="0" algn="ctr" eaLnBrk="1" fontAlgn="auto" hangingPunct="1">
              <a:spcAft>
                <a:spcPts val="0"/>
              </a:spcAft>
              <a:defRPr/>
            </a:pPr>
            <a:r>
              <a:rPr lang="es-ES" sz="5400" b="1" dirty="0">
                <a:solidFill>
                  <a:schemeClr val="tx1"/>
                </a:solidFill>
                <a:effectLst/>
              </a:rPr>
              <a:t>Objetivo específico</a:t>
            </a:r>
          </a:p>
        </p:txBody>
      </p:sp>
      <p:sp>
        <p:nvSpPr>
          <p:cNvPr id="15363" name="Rectangle 3">
            <a:extLst>
              <a:ext uri="{FF2B5EF4-FFF2-40B4-BE49-F238E27FC236}">
                <a16:creationId xmlns:a16="http://schemas.microsoft.com/office/drawing/2014/main" id="{EB12B4E1-ABCB-43BE-9841-82A8C2EA4668}"/>
              </a:ext>
            </a:extLst>
          </p:cNvPr>
          <p:cNvSpPr>
            <a:spLocks noGrp="1"/>
          </p:cNvSpPr>
          <p:nvPr>
            <p:ph type="subTitle" idx="1"/>
          </p:nvPr>
        </p:nvSpPr>
        <p:spPr>
          <a:xfrm>
            <a:off x="504825" y="2636838"/>
            <a:ext cx="8207375" cy="3240087"/>
          </a:xfrm>
          <a:ln w="38100">
            <a:solidFill>
              <a:srgbClr val="000000"/>
            </a:solidFill>
            <a:miter lim="800000"/>
            <a:headEnd/>
            <a:tailEnd/>
          </a:ln>
        </p:spPr>
        <p:txBody>
          <a:bodyPr/>
          <a:lstStyle/>
          <a:p>
            <a:pPr algn="just">
              <a:spcBef>
                <a:spcPct val="0"/>
              </a:spcBef>
            </a:pPr>
            <a:r>
              <a:rPr lang="es-ES_tradnl" altLang="es-CU"/>
              <a:t>Conocer los conceptos de cada una de las fuentes de información documentales primarias como mecanismo para discernir cuál va a utilizar para los diferentes momentos de una investigación.</a:t>
            </a:r>
            <a:endParaRPr lang="es-CU" altLang="es-CU"/>
          </a:p>
        </p:txBody>
      </p:sp>
      <p:pic>
        <p:nvPicPr>
          <p:cNvPr id="2" name="2 16">
            <a:hlinkClick r:id="" action="ppaction://media"/>
            <a:extLst>
              <a:ext uri="{FF2B5EF4-FFF2-40B4-BE49-F238E27FC236}">
                <a16:creationId xmlns:a16="http://schemas.microsoft.com/office/drawing/2014/main" id="{10430505-176C-49F6-A189-3272164A31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4608" y="1756048"/>
            <a:ext cx="609600" cy="609600"/>
          </a:xfrm>
          <a:prstGeom prst="rect">
            <a:avLst/>
          </a:prstGeom>
        </p:spPr>
      </p:pic>
    </p:spTree>
  </p:cSld>
  <p:clrMapOvr>
    <a:masterClrMapping/>
  </p:clrMapOvr>
  <p:transition spd="slow"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contenido 2">
            <a:extLst>
              <a:ext uri="{FF2B5EF4-FFF2-40B4-BE49-F238E27FC236}">
                <a16:creationId xmlns:a16="http://schemas.microsoft.com/office/drawing/2014/main" id="{7E4AA046-3E2A-4732-A4EE-F7E04A60473F}"/>
              </a:ext>
            </a:extLst>
          </p:cNvPr>
          <p:cNvSpPr>
            <a:spLocks noGrp="1"/>
          </p:cNvSpPr>
          <p:nvPr>
            <p:ph idx="1"/>
          </p:nvPr>
        </p:nvSpPr>
        <p:spPr>
          <a:xfrm>
            <a:off x="479425" y="320675"/>
            <a:ext cx="5892800" cy="804863"/>
          </a:xfrm>
          <a:extLst>
            <a:ext uri="{91240B29-F687-4F45-9708-019B960494DF}">
              <a14:hiddenLine xmlns:a14="http://schemas.microsoft.com/office/drawing/2010/main" w="38100">
                <a:solidFill>
                  <a:srgbClr val="000000"/>
                </a:solidFill>
                <a:miter lim="800000"/>
                <a:headEnd/>
                <a:tailEnd/>
              </a14:hiddenLine>
            </a:ext>
          </a:extLst>
        </p:spPr>
        <p:txBody>
          <a:bodyPr/>
          <a:lstStyle/>
          <a:p>
            <a:pPr marL="0" indent="0" algn="ctr">
              <a:buFont typeface="Wingdings 2" panose="05020102010507070707" pitchFamily="18" charset="2"/>
              <a:buNone/>
            </a:pPr>
            <a:r>
              <a:rPr lang="es-MX" altLang="es-CU" sz="4800" b="1"/>
              <a:t>Libros	</a:t>
            </a:r>
            <a:endParaRPr lang="es-CU" altLang="es-CU" sz="4800"/>
          </a:p>
          <a:p>
            <a:pPr marL="0" indent="0" algn="ctr">
              <a:buFont typeface="Wingdings 2" panose="05020102010507070707" pitchFamily="18" charset="2"/>
              <a:buNone/>
            </a:pPr>
            <a:endParaRPr lang="es-CU" altLang="es-CU" sz="4800"/>
          </a:p>
        </p:txBody>
      </p:sp>
      <p:sp>
        <p:nvSpPr>
          <p:cNvPr id="33795" name="Marcador de contenido 2">
            <a:extLst>
              <a:ext uri="{FF2B5EF4-FFF2-40B4-BE49-F238E27FC236}">
                <a16:creationId xmlns:a16="http://schemas.microsoft.com/office/drawing/2014/main" id="{7601D7B4-68B8-48F4-AE1B-2EC11E536370}"/>
              </a:ext>
            </a:extLst>
          </p:cNvPr>
          <p:cNvSpPr txBox="1">
            <a:spLocks/>
          </p:cNvSpPr>
          <p:nvPr/>
        </p:nvSpPr>
        <p:spPr bwMode="auto">
          <a:xfrm>
            <a:off x="900113" y="1844675"/>
            <a:ext cx="7637462" cy="43926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pPr>
            <a:r>
              <a:rPr lang="es-ES" altLang="es-CU" sz="4000"/>
              <a:t>Un libro es una publicación no periódica impresa “o electrónica”, que cuenta al menos 49 páginas (sin contemplar las páginas de cubierta), editada en el país y ofrecida al público. </a:t>
            </a:r>
            <a:endParaRPr lang="es-CU" altLang="es-CU" sz="4000"/>
          </a:p>
        </p:txBody>
      </p:sp>
      <p:pic>
        <p:nvPicPr>
          <p:cNvPr id="33796" name="Imagen 3">
            <a:extLst>
              <a:ext uri="{FF2B5EF4-FFF2-40B4-BE49-F238E27FC236}">
                <a16:creationId xmlns:a16="http://schemas.microsoft.com/office/drawing/2014/main" id="{F49A7BE7-D12C-496E-955A-C323A5B5BB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147638"/>
            <a:ext cx="1727200" cy="11509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20 16 PARA HACER ESTA">
            <a:hlinkClick r:id="" action="ppaction://media"/>
            <a:extLst>
              <a:ext uri="{FF2B5EF4-FFF2-40B4-BE49-F238E27FC236}">
                <a16:creationId xmlns:a16="http://schemas.microsoft.com/office/drawing/2014/main" id="{DF1D9154-EC8B-4E1C-B30B-0E80B438D4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contenido 2">
            <a:extLst>
              <a:ext uri="{FF2B5EF4-FFF2-40B4-BE49-F238E27FC236}">
                <a16:creationId xmlns:a16="http://schemas.microsoft.com/office/drawing/2014/main" id="{298ECE7B-A37B-4E86-8172-55DAF97D1C8B}"/>
              </a:ext>
            </a:extLst>
          </p:cNvPr>
          <p:cNvSpPr>
            <a:spLocks noGrp="1"/>
          </p:cNvSpPr>
          <p:nvPr>
            <p:ph idx="1"/>
          </p:nvPr>
        </p:nvSpPr>
        <p:spPr>
          <a:xfrm>
            <a:off x="468313" y="333375"/>
            <a:ext cx="8280400" cy="6264275"/>
          </a:xfrm>
          <a:ln w="38100">
            <a:solidFill>
              <a:srgbClr val="000000"/>
            </a:solidFill>
            <a:miter lim="800000"/>
            <a:headEnd/>
            <a:tailEnd/>
          </a:ln>
        </p:spPr>
        <p:txBody>
          <a:bodyPr/>
          <a:lstStyle/>
          <a:p>
            <a:pPr>
              <a:defRPr/>
            </a:pPr>
            <a:r>
              <a:rPr lang="es-ES" sz="4000" dirty="0"/>
              <a:t>Los libros se pueden dividir en volúmenes, tomos o partes, en dependencia de los intereses del autor, la manera más conveniente de agrupar los contenidos del documento y las exigencias editoriales y/o comerciales de la obra a publicar.</a:t>
            </a:r>
          </a:p>
          <a:p>
            <a:pPr lvl="1">
              <a:buClrTx/>
              <a:buFont typeface="Wingdings" panose="05000000000000000000" pitchFamily="2" charset="2"/>
              <a:buChar char="q"/>
              <a:defRPr/>
            </a:pPr>
            <a:r>
              <a:rPr lang="es-ES" sz="3200" dirty="0"/>
              <a:t> Tomo</a:t>
            </a:r>
          </a:p>
          <a:p>
            <a:pPr lvl="1">
              <a:buClrTx/>
              <a:buFont typeface="Wingdings" panose="05000000000000000000" pitchFamily="2" charset="2"/>
              <a:buChar char="q"/>
              <a:defRPr/>
            </a:pPr>
            <a:r>
              <a:rPr lang="es-ES" sz="3200" dirty="0"/>
              <a:t> Volumen</a:t>
            </a:r>
            <a:endParaRPr lang="es-CU" sz="3200" dirty="0"/>
          </a:p>
          <a:p>
            <a:pPr marL="0" indent="0" algn="ctr">
              <a:buFont typeface="Wingdings 2" panose="05020102010507070707" pitchFamily="18" charset="2"/>
              <a:buNone/>
              <a:defRPr/>
            </a:pPr>
            <a:endParaRPr lang="es-CU" altLang="es-CU" sz="4800" dirty="0"/>
          </a:p>
        </p:txBody>
      </p:sp>
      <p:pic>
        <p:nvPicPr>
          <p:cNvPr id="2" name="21 49">
            <a:hlinkClick r:id="" action="ppaction://media"/>
            <a:extLst>
              <a:ext uri="{FF2B5EF4-FFF2-40B4-BE49-F238E27FC236}">
                <a16:creationId xmlns:a16="http://schemas.microsoft.com/office/drawing/2014/main" id="{C379A065-0A0E-4C8A-9DEC-B32FC33BE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contenido 2">
            <a:extLst>
              <a:ext uri="{FF2B5EF4-FFF2-40B4-BE49-F238E27FC236}">
                <a16:creationId xmlns:a16="http://schemas.microsoft.com/office/drawing/2014/main" id="{382D5A23-B54F-4403-B1BB-49DFACBA62DB}"/>
              </a:ext>
            </a:extLst>
          </p:cNvPr>
          <p:cNvSpPr>
            <a:spLocks noGrp="1"/>
          </p:cNvSpPr>
          <p:nvPr>
            <p:ph idx="1"/>
          </p:nvPr>
        </p:nvSpPr>
        <p:spPr>
          <a:xfrm>
            <a:off x="0" y="476250"/>
            <a:ext cx="9144000" cy="792163"/>
          </a:xfrm>
          <a:extLst>
            <a:ext uri="{91240B29-F687-4F45-9708-019B960494DF}">
              <a14:hiddenLine xmlns:a14="http://schemas.microsoft.com/office/drawing/2010/main" w="38100">
                <a:solidFill>
                  <a:srgbClr val="000000"/>
                </a:solidFill>
                <a:miter lim="800000"/>
                <a:headEnd/>
                <a:tailEnd/>
              </a14:hiddenLine>
            </a:ext>
          </a:extLst>
        </p:spPr>
        <p:txBody>
          <a:bodyPr/>
          <a:lstStyle/>
          <a:p>
            <a:pPr marL="0" indent="0" algn="ctr">
              <a:buFont typeface="Wingdings 2" panose="05020102010507070707" pitchFamily="18" charset="2"/>
              <a:buNone/>
            </a:pPr>
            <a:r>
              <a:rPr lang="es-MX" altLang="es-CU" sz="4000"/>
              <a:t>Características de los libros</a:t>
            </a:r>
            <a:endParaRPr lang="es-CU" altLang="es-CU" sz="4400"/>
          </a:p>
          <a:p>
            <a:pPr marL="0" indent="0" algn="ctr">
              <a:buFont typeface="Wingdings 2" panose="05020102010507070707" pitchFamily="18" charset="2"/>
              <a:buNone/>
            </a:pPr>
            <a:endParaRPr lang="es-CU" altLang="es-CU" sz="4800"/>
          </a:p>
        </p:txBody>
      </p:sp>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395288" y="1844675"/>
            <a:ext cx="7975600" cy="45370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742950" indent="-742950">
              <a:buClrTx/>
              <a:buSzPct val="100000"/>
              <a:buFont typeface="+mj-lt"/>
              <a:buAutoNum type="arabicPeriod"/>
              <a:defRPr/>
            </a:pPr>
            <a:r>
              <a:rPr lang="es-ES" dirty="0"/>
              <a:t>Es una publicación impresa o digital, no periódica, de no menos de 49 páginas, sin contar la cubierta y la portada.  </a:t>
            </a:r>
            <a:endParaRPr lang="es-CU" dirty="0"/>
          </a:p>
          <a:p>
            <a:pPr marL="742950" indent="-742950">
              <a:buClrTx/>
              <a:buSzPct val="100000"/>
              <a:buFont typeface="+mj-lt"/>
              <a:buAutoNum type="arabicPeriod"/>
              <a:defRPr/>
            </a:pPr>
            <a:r>
              <a:rPr lang="es-ES" dirty="0"/>
              <a:t>Expone los conocimientos esenciales resultantes de la práctica.</a:t>
            </a:r>
            <a:endParaRPr lang="es-CU" dirty="0"/>
          </a:p>
          <a:p>
            <a:pPr marL="742950" indent="-742950">
              <a:buClrTx/>
              <a:buSzPct val="100000"/>
              <a:buFont typeface="+mj-lt"/>
              <a:buAutoNum type="arabicPeriod"/>
              <a:defRPr/>
            </a:pPr>
            <a:r>
              <a:rPr lang="es-ES" dirty="0"/>
              <a:t>Es un documento, generalmente, voluminoso, que incluye varios acápites sobre un tema determinado.</a:t>
            </a:r>
            <a:endParaRPr lang="es-MX" altLang="es-CU" dirty="0"/>
          </a:p>
          <a:p>
            <a:pPr algn="just">
              <a:buFont typeface="Wingdings 2" panose="05020102010507070707" pitchFamily="18" charset="2"/>
              <a:buNone/>
              <a:defRPr/>
            </a:pPr>
            <a:endParaRPr lang="es-CU" altLang="es-CU" dirty="0"/>
          </a:p>
        </p:txBody>
      </p:sp>
      <p:pic>
        <p:nvPicPr>
          <p:cNvPr id="2" name="22 2 min 51 s">
            <a:hlinkClick r:id="" action="ppaction://media"/>
            <a:extLst>
              <a:ext uri="{FF2B5EF4-FFF2-40B4-BE49-F238E27FC236}">
                <a16:creationId xmlns:a16="http://schemas.microsoft.com/office/drawing/2014/main" id="{21BB8F32-0ECF-445C-B958-5E77C68532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7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arcador de contenido 2">
            <a:extLst>
              <a:ext uri="{FF2B5EF4-FFF2-40B4-BE49-F238E27FC236}">
                <a16:creationId xmlns:a16="http://schemas.microsoft.com/office/drawing/2014/main" id="{1E7BD12A-8DF5-40BD-BF07-485678F032AC}"/>
              </a:ext>
            </a:extLst>
          </p:cNvPr>
          <p:cNvSpPr>
            <a:spLocks noGrp="1"/>
          </p:cNvSpPr>
          <p:nvPr>
            <p:ph idx="1"/>
          </p:nvPr>
        </p:nvSpPr>
        <p:spPr>
          <a:xfrm>
            <a:off x="146050" y="260350"/>
            <a:ext cx="9144000" cy="804863"/>
          </a:xfrm>
          <a:extLst>
            <a:ext uri="{91240B29-F687-4F45-9708-019B960494DF}">
              <a14:hiddenLine xmlns:a14="http://schemas.microsoft.com/office/drawing/2010/main" w="38100">
                <a:solidFill>
                  <a:srgbClr val="000000"/>
                </a:solidFill>
                <a:miter lim="800000"/>
                <a:headEnd/>
                <a:tailEnd/>
              </a14:hiddenLine>
            </a:ext>
          </a:extLst>
        </p:spPr>
        <p:txBody>
          <a:bodyPr/>
          <a:lstStyle/>
          <a:p>
            <a:pPr marL="0" indent="0" algn="ctr">
              <a:buFont typeface="Wingdings 2" panose="05020102010507070707" pitchFamily="18" charset="2"/>
              <a:buNone/>
            </a:pPr>
            <a:r>
              <a:rPr lang="es-MX" altLang="es-CU" sz="4800" b="1"/>
              <a:t>Folletos	</a:t>
            </a:r>
            <a:endParaRPr lang="es-CU" altLang="es-CU" sz="4800"/>
          </a:p>
          <a:p>
            <a:pPr marL="0" indent="0" algn="ctr">
              <a:buFont typeface="Wingdings 2" panose="05020102010507070707" pitchFamily="18" charset="2"/>
              <a:buNone/>
            </a:pPr>
            <a:endParaRPr lang="es-CU" altLang="es-CU" sz="4800"/>
          </a:p>
        </p:txBody>
      </p:sp>
      <p:sp>
        <p:nvSpPr>
          <p:cNvPr id="20483" name="Marcador de contenido 2">
            <a:extLst>
              <a:ext uri="{FF2B5EF4-FFF2-40B4-BE49-F238E27FC236}">
                <a16:creationId xmlns:a16="http://schemas.microsoft.com/office/drawing/2014/main" id="{0F9FB208-B202-429D-98FA-D96BE2400CA9}"/>
              </a:ext>
            </a:extLst>
          </p:cNvPr>
          <p:cNvSpPr txBox="1">
            <a:spLocks/>
          </p:cNvSpPr>
          <p:nvPr/>
        </p:nvSpPr>
        <p:spPr bwMode="auto">
          <a:xfrm>
            <a:off x="900113" y="1557338"/>
            <a:ext cx="7637462" cy="43926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defRPr/>
            </a:pPr>
            <a:r>
              <a:rPr lang="es-ES" sz="3600" dirty="0"/>
              <a:t>Cuando tienen menos de 48 páginas o una extensión equivalente desde el punto de vista electrónico, se llaman </a:t>
            </a:r>
            <a:r>
              <a:rPr lang="es-ES" sz="3600" b="1" dirty="0"/>
              <a:t>Folletos</a:t>
            </a:r>
            <a:r>
              <a:rPr lang="es-ES" sz="3600" dirty="0"/>
              <a:t>. </a:t>
            </a:r>
          </a:p>
          <a:p>
            <a:pPr algn="just">
              <a:buFont typeface="Wingdings 2" panose="05020102010507070707" pitchFamily="18" charset="2"/>
              <a:buNone/>
              <a:defRPr/>
            </a:pPr>
            <a:r>
              <a:rPr lang="es-ES" sz="3600" dirty="0"/>
              <a:t>Pueden ser:</a:t>
            </a:r>
          </a:p>
          <a:p>
            <a:pPr marL="571500" indent="-571500" algn="just">
              <a:buClr>
                <a:schemeClr val="tx1"/>
              </a:buClr>
              <a:defRPr/>
            </a:pPr>
            <a:r>
              <a:rPr lang="es-ES" sz="3600" dirty="0"/>
              <a:t>Folletos de valor efímero.</a:t>
            </a:r>
          </a:p>
          <a:p>
            <a:pPr marL="571500" indent="-571500" algn="just">
              <a:buClr>
                <a:schemeClr val="tx1"/>
              </a:buClr>
              <a:defRPr/>
            </a:pPr>
            <a:r>
              <a:rPr lang="es-ES" sz="3600" dirty="0"/>
              <a:t>Folletos de </a:t>
            </a:r>
            <a:r>
              <a:rPr lang="es-ES" sz="3600" dirty="0" err="1"/>
              <a:t>valos</a:t>
            </a:r>
            <a:r>
              <a:rPr lang="es-ES" sz="3600" dirty="0"/>
              <a:t> permanente.</a:t>
            </a:r>
          </a:p>
          <a:p>
            <a:pPr algn="just">
              <a:buFont typeface="Wingdings 2" panose="05020102010507070707" pitchFamily="18" charset="2"/>
              <a:buNone/>
              <a:defRPr/>
            </a:pPr>
            <a:endParaRPr lang="es-CU" sz="4000" dirty="0"/>
          </a:p>
        </p:txBody>
      </p:sp>
      <p:pic>
        <p:nvPicPr>
          <p:cNvPr id="2" name="23 2 min 44 s">
            <a:hlinkClick r:id="" action="ppaction://media"/>
            <a:extLst>
              <a:ext uri="{FF2B5EF4-FFF2-40B4-BE49-F238E27FC236}">
                <a16:creationId xmlns:a16="http://schemas.microsoft.com/office/drawing/2014/main" id="{F52C37A6-0F38-4570-9B30-80F9E447B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contenido 2">
            <a:extLst>
              <a:ext uri="{FF2B5EF4-FFF2-40B4-BE49-F238E27FC236}">
                <a16:creationId xmlns:a16="http://schemas.microsoft.com/office/drawing/2014/main" id="{D5966209-72E2-47C4-B4F3-C713F54F533B}"/>
              </a:ext>
            </a:extLst>
          </p:cNvPr>
          <p:cNvSpPr>
            <a:spLocks noGrp="1"/>
          </p:cNvSpPr>
          <p:nvPr>
            <p:ph idx="1"/>
          </p:nvPr>
        </p:nvSpPr>
        <p:spPr>
          <a:xfrm>
            <a:off x="1774825" y="320675"/>
            <a:ext cx="5892800" cy="804863"/>
          </a:xfrm>
          <a:extLst>
            <a:ext uri="{91240B29-F687-4F45-9708-019B960494DF}">
              <a14:hiddenLine xmlns:a14="http://schemas.microsoft.com/office/drawing/2010/main" w="38100">
                <a:solidFill>
                  <a:srgbClr val="000000"/>
                </a:solidFill>
                <a:miter lim="800000"/>
                <a:headEnd/>
                <a:tailEnd/>
              </a14:hiddenLine>
            </a:ext>
          </a:extLst>
        </p:spPr>
        <p:txBody>
          <a:bodyPr/>
          <a:lstStyle/>
          <a:p>
            <a:pPr marL="0" indent="0" algn="ctr">
              <a:buFont typeface="Wingdings 2" panose="05020102010507070707" pitchFamily="18" charset="2"/>
              <a:buNone/>
            </a:pPr>
            <a:r>
              <a:rPr lang="es-MX" altLang="es-CU" sz="4800" b="1"/>
              <a:t>Monografías	</a:t>
            </a:r>
            <a:endParaRPr lang="es-CU" altLang="es-CU" sz="4800"/>
          </a:p>
          <a:p>
            <a:pPr marL="0" indent="0" algn="ctr">
              <a:buFont typeface="Wingdings 2" panose="05020102010507070707" pitchFamily="18" charset="2"/>
              <a:buNone/>
            </a:pPr>
            <a:endParaRPr lang="es-CU" altLang="es-CU" sz="4800"/>
          </a:p>
        </p:txBody>
      </p:sp>
      <p:sp>
        <p:nvSpPr>
          <p:cNvPr id="37891" name="Marcador de contenido 2">
            <a:extLst>
              <a:ext uri="{FF2B5EF4-FFF2-40B4-BE49-F238E27FC236}">
                <a16:creationId xmlns:a16="http://schemas.microsoft.com/office/drawing/2014/main" id="{A03C5F11-2246-4EBA-BE74-32C444DD90DF}"/>
              </a:ext>
            </a:extLst>
          </p:cNvPr>
          <p:cNvSpPr txBox="1">
            <a:spLocks/>
          </p:cNvSpPr>
          <p:nvPr/>
        </p:nvSpPr>
        <p:spPr bwMode="auto">
          <a:xfrm>
            <a:off x="465138" y="1484313"/>
            <a:ext cx="8139112" cy="43926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pPr>
            <a:r>
              <a:rPr lang="es-ES" altLang="es-CU"/>
              <a:t>Es una descripción del estudio particular de un tema escrito por uno o varios autores de forma amplia y exhaustiva, y su rasgo distintivo es que abarca todos los aspectos del problema o fenómeno en consideración.  Por tal motivo, son documentos muy importantes donde se pueden encontrar datos con profundidad y amplitud. </a:t>
            </a:r>
            <a:endParaRPr lang="es-CU" altLang="es-CU" sz="4000"/>
          </a:p>
        </p:txBody>
      </p:sp>
      <p:pic>
        <p:nvPicPr>
          <p:cNvPr id="2" name="24 1 min 21 s">
            <a:hlinkClick r:id="" action="ppaction://media"/>
            <a:extLst>
              <a:ext uri="{FF2B5EF4-FFF2-40B4-BE49-F238E27FC236}">
                <a16:creationId xmlns:a16="http://schemas.microsoft.com/office/drawing/2014/main" id="{AAB3DABA-3D0C-4CA9-91FE-27AF9FE2F6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8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contenido 2">
            <a:extLst>
              <a:ext uri="{FF2B5EF4-FFF2-40B4-BE49-F238E27FC236}">
                <a16:creationId xmlns:a16="http://schemas.microsoft.com/office/drawing/2014/main" id="{3FE72961-11B6-46B4-81B7-45938B2A1C84}"/>
              </a:ext>
            </a:extLst>
          </p:cNvPr>
          <p:cNvSpPr>
            <a:spLocks noGrp="1"/>
          </p:cNvSpPr>
          <p:nvPr>
            <p:ph idx="1"/>
          </p:nvPr>
        </p:nvSpPr>
        <p:spPr>
          <a:xfrm>
            <a:off x="287338" y="168275"/>
            <a:ext cx="8569325" cy="804863"/>
          </a:xfrm>
        </p:spPr>
        <p:txBody>
          <a:bodyPr/>
          <a:lstStyle/>
          <a:p>
            <a:pPr marL="0" indent="0" algn="ctr">
              <a:buFont typeface="Wingdings 2" panose="05020102010507070707" pitchFamily="18" charset="2"/>
              <a:buNone/>
            </a:pPr>
            <a:r>
              <a:rPr lang="es-MX" altLang="es-CU" b="1"/>
              <a:t>Actas de Congresos Científicos, Conferencias y Simposios </a:t>
            </a:r>
            <a:endParaRPr lang="es-CU" altLang="es-CU"/>
          </a:p>
          <a:p>
            <a:pPr marL="0" indent="0" algn="ctr">
              <a:buFont typeface="Wingdings 2" panose="05020102010507070707" pitchFamily="18" charset="2"/>
              <a:buNone/>
            </a:pPr>
            <a:endParaRPr lang="es-CU" altLang="es-CU" sz="3600"/>
          </a:p>
        </p:txBody>
      </p:sp>
      <p:sp>
        <p:nvSpPr>
          <p:cNvPr id="38915" name="Marcador de contenido 2">
            <a:extLst>
              <a:ext uri="{FF2B5EF4-FFF2-40B4-BE49-F238E27FC236}">
                <a16:creationId xmlns:a16="http://schemas.microsoft.com/office/drawing/2014/main" id="{8ECCF53C-5529-4580-B4FB-840E0FEB5FF5}"/>
              </a:ext>
            </a:extLst>
          </p:cNvPr>
          <p:cNvSpPr txBox="1">
            <a:spLocks/>
          </p:cNvSpPr>
          <p:nvPr/>
        </p:nvSpPr>
        <p:spPr bwMode="auto">
          <a:xfrm>
            <a:off x="465138" y="1484313"/>
            <a:ext cx="8139112" cy="43926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pPr>
            <a:r>
              <a:rPr lang="es-ES" altLang="es-CU" sz="2800"/>
              <a:t>Fuentes de información que pueden darse a través de contenidos de metadatos, datos elementales o trabajos completos que se presentan en </a:t>
            </a:r>
            <a:r>
              <a:rPr lang="es-MX" altLang="es-CU" sz="2800" b="1"/>
              <a:t>Congresos Científicos, Conferencias y Simposios </a:t>
            </a:r>
            <a:r>
              <a:rPr lang="es-ES" altLang="es-CU" sz="2800"/>
              <a:t>tales como datos de los autores, títulos, resúmenes de los trabajos y otros como los trabajos a textos completos en forma de artículos. Estas fuentes de información son llamadas Proceedings (Trabajos) de Congresos.</a:t>
            </a:r>
            <a:endParaRPr lang="es-CU" altLang="es-CU" sz="2800"/>
          </a:p>
        </p:txBody>
      </p:sp>
      <p:pic>
        <p:nvPicPr>
          <p:cNvPr id="2" name="25 2 min 37 s">
            <a:hlinkClick r:id="" action="ppaction://media"/>
            <a:extLst>
              <a:ext uri="{FF2B5EF4-FFF2-40B4-BE49-F238E27FC236}">
                <a16:creationId xmlns:a16="http://schemas.microsoft.com/office/drawing/2014/main" id="{4B52B4C6-D0CE-404D-A4B6-241FE6E596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5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contenido 2">
            <a:extLst>
              <a:ext uri="{FF2B5EF4-FFF2-40B4-BE49-F238E27FC236}">
                <a16:creationId xmlns:a16="http://schemas.microsoft.com/office/drawing/2014/main" id="{0A5B1FF6-DA9C-48AD-8AEC-612957D931AA}"/>
              </a:ext>
            </a:extLst>
          </p:cNvPr>
          <p:cNvSpPr>
            <a:spLocks noGrp="1"/>
          </p:cNvSpPr>
          <p:nvPr>
            <p:ph idx="4294967295"/>
          </p:nvPr>
        </p:nvSpPr>
        <p:spPr>
          <a:xfrm>
            <a:off x="0" y="168275"/>
            <a:ext cx="8569325" cy="668338"/>
          </a:xfrm>
        </p:spPr>
        <p:txBody>
          <a:bodyPr/>
          <a:lstStyle/>
          <a:p>
            <a:pPr marL="0" indent="0" algn="ctr">
              <a:buFont typeface="Wingdings 2" panose="05020102010507070707" pitchFamily="18" charset="2"/>
              <a:buNone/>
            </a:pPr>
            <a:r>
              <a:rPr lang="es-MX" altLang="es-CU" sz="4000" b="1"/>
              <a:t>Manuales y guías</a:t>
            </a:r>
            <a:endParaRPr lang="es-CU" altLang="es-CU" sz="4000"/>
          </a:p>
          <a:p>
            <a:pPr marL="0" indent="0" algn="ctr">
              <a:buFont typeface="Wingdings 2" panose="05020102010507070707" pitchFamily="18" charset="2"/>
              <a:buNone/>
            </a:pPr>
            <a:endParaRPr lang="es-CU" altLang="es-CU" sz="3600"/>
          </a:p>
        </p:txBody>
      </p:sp>
      <p:sp>
        <p:nvSpPr>
          <p:cNvPr id="39939" name="Marcador de contenido 2">
            <a:extLst>
              <a:ext uri="{FF2B5EF4-FFF2-40B4-BE49-F238E27FC236}">
                <a16:creationId xmlns:a16="http://schemas.microsoft.com/office/drawing/2014/main" id="{BD938702-7A8D-4FD5-A07A-E0F305DB8B95}"/>
              </a:ext>
            </a:extLst>
          </p:cNvPr>
          <p:cNvSpPr txBox="1">
            <a:spLocks/>
          </p:cNvSpPr>
          <p:nvPr/>
        </p:nvSpPr>
        <p:spPr bwMode="auto">
          <a:xfrm>
            <a:off x="503238" y="1233488"/>
            <a:ext cx="8137525" cy="50752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pPr>
            <a:r>
              <a:rPr lang="es-ES" altLang="es-CU" sz="3600"/>
              <a:t>Los manuales y las guías ocupan un lugar particular entre los documentos utilizados en el campo de la medicina. Presentan conceptos y procedimientos fundamentales en una especialidad y ayudan a los especialistas a abordar una situación dada (enfermedad, procederes quirúrgicos, etc.)</a:t>
            </a:r>
            <a:endParaRPr lang="es-CU" altLang="es-CU" sz="3600"/>
          </a:p>
        </p:txBody>
      </p:sp>
      <p:pic>
        <p:nvPicPr>
          <p:cNvPr id="39940" name="Imagen 2">
            <a:extLst>
              <a:ext uri="{FF2B5EF4-FFF2-40B4-BE49-F238E27FC236}">
                <a16:creationId xmlns:a16="http://schemas.microsoft.com/office/drawing/2014/main" id="{77B28885-DADE-466A-91B3-D16C02DC17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168275"/>
            <a:ext cx="1331913" cy="8937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26 1 min 36 s">
            <a:hlinkClick r:id="" action="ppaction://media"/>
            <a:extLst>
              <a:ext uri="{FF2B5EF4-FFF2-40B4-BE49-F238E27FC236}">
                <a16:creationId xmlns:a16="http://schemas.microsoft.com/office/drawing/2014/main" id="{2D2DC87A-D6FB-41FF-9CAD-F52A2DA25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9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contenido 2">
            <a:extLst>
              <a:ext uri="{FF2B5EF4-FFF2-40B4-BE49-F238E27FC236}">
                <a16:creationId xmlns:a16="http://schemas.microsoft.com/office/drawing/2014/main" id="{D7F89884-4B73-4E80-9C87-AEFC65A8CA55}"/>
              </a:ext>
            </a:extLst>
          </p:cNvPr>
          <p:cNvSpPr>
            <a:spLocks noGrp="1"/>
          </p:cNvSpPr>
          <p:nvPr>
            <p:ph idx="4294967295"/>
          </p:nvPr>
        </p:nvSpPr>
        <p:spPr>
          <a:xfrm>
            <a:off x="0" y="168275"/>
            <a:ext cx="8569325" cy="804863"/>
          </a:xfrm>
        </p:spPr>
        <p:txBody>
          <a:bodyPr/>
          <a:lstStyle/>
          <a:p>
            <a:pPr marL="0" indent="0" algn="ctr">
              <a:buFont typeface="Wingdings 2" panose="05020102010507070707" pitchFamily="18" charset="2"/>
              <a:buNone/>
            </a:pPr>
            <a:r>
              <a:rPr lang="es-MX" altLang="es-CU" b="1"/>
              <a:t>Ediciones oficiales y departamentales</a:t>
            </a:r>
            <a:endParaRPr lang="es-CU" altLang="es-CU"/>
          </a:p>
          <a:p>
            <a:pPr marL="0" indent="0" algn="ctr">
              <a:buFont typeface="Wingdings 2" panose="05020102010507070707" pitchFamily="18" charset="2"/>
              <a:buNone/>
            </a:pPr>
            <a:endParaRPr lang="es-CU" altLang="es-CU" sz="3600"/>
          </a:p>
        </p:txBody>
      </p:sp>
      <p:sp>
        <p:nvSpPr>
          <p:cNvPr id="40963" name="Marcador de contenido 2">
            <a:extLst>
              <a:ext uri="{FF2B5EF4-FFF2-40B4-BE49-F238E27FC236}">
                <a16:creationId xmlns:a16="http://schemas.microsoft.com/office/drawing/2014/main" id="{A16B9D8E-3597-4A9C-AC04-461CED626E7C}"/>
              </a:ext>
            </a:extLst>
          </p:cNvPr>
          <p:cNvSpPr txBox="1">
            <a:spLocks/>
          </p:cNvSpPr>
          <p:nvPr/>
        </p:nvSpPr>
        <p:spPr bwMode="auto">
          <a:xfrm>
            <a:off x="323850" y="836613"/>
            <a:ext cx="8569325" cy="56165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r>
              <a:rPr lang="es-ES" altLang="es-CU"/>
              <a:t>Se editan por organismos e instituciones y constituyen documentos que contienen información directamente relacionada con las actividades de las instituciones responsables de esa información. Estas publicaciones contienen informes, planes, descripción de los trabajos de investigación en curso, resoluciones, reglamentos, normas, estadísticas, metodologías, cursos, etcétera.; y no reflejan puntos de vista personales de sus </a:t>
            </a:r>
            <a:r>
              <a:rPr lang="es-ES" altLang="es-CU" u="sng"/>
              <a:t>autores</a:t>
            </a:r>
            <a:r>
              <a:rPr lang="es-ES" altLang="es-CU"/>
              <a:t>.</a:t>
            </a:r>
            <a:endParaRPr lang="es-CU" altLang="es-CU" sz="2800"/>
          </a:p>
        </p:txBody>
      </p:sp>
      <p:pic>
        <p:nvPicPr>
          <p:cNvPr id="2" name="27 33">
            <a:hlinkClick r:id="" action="ppaction://media"/>
            <a:extLst>
              <a:ext uri="{FF2B5EF4-FFF2-40B4-BE49-F238E27FC236}">
                <a16:creationId xmlns:a16="http://schemas.microsoft.com/office/drawing/2014/main" id="{5409C35E-D457-45FE-AEC4-7F7AC767DC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contenido 2">
            <a:extLst>
              <a:ext uri="{FF2B5EF4-FFF2-40B4-BE49-F238E27FC236}">
                <a16:creationId xmlns:a16="http://schemas.microsoft.com/office/drawing/2014/main" id="{A59FB2C7-CF8A-4468-A26E-E4425709EA94}"/>
              </a:ext>
            </a:extLst>
          </p:cNvPr>
          <p:cNvSpPr>
            <a:spLocks noGrp="1"/>
          </p:cNvSpPr>
          <p:nvPr>
            <p:ph sz="quarter" idx="4294967295"/>
          </p:nvPr>
        </p:nvSpPr>
        <p:spPr>
          <a:xfrm>
            <a:off x="296863" y="1484313"/>
            <a:ext cx="8523287" cy="4811712"/>
          </a:xfrm>
          <a:ln w="38100">
            <a:solidFill>
              <a:schemeClr val="tx1"/>
            </a:solidFill>
          </a:ln>
        </p:spPr>
        <p:txBody>
          <a:bodyPr/>
          <a:lstStyle/>
          <a:p>
            <a:pPr>
              <a:defRPr/>
            </a:pPr>
            <a:r>
              <a:rPr lang="es-ES" sz="3600" dirty="0"/>
              <a:t>L</a:t>
            </a:r>
            <a:r>
              <a:rPr lang="es-ES_tradnl" sz="3600" dirty="0"/>
              <a:t>a propiedad intelectual regula las relaciones jurídicas de la sociedad en el campo de los bienes intangibles.</a:t>
            </a:r>
            <a:endParaRPr lang="es-CU" sz="5400" dirty="0"/>
          </a:p>
          <a:p>
            <a:pPr>
              <a:defRPr/>
            </a:pPr>
            <a:r>
              <a:rPr lang="es-ES_tradnl" sz="3600" dirty="0"/>
              <a:t>Algunos conceptos que se deben conocer en relación con este aspecto son:</a:t>
            </a:r>
          </a:p>
          <a:p>
            <a:pPr>
              <a:buClr>
                <a:schemeClr val="tx1"/>
              </a:buClr>
              <a:buFont typeface="Wingdings" panose="05000000000000000000" pitchFamily="2" charset="2"/>
              <a:buChar char="§"/>
              <a:defRPr/>
            </a:pPr>
            <a:r>
              <a:rPr lang="es-ES_tradnl" sz="2800" dirty="0"/>
              <a:t>Propiedad Industrial</a:t>
            </a:r>
            <a:endParaRPr lang="es-CU" sz="2800" dirty="0"/>
          </a:p>
          <a:p>
            <a:pPr>
              <a:buClr>
                <a:schemeClr val="tx1"/>
              </a:buClr>
              <a:buFont typeface="Wingdings" panose="05000000000000000000" pitchFamily="2" charset="2"/>
              <a:buChar char="§"/>
              <a:defRPr/>
            </a:pPr>
            <a:r>
              <a:rPr lang="es-ES_tradnl" sz="2800" dirty="0"/>
              <a:t>Derecho de Autor</a:t>
            </a:r>
            <a:endParaRPr lang="es-CU" sz="2800" dirty="0"/>
          </a:p>
          <a:p>
            <a:pPr>
              <a:buClr>
                <a:schemeClr val="tx1"/>
              </a:buClr>
              <a:buFont typeface="Wingdings" panose="05000000000000000000" pitchFamily="2" charset="2"/>
              <a:buChar char="§"/>
              <a:defRPr/>
            </a:pPr>
            <a:r>
              <a:rPr lang="es-ES_tradnl" sz="2800" dirty="0"/>
              <a:t>Patente</a:t>
            </a:r>
            <a:endParaRPr lang="es-CU" sz="2800" dirty="0"/>
          </a:p>
          <a:p>
            <a:pPr>
              <a:buFont typeface="Wingdings" panose="05000000000000000000" pitchFamily="2" charset="2"/>
              <a:buChar char="v"/>
              <a:defRPr/>
            </a:pPr>
            <a:endParaRPr lang="es-CU" sz="4400" dirty="0"/>
          </a:p>
          <a:p>
            <a:pPr marL="0" indent="0" algn="ctr">
              <a:buFont typeface="Wingdings 2" panose="05020102010507070707" pitchFamily="18" charset="2"/>
              <a:buNone/>
              <a:defRPr/>
            </a:pPr>
            <a:endParaRPr lang="es-CU" altLang="es-CU" sz="3600" dirty="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323528" y="116632"/>
            <a:ext cx="8229600" cy="1241425"/>
          </a:xfrm>
        </p:spPr>
        <p:txBody>
          <a:bodyPr>
            <a:normAutofit fontScale="90000"/>
          </a:bodyPr>
          <a:lstStyle/>
          <a:p>
            <a:pPr algn="ctr">
              <a:defRPr/>
            </a:pPr>
            <a:r>
              <a:rPr lang="es-MX" altLang="es-CU" b="1" dirty="0">
                <a:solidFill>
                  <a:schemeClr val="tx1"/>
                </a:solidFill>
                <a:effectLst/>
              </a:rPr>
              <a:t>Documentos técnico normativos</a:t>
            </a:r>
            <a:endParaRPr lang="es-CU" dirty="0">
              <a:solidFill>
                <a:schemeClr val="tx1"/>
              </a:solidFill>
              <a:effectLst/>
            </a:endParaRPr>
          </a:p>
        </p:txBody>
      </p:sp>
      <p:pic>
        <p:nvPicPr>
          <p:cNvPr id="41988" name="Imagen 3">
            <a:extLst>
              <a:ext uri="{FF2B5EF4-FFF2-40B4-BE49-F238E27FC236}">
                <a16:creationId xmlns:a16="http://schemas.microsoft.com/office/drawing/2014/main" id="{4A66D9EE-8AC4-42CF-9462-7958FBF635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139700"/>
            <a:ext cx="1266825" cy="11953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28 2 min 46 s">
            <a:hlinkClick r:id="" action="ppaction://media"/>
            <a:extLst>
              <a:ext uri="{FF2B5EF4-FFF2-40B4-BE49-F238E27FC236}">
                <a16:creationId xmlns:a16="http://schemas.microsoft.com/office/drawing/2014/main" id="{0AA98597-25B7-4287-BF70-2D5B60964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16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A38E9-C37F-43C5-BFD3-1237A9418B46}"/>
              </a:ext>
            </a:extLst>
          </p:cNvPr>
          <p:cNvSpPr>
            <a:spLocks noGrp="1"/>
          </p:cNvSpPr>
          <p:nvPr>
            <p:ph type="title"/>
          </p:nvPr>
        </p:nvSpPr>
        <p:spPr>
          <a:xfrm>
            <a:off x="457199" y="332656"/>
            <a:ext cx="8229600" cy="847538"/>
          </a:xfrm>
        </p:spPr>
        <p:txBody>
          <a:bodyPr/>
          <a:lstStyle/>
          <a:p>
            <a:pPr algn="just">
              <a:defRPr/>
            </a:pPr>
            <a:r>
              <a:rPr lang="es-MX" dirty="0">
                <a:solidFill>
                  <a:schemeClr val="tx1"/>
                </a:solidFill>
                <a:effectLst/>
              </a:rPr>
              <a:t>Se pueden patentar</a:t>
            </a:r>
            <a:endParaRPr lang="es-CU" dirty="0">
              <a:solidFill>
                <a:schemeClr val="tx1"/>
              </a:solidFill>
              <a:effectLst/>
            </a:endParaRPr>
          </a:p>
        </p:txBody>
      </p:sp>
      <p:graphicFrame>
        <p:nvGraphicFramePr>
          <p:cNvPr id="43011" name="Objeto 6">
            <a:extLst>
              <a:ext uri="{FF2B5EF4-FFF2-40B4-BE49-F238E27FC236}">
                <a16:creationId xmlns:a16="http://schemas.microsoft.com/office/drawing/2014/main" id="{7DD232AF-C9C7-4D08-A29E-CBB43492FE25}"/>
              </a:ext>
            </a:extLst>
          </p:cNvPr>
          <p:cNvGraphicFramePr>
            <a:graphicFrameLocks noChangeAspect="1"/>
          </p:cNvGraphicFramePr>
          <p:nvPr/>
        </p:nvGraphicFramePr>
        <p:xfrm>
          <a:off x="457200" y="1700213"/>
          <a:ext cx="8229600" cy="4681537"/>
        </p:xfrm>
        <a:graphic>
          <a:graphicData uri="http://schemas.openxmlformats.org/presentationml/2006/ole">
            <mc:AlternateContent xmlns:mc="http://schemas.openxmlformats.org/markup-compatibility/2006">
              <mc:Choice xmlns:v="urn:schemas-microsoft-com:vml" Requires="v">
                <p:oleObj spid="_x0000_s43065" name="Imagen de mapa de bits" r:id="rId5" imgW="0" imgH="0" progId="Paint.Picture.1">
                  <p:embed/>
                </p:oleObj>
              </mc:Choice>
              <mc:Fallback>
                <p:oleObj name="Imagen de mapa de bits" r:id="rId5" imgW="0" imgH="0" progId="Paint.Picture.1">
                  <p:embed/>
                  <p:pic>
                    <p:nvPicPr>
                      <p:cNvPr id="0" name="Objeto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00213"/>
                        <a:ext cx="8229600" cy="46815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29 1 min 38 s">
            <a:hlinkClick r:id="" action="ppaction://media"/>
            <a:extLst>
              <a:ext uri="{FF2B5EF4-FFF2-40B4-BE49-F238E27FC236}">
                <a16:creationId xmlns:a16="http://schemas.microsoft.com/office/drawing/2014/main" id="{4E487EA8-A272-4766-A59B-90B469A5B2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000"/>
    </mc:Choice>
    <mc:Fallback>
      <p:transition spd="slow"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0535D-8396-4097-AEC9-C1F403EAB572}"/>
              </a:ext>
            </a:extLst>
          </p:cNvPr>
          <p:cNvSpPr>
            <a:spLocks noGrp="1"/>
          </p:cNvSpPr>
          <p:nvPr>
            <p:ph type="title"/>
          </p:nvPr>
        </p:nvSpPr>
        <p:spPr>
          <a:xfrm>
            <a:off x="457200" y="254000"/>
            <a:ext cx="8229600" cy="727075"/>
          </a:xfrm>
        </p:spPr>
        <p:txBody>
          <a:bodyPr>
            <a:normAutofit fontScale="90000"/>
          </a:bodyPr>
          <a:lstStyle/>
          <a:p>
            <a:pPr algn="just">
              <a:defRPr/>
            </a:pPr>
            <a:r>
              <a:rPr lang="es-MX" dirty="0">
                <a:solidFill>
                  <a:schemeClr val="tx1"/>
                </a:solidFill>
              </a:rPr>
              <a:t>Contenidos:</a:t>
            </a:r>
            <a:endParaRPr lang="es-CU" dirty="0">
              <a:solidFill>
                <a:schemeClr val="tx1"/>
              </a:solidFill>
            </a:endParaRPr>
          </a:p>
        </p:txBody>
      </p:sp>
      <p:sp>
        <p:nvSpPr>
          <p:cNvPr id="13315" name="Marcador de contenido 2">
            <a:extLst>
              <a:ext uri="{FF2B5EF4-FFF2-40B4-BE49-F238E27FC236}">
                <a16:creationId xmlns:a16="http://schemas.microsoft.com/office/drawing/2014/main" id="{32FF2962-6B3D-4578-AAD7-D8929DDDFA32}"/>
              </a:ext>
            </a:extLst>
          </p:cNvPr>
          <p:cNvSpPr>
            <a:spLocks noGrp="1"/>
          </p:cNvSpPr>
          <p:nvPr>
            <p:ph idx="1"/>
          </p:nvPr>
        </p:nvSpPr>
        <p:spPr>
          <a:xfrm>
            <a:off x="457200" y="1216025"/>
            <a:ext cx="8229600" cy="5165725"/>
          </a:xfrm>
          <a:ln w="38100">
            <a:solidFill>
              <a:srgbClr val="000000"/>
            </a:solidFill>
            <a:miter lim="800000"/>
            <a:headEnd/>
            <a:tailEnd/>
          </a:ln>
        </p:spPr>
        <p:txBody>
          <a:bodyPr/>
          <a:lstStyle/>
          <a:p>
            <a:pPr marL="63500" indent="0">
              <a:buFont typeface="Wingdings 2" panose="05020102010507070707" pitchFamily="18" charset="2"/>
              <a:buNone/>
              <a:defRPr/>
            </a:pPr>
            <a:r>
              <a:rPr lang="es-ES" sz="4200" b="1" dirty="0"/>
              <a:t>3.1. Conceptualización de las Fuentes de Información</a:t>
            </a:r>
            <a:endParaRPr lang="es-CU" sz="4200" dirty="0"/>
          </a:p>
          <a:p>
            <a:pPr marL="411163" lvl="1" indent="0">
              <a:buFontTx/>
              <a:buNone/>
              <a:defRPr/>
            </a:pPr>
            <a:r>
              <a:rPr lang="es-CU" sz="3600" b="1" dirty="0"/>
              <a:t>3.1.1. </a:t>
            </a:r>
            <a:r>
              <a:rPr lang="es-ES" sz="3600" b="1" dirty="0"/>
              <a:t>Fuentes de información documentales</a:t>
            </a:r>
            <a:endParaRPr lang="es-CU" sz="3600" dirty="0"/>
          </a:p>
          <a:p>
            <a:pPr marL="822325" lvl="3" indent="0">
              <a:buFont typeface="Wingdings 2" panose="05020102010507070707" pitchFamily="18" charset="2"/>
              <a:buNone/>
              <a:defRPr/>
            </a:pPr>
            <a:r>
              <a:rPr lang="es-ES_tradnl" sz="3600" b="1" dirty="0"/>
              <a:t>3.1.1.1. Documentos primarios</a:t>
            </a:r>
            <a:endParaRPr lang="es-CU" sz="3600" b="1" dirty="0"/>
          </a:p>
          <a:p>
            <a:pPr marL="1004887" lvl="4" indent="0">
              <a:buFont typeface="Wingdings 2" panose="05020102010507070707" pitchFamily="18" charset="2"/>
              <a:buNone/>
              <a:defRPr/>
            </a:pPr>
            <a:r>
              <a:rPr lang="es-ES_tradnl" sz="3600" dirty="0"/>
              <a:t>1. Publicaciones periódicas</a:t>
            </a:r>
            <a:endParaRPr lang="es-CU" sz="3600" dirty="0"/>
          </a:p>
          <a:p>
            <a:pPr marL="1004887" lvl="4" indent="0">
              <a:buFont typeface="Wingdings 2" panose="05020102010507070707" pitchFamily="18" charset="2"/>
              <a:buNone/>
              <a:defRPr/>
            </a:pPr>
            <a:r>
              <a:rPr lang="es-ES" sz="3600" dirty="0"/>
              <a:t>2. Libros</a:t>
            </a:r>
            <a:endParaRPr lang="es-CU" sz="3600" dirty="0"/>
          </a:p>
          <a:p>
            <a:pPr marL="1004887" lvl="4" indent="0">
              <a:buFont typeface="Wingdings 2" panose="05020102010507070707" pitchFamily="18" charset="2"/>
              <a:buNone/>
              <a:defRPr/>
            </a:pPr>
            <a:r>
              <a:rPr lang="es-ES" sz="3600" dirty="0"/>
              <a:t>3.Monografías</a:t>
            </a:r>
            <a:endParaRPr lang="es-CU" sz="3600" dirty="0"/>
          </a:p>
          <a:p>
            <a:pPr algn="just">
              <a:defRPr/>
            </a:pPr>
            <a:endParaRPr lang="es-CU" altLang="es-CU" dirty="0"/>
          </a:p>
        </p:txBody>
      </p:sp>
      <p:pic>
        <p:nvPicPr>
          <p:cNvPr id="3" name="3 45">
            <a:hlinkClick r:id="" action="ppaction://media"/>
            <a:extLst>
              <a:ext uri="{FF2B5EF4-FFF2-40B4-BE49-F238E27FC236}">
                <a16:creationId xmlns:a16="http://schemas.microsoft.com/office/drawing/2014/main" id="{63B43C90-13C1-4739-A384-BD2FB1182B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8664" y="3124200"/>
            <a:ext cx="609600" cy="609600"/>
          </a:xfrm>
          <a:prstGeom prst="rect">
            <a:avLst/>
          </a:prstGeom>
        </p:spPr>
      </p:pic>
    </p:spTree>
  </p:cSld>
  <p:clrMapOvr>
    <a:masterClrMapping/>
  </p:clrMapOvr>
  <p:transition spd="slow"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contenido 2">
            <a:extLst>
              <a:ext uri="{FF2B5EF4-FFF2-40B4-BE49-F238E27FC236}">
                <a16:creationId xmlns:a16="http://schemas.microsoft.com/office/drawing/2014/main" id="{A59FB2C7-CF8A-4468-A26E-E4425709EA94}"/>
              </a:ext>
            </a:extLst>
          </p:cNvPr>
          <p:cNvSpPr>
            <a:spLocks noGrp="1"/>
          </p:cNvSpPr>
          <p:nvPr>
            <p:ph sz="quarter" idx="4294967295"/>
          </p:nvPr>
        </p:nvSpPr>
        <p:spPr>
          <a:xfrm>
            <a:off x="320675" y="2133600"/>
            <a:ext cx="8523288" cy="3268663"/>
          </a:xfrm>
          <a:ln w="38100">
            <a:solidFill>
              <a:schemeClr val="tx1"/>
            </a:solidFill>
          </a:ln>
        </p:spPr>
        <p:txBody>
          <a:bodyPr/>
          <a:lstStyle/>
          <a:p>
            <a:pPr algn="just">
              <a:defRPr/>
            </a:pPr>
            <a:r>
              <a:rPr lang="es-ES" sz="4000" dirty="0"/>
              <a:t>Es el registro de información sobre todo tipo de portador, ya sea en forma gráfica de fijación de imágenes, de fijación de sonidos, voz, música, etcétera.  </a:t>
            </a:r>
            <a:endParaRPr lang="es-CU" sz="4400" dirty="0"/>
          </a:p>
          <a:p>
            <a:pPr>
              <a:buFont typeface="Wingdings" panose="05000000000000000000" pitchFamily="2" charset="2"/>
              <a:buChar char="v"/>
              <a:defRPr/>
            </a:pPr>
            <a:endParaRPr lang="es-CU" sz="4400" dirty="0"/>
          </a:p>
          <a:p>
            <a:pPr marL="0" indent="0" algn="ctr">
              <a:buFont typeface="Wingdings 2" panose="05020102010507070707" pitchFamily="18" charset="2"/>
              <a:buNone/>
              <a:defRPr/>
            </a:pPr>
            <a:endParaRPr lang="es-CU" altLang="es-CU" sz="3600" dirty="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320461" y="684791"/>
            <a:ext cx="8229600" cy="796443"/>
          </a:xfrm>
        </p:spPr>
        <p:txBody>
          <a:bodyPr/>
          <a:lstStyle/>
          <a:p>
            <a:pPr algn="ctr">
              <a:defRPr/>
            </a:pPr>
            <a:r>
              <a:rPr lang="es-MX" altLang="es-CU" b="1" dirty="0">
                <a:solidFill>
                  <a:schemeClr val="tx1"/>
                </a:solidFill>
                <a:effectLst/>
              </a:rPr>
              <a:t>Grabaciones</a:t>
            </a:r>
            <a:endParaRPr lang="es-CU" dirty="0">
              <a:solidFill>
                <a:schemeClr val="tx1"/>
              </a:solidFill>
              <a:effectLst/>
            </a:endParaRPr>
          </a:p>
        </p:txBody>
      </p:sp>
      <p:pic>
        <p:nvPicPr>
          <p:cNvPr id="44036" name="Imagen 3">
            <a:extLst>
              <a:ext uri="{FF2B5EF4-FFF2-40B4-BE49-F238E27FC236}">
                <a16:creationId xmlns:a16="http://schemas.microsoft.com/office/drawing/2014/main" id="{3DA02560-C817-4AD1-B170-062106F77E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60350"/>
            <a:ext cx="2184400" cy="16557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30 45">
            <a:hlinkClick r:id="" action="ppaction://media"/>
            <a:extLst>
              <a:ext uri="{FF2B5EF4-FFF2-40B4-BE49-F238E27FC236}">
                <a16:creationId xmlns:a16="http://schemas.microsoft.com/office/drawing/2014/main" id="{E17DCB16-D898-4AF1-9217-CA7CDBE7A7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contenido 2">
            <a:extLst>
              <a:ext uri="{FF2B5EF4-FFF2-40B4-BE49-F238E27FC236}">
                <a16:creationId xmlns:a16="http://schemas.microsoft.com/office/drawing/2014/main" id="{A59FB2C7-CF8A-4468-A26E-E4425709EA94}"/>
              </a:ext>
            </a:extLst>
          </p:cNvPr>
          <p:cNvSpPr>
            <a:spLocks noGrp="1"/>
          </p:cNvSpPr>
          <p:nvPr>
            <p:ph sz="quarter" idx="4294967295"/>
          </p:nvPr>
        </p:nvSpPr>
        <p:spPr>
          <a:xfrm>
            <a:off x="311150" y="1268413"/>
            <a:ext cx="8521700" cy="4968875"/>
          </a:xfrm>
          <a:ln w="38100">
            <a:solidFill>
              <a:schemeClr val="tx1"/>
            </a:solidFill>
          </a:ln>
        </p:spPr>
        <p:txBody>
          <a:bodyPr/>
          <a:lstStyle/>
          <a:p>
            <a:pPr algn="just">
              <a:defRPr/>
            </a:pPr>
            <a:r>
              <a:rPr lang="es-ES" sz="2800" dirty="0"/>
              <a:t>Es un documento manuscrito o impreso que indica cómo debe interpretarse una composición musical, mediante un lenguaje propio formado por signos musicales y el llamado sistema de notación. ​ Como sus análogos los libros, los folletos, etc., el medio de la partitura generalmente es el papel o, en épocas anteriores, el pergamino. Aunque el acceso a la notación musical en los últimos años incluye también la presentación en pantallas de ordenador.</a:t>
            </a:r>
            <a:endParaRPr lang="es-CU" sz="3600" dirty="0"/>
          </a:p>
          <a:p>
            <a:pPr algn="just">
              <a:buFont typeface="Wingdings" panose="05000000000000000000" pitchFamily="2" charset="2"/>
              <a:buChar char="v"/>
              <a:defRPr/>
            </a:pPr>
            <a:endParaRPr lang="es-CU" sz="4000" dirty="0"/>
          </a:p>
          <a:p>
            <a:pPr marL="0" indent="0" algn="just">
              <a:buFont typeface="Wingdings 2" panose="05020102010507070707" pitchFamily="18" charset="2"/>
              <a:buNone/>
              <a:defRPr/>
            </a:pPr>
            <a:endParaRPr lang="es-CU" altLang="es-CU" sz="3600" dirty="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320461" y="188640"/>
            <a:ext cx="8229600" cy="796443"/>
          </a:xfrm>
        </p:spPr>
        <p:txBody>
          <a:bodyPr/>
          <a:lstStyle/>
          <a:p>
            <a:pPr algn="ctr">
              <a:defRPr/>
            </a:pPr>
            <a:r>
              <a:rPr lang="es-MX" altLang="es-CU" b="1" dirty="0">
                <a:solidFill>
                  <a:schemeClr val="tx1"/>
                </a:solidFill>
                <a:effectLst/>
              </a:rPr>
              <a:t>Partitura</a:t>
            </a:r>
            <a:endParaRPr lang="es-CU" dirty="0">
              <a:solidFill>
                <a:schemeClr val="tx1"/>
              </a:solidFill>
              <a:effectLst/>
            </a:endParaRPr>
          </a:p>
        </p:txBody>
      </p:sp>
      <p:pic>
        <p:nvPicPr>
          <p:cNvPr id="45060" name="Imagen 3">
            <a:extLst>
              <a:ext uri="{FF2B5EF4-FFF2-40B4-BE49-F238E27FC236}">
                <a16:creationId xmlns:a16="http://schemas.microsoft.com/office/drawing/2014/main" id="{80767AF7-C142-495F-A949-6011FF0192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158750"/>
            <a:ext cx="1739900" cy="9112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31 1 min 55 s">
            <a:hlinkClick r:id="" action="ppaction://media"/>
            <a:extLst>
              <a:ext uri="{FF2B5EF4-FFF2-40B4-BE49-F238E27FC236}">
                <a16:creationId xmlns:a16="http://schemas.microsoft.com/office/drawing/2014/main" id="{664581C6-2F91-4546-AA79-3FBA9ABC8F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1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contenido 2">
            <a:extLst>
              <a:ext uri="{FF2B5EF4-FFF2-40B4-BE49-F238E27FC236}">
                <a16:creationId xmlns:a16="http://schemas.microsoft.com/office/drawing/2014/main" id="{A59FB2C7-CF8A-4468-A26E-E4425709EA94}"/>
              </a:ext>
            </a:extLst>
          </p:cNvPr>
          <p:cNvSpPr>
            <a:spLocks noGrp="1"/>
          </p:cNvSpPr>
          <p:nvPr>
            <p:ph sz="quarter" idx="4294967295"/>
          </p:nvPr>
        </p:nvSpPr>
        <p:spPr>
          <a:xfrm>
            <a:off x="311150" y="884238"/>
            <a:ext cx="8521700" cy="5497512"/>
          </a:xfrm>
          <a:ln w="38100">
            <a:solidFill>
              <a:schemeClr val="tx1"/>
            </a:solidFill>
          </a:ln>
        </p:spPr>
        <p:txBody>
          <a:bodyPr/>
          <a:lstStyle/>
          <a:p>
            <a:pPr algn="just">
              <a:defRPr/>
            </a:pPr>
            <a:r>
              <a:rPr lang="es-ES" dirty="0"/>
              <a:t>Comprende todo escrito de la mano, incluyendo el que se hace en máquina de escribir, computadora o por inscripción. Se utiliza corrientemente como sinónimo de códice o libro. Ejemplos de manuscritos incluyen borradores de artículos de revistas y libros, así como trabajos terminados, en fin, que, un manuscrito se refiere a cualquier tipo de trabajo, ya sea manuscrito o mecanografiado, que no se publica. </a:t>
            </a:r>
            <a:endParaRPr lang="es-CU" sz="4000" dirty="0"/>
          </a:p>
          <a:p>
            <a:pPr marL="0" indent="0" algn="just">
              <a:buFont typeface="Wingdings 2" panose="05020102010507070707" pitchFamily="18" charset="2"/>
              <a:buNone/>
              <a:defRPr/>
            </a:pPr>
            <a:endParaRPr lang="es-CU" altLang="es-CU" sz="3600" dirty="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9" y="70993"/>
            <a:ext cx="8229600" cy="796443"/>
          </a:xfrm>
        </p:spPr>
        <p:txBody>
          <a:bodyPr/>
          <a:lstStyle/>
          <a:p>
            <a:pPr algn="ctr">
              <a:defRPr/>
            </a:pPr>
            <a:r>
              <a:rPr lang="es-MX" altLang="es-CU" b="1" dirty="0">
                <a:solidFill>
                  <a:schemeClr val="tx1"/>
                </a:solidFill>
                <a:effectLst/>
              </a:rPr>
              <a:t>Manuscritos</a:t>
            </a:r>
            <a:endParaRPr lang="es-CU" dirty="0">
              <a:solidFill>
                <a:schemeClr val="tx1"/>
              </a:solidFill>
              <a:effectLst/>
            </a:endParaRPr>
          </a:p>
        </p:txBody>
      </p:sp>
      <p:pic>
        <p:nvPicPr>
          <p:cNvPr id="46084" name="Imagen 3">
            <a:extLst>
              <a:ext uri="{FF2B5EF4-FFF2-40B4-BE49-F238E27FC236}">
                <a16:creationId xmlns:a16="http://schemas.microsoft.com/office/drawing/2014/main" id="{902EF22F-12DF-4E04-B56D-485D3341FC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71438"/>
            <a:ext cx="1236662" cy="6937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32 1 min 3 s">
            <a:hlinkClick r:id="" action="ppaction://media"/>
            <a:extLst>
              <a:ext uri="{FF2B5EF4-FFF2-40B4-BE49-F238E27FC236}">
                <a16:creationId xmlns:a16="http://schemas.microsoft.com/office/drawing/2014/main" id="{F9D650AF-9EF3-4465-97D1-2CC142771E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contenido 2">
            <a:extLst>
              <a:ext uri="{FF2B5EF4-FFF2-40B4-BE49-F238E27FC236}">
                <a16:creationId xmlns:a16="http://schemas.microsoft.com/office/drawing/2014/main" id="{A59FB2C7-CF8A-4468-A26E-E4425709EA94}"/>
              </a:ext>
            </a:extLst>
          </p:cNvPr>
          <p:cNvSpPr>
            <a:spLocks noGrp="1"/>
          </p:cNvSpPr>
          <p:nvPr>
            <p:ph sz="quarter" idx="4294967295"/>
          </p:nvPr>
        </p:nvSpPr>
        <p:spPr>
          <a:xfrm>
            <a:off x="311150" y="1900238"/>
            <a:ext cx="8521700" cy="3624262"/>
          </a:xfrm>
          <a:ln w="38100">
            <a:solidFill>
              <a:schemeClr val="tx1"/>
            </a:solidFill>
          </a:ln>
        </p:spPr>
        <p:txBody>
          <a:bodyPr/>
          <a:lstStyle/>
          <a:p>
            <a:pPr algn="just">
              <a:defRPr/>
            </a:pPr>
            <a:r>
              <a:rPr lang="es-ES" dirty="0"/>
              <a:t>Se conoce como historia clínica a la recopilación y el almacenamiento de los datos referidos a una persona que son de importancia para la medicina. La historia clínica incluye información sobre las enfermedades que atravesó, los tratamientos que recibió, etc.</a:t>
            </a:r>
            <a:endParaRPr lang="es-CU" dirty="0"/>
          </a:p>
          <a:p>
            <a:pPr marL="0" indent="0" algn="just">
              <a:buFont typeface="Wingdings 2" panose="05020102010507070707" pitchFamily="18" charset="2"/>
              <a:buNone/>
              <a:defRPr/>
            </a:pPr>
            <a:endParaRPr lang="es-CU" altLang="es-CU" sz="3600" dirty="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9" y="536484"/>
            <a:ext cx="8229600" cy="796443"/>
          </a:xfrm>
        </p:spPr>
        <p:txBody>
          <a:bodyPr/>
          <a:lstStyle/>
          <a:p>
            <a:pPr algn="l">
              <a:defRPr/>
            </a:pPr>
            <a:r>
              <a:rPr lang="es-MX" altLang="es-CU" b="1" dirty="0">
                <a:solidFill>
                  <a:schemeClr val="tx1"/>
                </a:solidFill>
                <a:effectLst/>
              </a:rPr>
              <a:t>Historias Clínicas</a:t>
            </a:r>
            <a:endParaRPr lang="es-CU" dirty="0">
              <a:solidFill>
                <a:schemeClr val="tx1"/>
              </a:solidFill>
              <a:effectLst/>
            </a:endParaRPr>
          </a:p>
        </p:txBody>
      </p:sp>
      <p:pic>
        <p:nvPicPr>
          <p:cNvPr id="47108" name="Imagen 3">
            <a:extLst>
              <a:ext uri="{FF2B5EF4-FFF2-40B4-BE49-F238E27FC236}">
                <a16:creationId xmlns:a16="http://schemas.microsoft.com/office/drawing/2014/main" id="{6AB28E5E-21E4-4DE7-8396-F5622EBFAE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134938"/>
            <a:ext cx="2857500" cy="1600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33 1 min 33 s">
            <a:hlinkClick r:id="" action="ppaction://media"/>
            <a:extLst>
              <a:ext uri="{FF2B5EF4-FFF2-40B4-BE49-F238E27FC236}">
                <a16:creationId xmlns:a16="http://schemas.microsoft.com/office/drawing/2014/main" id="{75C8E7F2-6378-4DA1-B3B2-22862DFBA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9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200" y="0"/>
            <a:ext cx="8229600" cy="654050"/>
          </a:xfrm>
        </p:spPr>
        <p:txBody>
          <a:bodyPr>
            <a:noAutofit/>
          </a:bodyPr>
          <a:lstStyle/>
          <a:p>
            <a:pPr algn="ctr">
              <a:defRPr/>
            </a:pPr>
            <a:r>
              <a:rPr lang="es-MX" altLang="es-CU" sz="3200" b="1" dirty="0">
                <a:solidFill>
                  <a:schemeClr val="tx1"/>
                </a:solidFill>
                <a:effectLst/>
              </a:rPr>
              <a:t>Disertaciones y Tesis</a:t>
            </a:r>
            <a:endParaRPr lang="es-CU" sz="3200" dirty="0">
              <a:solidFill>
                <a:schemeClr val="tx1"/>
              </a:solidFill>
              <a:effectLst/>
            </a:endParaRPr>
          </a:p>
        </p:txBody>
      </p:sp>
      <p:sp>
        <p:nvSpPr>
          <p:cNvPr id="38914" name="Marcador de contenido 2">
            <a:extLst>
              <a:ext uri="{FF2B5EF4-FFF2-40B4-BE49-F238E27FC236}">
                <a16:creationId xmlns:a16="http://schemas.microsoft.com/office/drawing/2014/main" id="{A59FB2C7-CF8A-4468-A26E-E4425709EA94}"/>
              </a:ext>
            </a:extLst>
          </p:cNvPr>
          <p:cNvSpPr>
            <a:spLocks noGrp="1"/>
          </p:cNvSpPr>
          <p:nvPr>
            <p:ph sz="half" idx="4294967295"/>
          </p:nvPr>
        </p:nvSpPr>
        <p:spPr>
          <a:xfrm>
            <a:off x="179388" y="654050"/>
            <a:ext cx="4392612" cy="6015038"/>
          </a:xfrm>
          <a:ln w="38100">
            <a:solidFill>
              <a:schemeClr val="tx1"/>
            </a:solidFill>
          </a:ln>
        </p:spPr>
        <p:txBody>
          <a:bodyPr/>
          <a:lstStyle/>
          <a:p>
            <a:pPr algn="just">
              <a:defRPr/>
            </a:pPr>
            <a:r>
              <a:rPr lang="es-ES" sz="2800" b="1" i="1" u="sng" dirty="0"/>
              <a:t>Tesis</a:t>
            </a:r>
            <a:r>
              <a:rPr lang="es-ES" sz="2800" dirty="0"/>
              <a:t> es el documento que presenta las investigaciones originales, que proporciona razonamientos mantenidos. Es un trabajo de investigación, escrito, exigido para la obtención de un grado científico, como por ejemplo de Doctor en Ciencias.</a:t>
            </a:r>
            <a:endParaRPr lang="es-CU" sz="2800" dirty="0"/>
          </a:p>
          <a:p>
            <a:pPr marL="0" indent="0" algn="just">
              <a:buFont typeface="Wingdings 2" panose="05020102010507070707" pitchFamily="18" charset="2"/>
              <a:buNone/>
              <a:defRPr/>
            </a:pPr>
            <a:endParaRPr lang="es-CU" altLang="es-CU" sz="4000" dirty="0"/>
          </a:p>
        </p:txBody>
      </p:sp>
      <p:sp>
        <p:nvSpPr>
          <p:cNvPr id="5" name="Marcador de contenido 2">
            <a:extLst>
              <a:ext uri="{FF2B5EF4-FFF2-40B4-BE49-F238E27FC236}">
                <a16:creationId xmlns:a16="http://schemas.microsoft.com/office/drawing/2014/main" id="{E5B405E9-17B9-41E9-ADB1-C4FC638A8EE3}"/>
              </a:ext>
            </a:extLst>
          </p:cNvPr>
          <p:cNvSpPr txBox="1">
            <a:spLocks/>
          </p:cNvSpPr>
          <p:nvPr/>
        </p:nvSpPr>
        <p:spPr bwMode="auto">
          <a:xfrm>
            <a:off x="4572000" y="654050"/>
            <a:ext cx="4392613" cy="601503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txBody>
          <a:bodyPr/>
          <a:lst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algn="just">
              <a:defRPr/>
            </a:pPr>
            <a:r>
              <a:rPr lang="es-ES" sz="2800" b="1" i="1" u="sng" dirty="0"/>
              <a:t>Disertación</a:t>
            </a:r>
            <a:r>
              <a:rPr lang="es-ES" sz="2800" dirty="0"/>
              <a:t> es un ejercicio de argumentación normalizado. Organizada generalmente en tres partes (una introducción, un desarrollo y una conclusión), responde a una pregunta o a un planteamiento previo. </a:t>
            </a:r>
            <a:endParaRPr lang="es-CU" sz="2800" dirty="0"/>
          </a:p>
          <a:p>
            <a:pPr marL="0" indent="0" algn="just">
              <a:buFont typeface="Wingdings 2" panose="05020102010507070707" pitchFamily="18" charset="2"/>
              <a:buNone/>
              <a:defRPr/>
            </a:pPr>
            <a:endParaRPr lang="es-CU" altLang="es-CU" sz="4000" dirty="0"/>
          </a:p>
        </p:txBody>
      </p:sp>
      <p:pic>
        <p:nvPicPr>
          <p:cNvPr id="3" name="34 1 min 59 s">
            <a:hlinkClick r:id="" action="ppaction://media"/>
            <a:extLst>
              <a:ext uri="{FF2B5EF4-FFF2-40B4-BE49-F238E27FC236}">
                <a16:creationId xmlns:a16="http://schemas.microsoft.com/office/drawing/2014/main" id="{3EDF34C8-F323-469E-942A-2852FAA304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arcador de contenido 2">
            <a:extLst>
              <a:ext uri="{FF2B5EF4-FFF2-40B4-BE49-F238E27FC236}">
                <a16:creationId xmlns:a16="http://schemas.microsoft.com/office/drawing/2014/main" id="{8207180F-7BC8-4C6D-A0DC-ED0BE27A2A23}"/>
              </a:ext>
            </a:extLst>
          </p:cNvPr>
          <p:cNvSpPr>
            <a:spLocks noGrp="1"/>
          </p:cNvSpPr>
          <p:nvPr>
            <p:ph sz="quarter" idx="4294967295"/>
          </p:nvPr>
        </p:nvSpPr>
        <p:spPr>
          <a:xfrm>
            <a:off x="311150" y="700088"/>
            <a:ext cx="8521700" cy="5897562"/>
          </a:xfrm>
          <a:ln w="38100">
            <a:solidFill>
              <a:schemeClr val="tx1"/>
            </a:solidFill>
            <a:miter lim="800000"/>
            <a:headEnd/>
            <a:tailEnd/>
          </a:ln>
        </p:spPr>
        <p:txBody>
          <a:bodyPr/>
          <a:lstStyle/>
          <a:p>
            <a:pPr algn="just"/>
            <a:r>
              <a:rPr lang="es-ES" altLang="es-CU"/>
              <a:t>Una obra de arte</a:t>
            </a:r>
            <a:r>
              <a:rPr lang="es-ES" altLang="es-CU" b="1"/>
              <a:t> </a:t>
            </a:r>
            <a:r>
              <a:rPr lang="es-ES" altLang="es-CU"/>
              <a:t>es un producto que transmite una idea o una expresión sensible. Se trata de la creación que plasma la intención de un artista. La noción de obra artística suele identificarse con las artes plásticas. En este sentido, suelen nombrarse a las pinturas y las esculturas como obras de arte. Las creaciones musicales, literarias y cinematográficas, de todas maneras, también son obras de arte, ya que suponen producciones laboradas por una persona con intención artística.</a:t>
            </a:r>
            <a:endParaRPr lang="es-CU" altLang="es-CU" sz="360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8" y="-99392"/>
            <a:ext cx="8229600" cy="796443"/>
          </a:xfrm>
        </p:spPr>
        <p:txBody>
          <a:bodyPr/>
          <a:lstStyle/>
          <a:p>
            <a:pPr algn="ctr">
              <a:defRPr/>
            </a:pPr>
            <a:r>
              <a:rPr lang="es-MX" altLang="es-CU" sz="3600" b="1" dirty="0">
                <a:solidFill>
                  <a:schemeClr val="tx1"/>
                </a:solidFill>
                <a:effectLst/>
              </a:rPr>
              <a:t>Obras de Artes Plásticas</a:t>
            </a:r>
            <a:endParaRPr lang="es-CU" sz="3600" dirty="0">
              <a:solidFill>
                <a:schemeClr val="tx1"/>
              </a:solidFill>
              <a:effectLst/>
            </a:endParaRPr>
          </a:p>
        </p:txBody>
      </p:sp>
      <p:pic>
        <p:nvPicPr>
          <p:cNvPr id="3" name="35 35">
            <a:hlinkClick r:id="" action="ppaction://media"/>
            <a:extLst>
              <a:ext uri="{FF2B5EF4-FFF2-40B4-BE49-F238E27FC236}">
                <a16:creationId xmlns:a16="http://schemas.microsoft.com/office/drawing/2014/main" id="{0E3F1402-829B-489B-AD54-FF89D92B45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contenido 2">
            <a:extLst>
              <a:ext uri="{FF2B5EF4-FFF2-40B4-BE49-F238E27FC236}">
                <a16:creationId xmlns:a16="http://schemas.microsoft.com/office/drawing/2014/main" id="{1DC7D9D4-9827-4F26-89F7-73860A4798FA}"/>
              </a:ext>
            </a:extLst>
          </p:cNvPr>
          <p:cNvSpPr>
            <a:spLocks noGrp="1"/>
          </p:cNvSpPr>
          <p:nvPr>
            <p:ph sz="quarter" idx="4294967295"/>
          </p:nvPr>
        </p:nvSpPr>
        <p:spPr>
          <a:xfrm>
            <a:off x="311150" y="1412875"/>
            <a:ext cx="8521700" cy="4537075"/>
          </a:xfrm>
          <a:ln w="38100">
            <a:solidFill>
              <a:schemeClr val="tx1"/>
            </a:solidFill>
            <a:miter lim="800000"/>
            <a:headEnd/>
            <a:tailEnd/>
          </a:ln>
        </p:spPr>
        <p:txBody>
          <a:bodyPr/>
          <a:lstStyle/>
          <a:p>
            <a:pPr algn="just"/>
            <a:r>
              <a:rPr lang="es-ES" altLang="es-CU" sz="3600"/>
              <a:t>La traducción es una actividad que comprende la interpretación del significado de un texto cualquiera en una lengua (el llamado texto origen) a otro texto equivalente en otra lengua (llamado texto meta). El producto de esta actividad, el texto meta, se denomina traducción.</a:t>
            </a:r>
            <a:endParaRPr lang="es-CU" altLang="es-CU" sz="360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7" y="404664"/>
            <a:ext cx="8229600" cy="796443"/>
          </a:xfrm>
        </p:spPr>
        <p:txBody>
          <a:bodyPr/>
          <a:lstStyle/>
          <a:p>
            <a:pPr algn="ctr">
              <a:defRPr/>
            </a:pPr>
            <a:r>
              <a:rPr lang="es-MX" altLang="es-CU" sz="4000" b="1" dirty="0">
                <a:solidFill>
                  <a:schemeClr val="tx1"/>
                </a:solidFill>
                <a:effectLst/>
              </a:rPr>
              <a:t>Traducciones</a:t>
            </a:r>
            <a:endParaRPr lang="es-CU" sz="4000" dirty="0">
              <a:solidFill>
                <a:schemeClr val="tx1"/>
              </a:solidFill>
              <a:effectLst/>
            </a:endParaRPr>
          </a:p>
        </p:txBody>
      </p:sp>
      <p:pic>
        <p:nvPicPr>
          <p:cNvPr id="3" name="36 23">
            <a:hlinkClick r:id="" action="ppaction://media"/>
            <a:extLst>
              <a:ext uri="{FF2B5EF4-FFF2-40B4-BE49-F238E27FC236}">
                <a16:creationId xmlns:a16="http://schemas.microsoft.com/office/drawing/2014/main" id="{33EBFECA-8FC1-44A9-B266-C9FEF650CA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contenido 2">
            <a:extLst>
              <a:ext uri="{FF2B5EF4-FFF2-40B4-BE49-F238E27FC236}">
                <a16:creationId xmlns:a16="http://schemas.microsoft.com/office/drawing/2014/main" id="{8A976991-178A-4E01-9896-5211ABD2E638}"/>
              </a:ext>
            </a:extLst>
          </p:cNvPr>
          <p:cNvSpPr>
            <a:spLocks noGrp="1"/>
          </p:cNvSpPr>
          <p:nvPr>
            <p:ph sz="quarter" idx="4294967295"/>
          </p:nvPr>
        </p:nvSpPr>
        <p:spPr>
          <a:xfrm>
            <a:off x="311150" y="1052513"/>
            <a:ext cx="8521700" cy="5411787"/>
          </a:xfrm>
          <a:ln w="38100">
            <a:solidFill>
              <a:schemeClr val="tx1"/>
            </a:solidFill>
            <a:miter lim="800000"/>
            <a:headEnd/>
            <a:tailEnd/>
          </a:ln>
        </p:spPr>
        <p:txBody>
          <a:bodyPr/>
          <a:lstStyle/>
          <a:p>
            <a:pPr algn="just"/>
            <a:r>
              <a:rPr lang="es-ES" altLang="es-CU" sz="2800"/>
              <a:t>Se define un informe técnico, también denominado informe científico, como "Un registro de resultados de investigación, investigación en curso u otros estudios técnicos emitidos por separado". Las agencias gubernamentales, generalmente a nivel federal o estatal, emiten la mayoría de los informes técnicos, pero los informes también provienen de universidades y otros tipos de instituciones de investigación. Los informes técnicos comparten muchas características con los libros y sus subsecciones.</a:t>
            </a:r>
            <a:endParaRPr lang="es-CU" altLang="es-CU"/>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6" y="14699"/>
            <a:ext cx="8229600" cy="796443"/>
          </a:xfrm>
        </p:spPr>
        <p:txBody>
          <a:bodyPr>
            <a:noAutofit/>
          </a:bodyPr>
          <a:lstStyle/>
          <a:p>
            <a:pPr algn="ctr">
              <a:defRPr/>
            </a:pPr>
            <a:r>
              <a:rPr lang="es-MX" altLang="es-CU" sz="3200" b="1" dirty="0">
                <a:solidFill>
                  <a:schemeClr val="tx1"/>
                </a:solidFill>
                <a:effectLst/>
              </a:rPr>
              <a:t>Reportes e Informes Científico Técnicos</a:t>
            </a:r>
            <a:endParaRPr lang="es-CU" sz="3200" dirty="0">
              <a:solidFill>
                <a:schemeClr val="tx1"/>
              </a:solidFill>
              <a:effectLst/>
            </a:endParaRPr>
          </a:p>
        </p:txBody>
      </p:sp>
      <p:pic>
        <p:nvPicPr>
          <p:cNvPr id="3" name="37 1 min 20 s">
            <a:hlinkClick r:id="" action="ppaction://media"/>
            <a:extLst>
              <a:ext uri="{FF2B5EF4-FFF2-40B4-BE49-F238E27FC236}">
                <a16:creationId xmlns:a16="http://schemas.microsoft.com/office/drawing/2014/main" id="{91E64640-CE58-40C5-8D86-FFE0254D34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8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contenido 2">
            <a:extLst>
              <a:ext uri="{FF2B5EF4-FFF2-40B4-BE49-F238E27FC236}">
                <a16:creationId xmlns:a16="http://schemas.microsoft.com/office/drawing/2014/main" id="{CB54DA4E-B527-46AA-AE74-799B419BE6C5}"/>
              </a:ext>
            </a:extLst>
          </p:cNvPr>
          <p:cNvSpPr>
            <a:spLocks noGrp="1"/>
          </p:cNvSpPr>
          <p:nvPr>
            <p:ph sz="quarter" idx="4294967295"/>
          </p:nvPr>
        </p:nvSpPr>
        <p:spPr>
          <a:xfrm>
            <a:off x="311150" y="1490663"/>
            <a:ext cx="8521700" cy="4314825"/>
          </a:xfrm>
          <a:ln w="38100">
            <a:solidFill>
              <a:schemeClr val="tx1"/>
            </a:solidFill>
            <a:miter lim="800000"/>
            <a:headEnd/>
            <a:tailEnd/>
          </a:ln>
        </p:spPr>
        <p:txBody>
          <a:bodyPr/>
          <a:lstStyle/>
          <a:p>
            <a:pPr algn="just"/>
            <a:r>
              <a:rPr lang="es-ES" altLang="es-CU" sz="4000"/>
              <a:t>Es la representación geográfica de la Tierra o de parte de ella en una superficie plana. También existen, en los últimos tiempos, los mapeos de diferentes aspectos, incluyendo el mapeo del organismo.</a:t>
            </a:r>
            <a:endParaRPr lang="es-CU" altLang="es-CU" sz="360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5" y="260648"/>
            <a:ext cx="8229600" cy="796443"/>
          </a:xfrm>
        </p:spPr>
        <p:txBody>
          <a:bodyPr>
            <a:noAutofit/>
          </a:bodyPr>
          <a:lstStyle/>
          <a:p>
            <a:pPr algn="ctr">
              <a:defRPr/>
            </a:pPr>
            <a:r>
              <a:rPr lang="es-MX" altLang="es-CU" sz="6000" b="1" dirty="0">
                <a:solidFill>
                  <a:schemeClr val="tx1"/>
                </a:solidFill>
                <a:effectLst/>
              </a:rPr>
              <a:t>Mapas</a:t>
            </a:r>
            <a:endParaRPr lang="es-CU" sz="6000" dirty="0">
              <a:solidFill>
                <a:schemeClr val="tx1"/>
              </a:solidFill>
              <a:effectLst/>
            </a:endParaRPr>
          </a:p>
        </p:txBody>
      </p:sp>
      <p:pic>
        <p:nvPicPr>
          <p:cNvPr id="3" name="38 20">
            <a:hlinkClick r:id="" action="ppaction://media"/>
            <a:extLst>
              <a:ext uri="{FF2B5EF4-FFF2-40B4-BE49-F238E27FC236}">
                <a16:creationId xmlns:a16="http://schemas.microsoft.com/office/drawing/2014/main" id="{9C19B07B-89EE-4CD1-89AF-8512B8B7C6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contenido 2">
            <a:extLst>
              <a:ext uri="{FF2B5EF4-FFF2-40B4-BE49-F238E27FC236}">
                <a16:creationId xmlns:a16="http://schemas.microsoft.com/office/drawing/2014/main" id="{800B3F18-2D1E-40FE-9E94-8AB00AB39D05}"/>
              </a:ext>
            </a:extLst>
          </p:cNvPr>
          <p:cNvSpPr>
            <a:spLocks noGrp="1"/>
          </p:cNvSpPr>
          <p:nvPr>
            <p:ph sz="quarter" idx="4294967295"/>
          </p:nvPr>
        </p:nvSpPr>
        <p:spPr>
          <a:xfrm>
            <a:off x="311150" y="1490663"/>
            <a:ext cx="8521700" cy="4891087"/>
          </a:xfrm>
          <a:ln w="38100">
            <a:solidFill>
              <a:schemeClr val="tx1"/>
            </a:solidFill>
            <a:miter lim="800000"/>
            <a:headEnd/>
            <a:tailEnd/>
          </a:ln>
        </p:spPr>
        <p:txBody>
          <a:bodyPr/>
          <a:lstStyle/>
          <a:p>
            <a:pPr algn="just"/>
            <a:r>
              <a:rPr lang="es-ES" altLang="es-CU"/>
              <a:t>Compuesto por cada una de las normas o preceptos de obligado cumplimiento que una autoridad establece para regular, obligar o prohibir una cosa, generalmente en consonancia con la justicia y la ética. En un régimen constitucional, disposición votada por un órgano legislativo. Estatuto, estipulación o condición establecida para un acto particular.</a:t>
            </a:r>
            <a:endParaRPr lang="es-CU" altLang="es-CU" sz="400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5" y="260648"/>
            <a:ext cx="8229600" cy="796443"/>
          </a:xfrm>
        </p:spPr>
        <p:txBody>
          <a:bodyPr>
            <a:noAutofit/>
          </a:bodyPr>
          <a:lstStyle/>
          <a:p>
            <a:pPr algn="ctr">
              <a:defRPr/>
            </a:pPr>
            <a:r>
              <a:rPr lang="es-MX" altLang="es-CU" sz="4800" b="1" dirty="0">
                <a:solidFill>
                  <a:schemeClr val="tx1"/>
                </a:solidFill>
                <a:effectLst/>
              </a:rPr>
              <a:t>Documentos Legales</a:t>
            </a:r>
            <a:endParaRPr lang="es-CU" sz="4800" dirty="0">
              <a:solidFill>
                <a:schemeClr val="tx1"/>
              </a:solidFill>
              <a:effectLst/>
            </a:endParaRPr>
          </a:p>
        </p:txBody>
      </p:sp>
      <p:pic>
        <p:nvPicPr>
          <p:cNvPr id="3" name="39 28">
            <a:hlinkClick r:id="" action="ppaction://media"/>
            <a:extLst>
              <a:ext uri="{FF2B5EF4-FFF2-40B4-BE49-F238E27FC236}">
                <a16:creationId xmlns:a16="http://schemas.microsoft.com/office/drawing/2014/main" id="{3FB6ADAC-2BC0-4631-BFD0-6234C1E11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Marcador de contenido 2">
            <a:extLst>
              <a:ext uri="{FF2B5EF4-FFF2-40B4-BE49-F238E27FC236}">
                <a16:creationId xmlns:a16="http://schemas.microsoft.com/office/drawing/2014/main" id="{8B448EEF-FEDA-44A8-81D5-99BC29BF5FAC}"/>
              </a:ext>
            </a:extLst>
          </p:cNvPr>
          <p:cNvSpPr>
            <a:spLocks noGrp="1"/>
          </p:cNvSpPr>
          <p:nvPr>
            <p:ph idx="1"/>
          </p:nvPr>
        </p:nvSpPr>
        <p:spPr>
          <a:xfrm>
            <a:off x="457200" y="260350"/>
            <a:ext cx="8229600" cy="6264275"/>
          </a:xfrm>
          <a:ln w="38100">
            <a:solidFill>
              <a:srgbClr val="000000"/>
            </a:solidFill>
            <a:miter lim="800000"/>
            <a:headEnd/>
            <a:tailEnd/>
          </a:ln>
        </p:spPr>
        <p:txBody>
          <a:bodyPr/>
          <a:lstStyle/>
          <a:p>
            <a:pPr marL="1565275" lvl="3" indent="-742950">
              <a:buClrTx/>
              <a:buFont typeface="Rockwell" panose="02060603020205020403" pitchFamily="18" charset="0"/>
              <a:buAutoNum type="arabicPeriod" startAt="4"/>
            </a:pPr>
            <a:r>
              <a:rPr lang="es-ES" altLang="es-CU" sz="3700"/>
              <a:t>Actas de congresos científicos, conferencias y simposios </a:t>
            </a:r>
            <a:endParaRPr lang="es-CU" altLang="es-CU" sz="3700"/>
          </a:p>
          <a:p>
            <a:pPr marL="1565275" lvl="3" indent="-742950">
              <a:buClrTx/>
              <a:buFont typeface="Rockwell" panose="02060603020205020403" pitchFamily="18" charset="0"/>
              <a:buAutoNum type="arabicPeriod" startAt="4"/>
            </a:pPr>
            <a:r>
              <a:rPr lang="es-ES" altLang="es-CU" sz="3700"/>
              <a:t>Manuales y guías</a:t>
            </a:r>
            <a:endParaRPr lang="es-CU" altLang="es-CU" sz="3700"/>
          </a:p>
          <a:p>
            <a:pPr marL="1565275" lvl="3" indent="-742950">
              <a:buClrTx/>
              <a:buFont typeface="Rockwell" panose="02060603020205020403" pitchFamily="18" charset="0"/>
              <a:buAutoNum type="arabicPeriod" startAt="4"/>
            </a:pPr>
            <a:r>
              <a:rPr lang="es-ES" altLang="es-CU" sz="3700"/>
              <a:t>Ediciones oficiales y departamentales.</a:t>
            </a:r>
            <a:endParaRPr lang="es-CU" altLang="es-CU" sz="3700"/>
          </a:p>
          <a:p>
            <a:pPr marL="1565275" lvl="3" indent="-742950">
              <a:buClrTx/>
              <a:buFont typeface="Rockwell" panose="02060603020205020403" pitchFamily="18" charset="0"/>
              <a:buAutoNum type="arabicPeriod" startAt="4"/>
            </a:pPr>
            <a:r>
              <a:rPr lang="es-CU" altLang="es-CU" sz="3700"/>
              <a:t>Documentos técnico normativos</a:t>
            </a:r>
          </a:p>
          <a:p>
            <a:pPr marL="1565275" lvl="3" indent="-742950">
              <a:buClrTx/>
              <a:buFont typeface="Rockwell" panose="02060603020205020403" pitchFamily="18" charset="0"/>
              <a:buAutoNum type="arabicPeriod" startAt="4"/>
            </a:pPr>
            <a:r>
              <a:rPr lang="es-CU" altLang="es-CU" sz="3700"/>
              <a:t>Grabaciones</a:t>
            </a:r>
          </a:p>
          <a:p>
            <a:pPr marL="1565275" lvl="3" indent="-742950">
              <a:buClrTx/>
              <a:buFont typeface="Rockwell" panose="02060603020205020403" pitchFamily="18" charset="0"/>
              <a:buAutoNum type="arabicPeriod" startAt="4"/>
            </a:pPr>
            <a:r>
              <a:rPr lang="es-ES_tradnl" altLang="es-CU" sz="3700"/>
              <a:t>Partitura</a:t>
            </a:r>
            <a:endParaRPr lang="es-CU" altLang="es-CU" sz="3700"/>
          </a:p>
          <a:p>
            <a:pPr algn="just"/>
            <a:endParaRPr lang="es-CU" altLang="es-CU"/>
          </a:p>
        </p:txBody>
      </p:sp>
      <p:pic>
        <p:nvPicPr>
          <p:cNvPr id="2" name="4 17">
            <a:hlinkClick r:id="" action="ppaction://media"/>
            <a:extLst>
              <a:ext uri="{FF2B5EF4-FFF2-40B4-BE49-F238E27FC236}">
                <a16:creationId xmlns:a16="http://schemas.microsoft.com/office/drawing/2014/main" id="{ADC1C7AF-BEE7-439A-93EB-B64D54B043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contenido 2">
            <a:extLst>
              <a:ext uri="{FF2B5EF4-FFF2-40B4-BE49-F238E27FC236}">
                <a16:creationId xmlns:a16="http://schemas.microsoft.com/office/drawing/2014/main" id="{878631B1-B6B1-4416-A41C-C94EC6404F96}"/>
              </a:ext>
            </a:extLst>
          </p:cNvPr>
          <p:cNvSpPr>
            <a:spLocks noGrp="1"/>
          </p:cNvSpPr>
          <p:nvPr>
            <p:ph sz="quarter" idx="4294967295"/>
          </p:nvPr>
        </p:nvSpPr>
        <p:spPr>
          <a:xfrm>
            <a:off x="311150" y="2492375"/>
            <a:ext cx="8521700" cy="3163888"/>
          </a:xfrm>
          <a:ln w="38100">
            <a:solidFill>
              <a:schemeClr val="tx1"/>
            </a:solidFill>
            <a:miter lim="800000"/>
            <a:headEnd/>
            <a:tailEnd/>
          </a:ln>
        </p:spPr>
        <p:txBody>
          <a:bodyPr/>
          <a:lstStyle/>
          <a:p>
            <a:r>
              <a:rPr lang="es-ES" altLang="es-CU"/>
              <a:t>Los trabajos y las sesiones de carteles presentados en las reuniones incluyen tanto los artículos que se presentaron, pero nunca se publicaron como los artículos para los que se desconoce cualquier publicación.</a:t>
            </a:r>
            <a:endParaRPr lang="es-CU" altLang="es-CU"/>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9" y="980728"/>
            <a:ext cx="8229600" cy="796443"/>
          </a:xfrm>
        </p:spPr>
        <p:txBody>
          <a:bodyPr>
            <a:noAutofit/>
          </a:bodyPr>
          <a:lstStyle/>
          <a:p>
            <a:pPr lvl="4" algn="ctr">
              <a:defRPr/>
            </a:pPr>
            <a:r>
              <a:rPr lang="es-ES" sz="4000" b="1" dirty="0">
                <a:solidFill>
                  <a:schemeClr val="tx1"/>
                </a:solidFill>
              </a:rPr>
              <a:t>Artículos y sesiones de carteles presentados en las reuniones.</a:t>
            </a:r>
            <a:endParaRPr lang="es-CU" sz="4000" dirty="0">
              <a:solidFill>
                <a:schemeClr val="tx1"/>
              </a:solidFill>
            </a:endParaRPr>
          </a:p>
        </p:txBody>
      </p:sp>
      <p:pic>
        <p:nvPicPr>
          <p:cNvPr id="3" name="40 21">
            <a:hlinkClick r:id="" action="ppaction://media"/>
            <a:extLst>
              <a:ext uri="{FF2B5EF4-FFF2-40B4-BE49-F238E27FC236}">
                <a16:creationId xmlns:a16="http://schemas.microsoft.com/office/drawing/2014/main" id="{C6AD76C8-A300-49EE-8E30-22C82B7B9C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Marcador de contenido 2">
            <a:extLst>
              <a:ext uri="{FF2B5EF4-FFF2-40B4-BE49-F238E27FC236}">
                <a16:creationId xmlns:a16="http://schemas.microsoft.com/office/drawing/2014/main" id="{4C06DD11-710F-4504-991B-F002BF7EAB2B}"/>
              </a:ext>
            </a:extLst>
          </p:cNvPr>
          <p:cNvSpPr>
            <a:spLocks noGrp="1"/>
          </p:cNvSpPr>
          <p:nvPr>
            <p:ph sz="quarter" idx="4294967295"/>
          </p:nvPr>
        </p:nvSpPr>
        <p:spPr>
          <a:xfrm>
            <a:off x="209550" y="1454150"/>
            <a:ext cx="8724900" cy="4999038"/>
          </a:xfrm>
          <a:ln w="38100">
            <a:solidFill>
              <a:schemeClr val="tx1"/>
            </a:solidFill>
            <a:miter lim="800000"/>
            <a:headEnd/>
            <a:tailEnd/>
          </a:ln>
        </p:spPr>
        <p:txBody>
          <a:bodyPr/>
          <a:lstStyle/>
          <a:p>
            <a:pPr algn="just"/>
            <a:r>
              <a:rPr lang="es-ES" altLang="es-CU"/>
              <a:t>Un programa de computadora, también conocido como software, es una colección o lista organizada de instrucciones para que una computadora pueda procesar datos, realizar tareas, y/o resolver problemas. En medicina, los programas de computadora a menudo se usan para instruir sobre técnicas y para ayudar en la realización de una variedad de tareas, como la organización de datos del paciente. </a:t>
            </a:r>
            <a:endParaRPr lang="es-CU" altLang="es-CU"/>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61518" y="404664"/>
            <a:ext cx="8229600" cy="796443"/>
          </a:xfrm>
        </p:spPr>
        <p:txBody>
          <a:bodyPr>
            <a:noAutofit/>
          </a:bodyPr>
          <a:lstStyle/>
          <a:p>
            <a:pPr lvl="4" algn="just">
              <a:defRPr/>
            </a:pPr>
            <a:r>
              <a:rPr lang="es-ES" sz="3600" b="1" dirty="0">
                <a:solidFill>
                  <a:schemeClr val="tx1"/>
                </a:solidFill>
              </a:rPr>
              <a:t>Programas de computadoras sobre CD-ROM, DVD o Disco.</a:t>
            </a:r>
            <a:endParaRPr lang="es-CU" sz="3600" dirty="0">
              <a:solidFill>
                <a:schemeClr val="tx1"/>
              </a:solidFill>
            </a:endParaRPr>
          </a:p>
        </p:txBody>
      </p:sp>
      <p:pic>
        <p:nvPicPr>
          <p:cNvPr id="3" name="41 47">
            <a:hlinkClick r:id="" action="ppaction://media"/>
            <a:extLst>
              <a:ext uri="{FF2B5EF4-FFF2-40B4-BE49-F238E27FC236}">
                <a16:creationId xmlns:a16="http://schemas.microsoft.com/office/drawing/2014/main" id="{0A2AF367-B530-46DE-B870-F02502748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contenido 2">
            <a:extLst>
              <a:ext uri="{FF2B5EF4-FFF2-40B4-BE49-F238E27FC236}">
                <a16:creationId xmlns:a16="http://schemas.microsoft.com/office/drawing/2014/main" id="{898B0B11-23BB-414C-A390-A29D6932E68D}"/>
              </a:ext>
            </a:extLst>
          </p:cNvPr>
          <p:cNvSpPr>
            <a:spLocks noGrp="1"/>
          </p:cNvSpPr>
          <p:nvPr>
            <p:ph sz="quarter" idx="4294967295"/>
          </p:nvPr>
        </p:nvSpPr>
        <p:spPr>
          <a:xfrm>
            <a:off x="209550" y="828675"/>
            <a:ext cx="8724900" cy="5768975"/>
          </a:xfrm>
          <a:ln w="38100">
            <a:solidFill>
              <a:schemeClr val="tx1"/>
            </a:solidFill>
            <a:miter lim="800000"/>
            <a:headEnd/>
            <a:tailEnd/>
          </a:ln>
        </p:spPr>
        <p:txBody>
          <a:bodyPr/>
          <a:lstStyle/>
          <a:p>
            <a:pPr algn="just"/>
            <a:r>
              <a:rPr lang="es-ES" altLang="es-CU" sz="2800"/>
              <a:t>Una página de inicio es la primera página introductoria de un sitio web (NISO Z39.29). Por lo general, proporciona una tabla de contenido o índice de los contenidos del sitio. Tanto las organizaciones como los individuos colocan páginas de inicio en Internet con fines que van desde un esfuerzo por proporcionar información sobre una agencia gubernamental, una empresa, una asociación o un tema específico, hasta un medio para proporcionar un foro con un punto de vista personal. Las páginas de inicio varían</a:t>
            </a:r>
            <a:br>
              <a:rPr lang="es-ES" altLang="es-CU" sz="2800"/>
            </a:br>
            <a:r>
              <a:rPr lang="es-ES" altLang="es-CU" sz="2800"/>
              <a:t>en gran medida en tamaño y complejidad, lo que refleja el sitio web que presentan.</a:t>
            </a:r>
            <a:endParaRPr lang="es-CU" altLang="es-CU" sz="280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9" y="13411"/>
            <a:ext cx="8229600" cy="796443"/>
          </a:xfrm>
        </p:spPr>
        <p:txBody>
          <a:bodyPr>
            <a:noAutofit/>
          </a:bodyPr>
          <a:lstStyle/>
          <a:p>
            <a:pPr lvl="4" algn="ctr">
              <a:defRPr/>
            </a:pPr>
            <a:r>
              <a:rPr lang="es-ES" sz="3600" b="1" dirty="0">
                <a:solidFill>
                  <a:schemeClr val="tx1"/>
                </a:solidFill>
              </a:rPr>
              <a:t>Sitios WEB.</a:t>
            </a:r>
            <a:endParaRPr lang="es-CU" sz="3600" dirty="0">
              <a:solidFill>
                <a:schemeClr val="tx1"/>
              </a:solidFill>
            </a:endParaRPr>
          </a:p>
        </p:txBody>
      </p:sp>
      <p:pic>
        <p:nvPicPr>
          <p:cNvPr id="3" name="42 40">
            <a:hlinkClick r:id="" action="ppaction://media"/>
            <a:extLst>
              <a:ext uri="{FF2B5EF4-FFF2-40B4-BE49-F238E27FC236}">
                <a16:creationId xmlns:a16="http://schemas.microsoft.com/office/drawing/2014/main" id="{4B3698B6-405E-4C08-A147-07290C1F98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Marcador de contenido 2">
            <a:extLst>
              <a:ext uri="{FF2B5EF4-FFF2-40B4-BE49-F238E27FC236}">
                <a16:creationId xmlns:a16="http://schemas.microsoft.com/office/drawing/2014/main" id="{912CBAB3-E47A-4D2E-BD45-F5A0025B2F0C}"/>
              </a:ext>
            </a:extLst>
          </p:cNvPr>
          <p:cNvSpPr>
            <a:spLocks noGrp="1"/>
          </p:cNvSpPr>
          <p:nvPr>
            <p:ph sz="quarter" idx="4294967295"/>
          </p:nvPr>
        </p:nvSpPr>
        <p:spPr>
          <a:xfrm>
            <a:off x="209550" y="1065213"/>
            <a:ext cx="8724900" cy="5172075"/>
          </a:xfrm>
          <a:ln w="38100">
            <a:solidFill>
              <a:schemeClr val="tx1"/>
            </a:solidFill>
            <a:miter lim="800000"/>
            <a:headEnd/>
            <a:tailEnd/>
          </a:ln>
        </p:spPr>
        <p:txBody>
          <a:bodyPr/>
          <a:lstStyle/>
          <a:p>
            <a:pPr algn="just"/>
            <a:r>
              <a:rPr lang="es-ES" altLang="es-CU" sz="3600"/>
              <a:t>El correo electrónico es un mensaje escrito enviado a través de redes de comunicación a una sola dirección o a múltiples destinatarios. La mayoría de las redes informáticas mantienen los sistemas de correo electrónico y prácticamente todos los servicios en línea y proveedores de servicios de Internet los tienen.</a:t>
            </a:r>
            <a:endParaRPr lang="es-CU" altLang="es-CU"/>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8" y="0"/>
            <a:ext cx="8229600" cy="796443"/>
          </a:xfrm>
        </p:spPr>
        <p:txBody>
          <a:bodyPr>
            <a:noAutofit/>
          </a:bodyPr>
          <a:lstStyle/>
          <a:p>
            <a:pPr lvl="4" algn="ctr">
              <a:defRPr/>
            </a:pPr>
            <a:r>
              <a:rPr lang="es-ES" sz="4000" b="1" dirty="0">
                <a:solidFill>
                  <a:schemeClr val="tx1"/>
                </a:solidFill>
              </a:rPr>
              <a:t>Correo Electrónico.</a:t>
            </a:r>
            <a:endParaRPr lang="es-CU" sz="4000" dirty="0">
              <a:solidFill>
                <a:schemeClr val="tx1"/>
              </a:solidFill>
            </a:endParaRPr>
          </a:p>
        </p:txBody>
      </p:sp>
      <p:pic>
        <p:nvPicPr>
          <p:cNvPr id="3" name="43 18">
            <a:hlinkClick r:id="" action="ppaction://media"/>
            <a:extLst>
              <a:ext uri="{FF2B5EF4-FFF2-40B4-BE49-F238E27FC236}">
                <a16:creationId xmlns:a16="http://schemas.microsoft.com/office/drawing/2014/main" id="{EC7BD136-2EC8-4F6D-AF82-0EE9F1B9FC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contenido 2">
            <a:extLst>
              <a:ext uri="{FF2B5EF4-FFF2-40B4-BE49-F238E27FC236}">
                <a16:creationId xmlns:a16="http://schemas.microsoft.com/office/drawing/2014/main" id="{CA8ECF8E-7C81-40E4-A237-C87302B098D2}"/>
              </a:ext>
            </a:extLst>
          </p:cNvPr>
          <p:cNvSpPr>
            <a:spLocks noGrp="1"/>
          </p:cNvSpPr>
          <p:nvPr>
            <p:ph sz="quarter" idx="4294967295"/>
          </p:nvPr>
        </p:nvSpPr>
        <p:spPr>
          <a:xfrm>
            <a:off x="457200" y="1268413"/>
            <a:ext cx="8229600" cy="5040312"/>
          </a:xfrm>
          <a:ln w="38100">
            <a:solidFill>
              <a:schemeClr val="tx1"/>
            </a:solidFill>
            <a:miter lim="800000"/>
            <a:headEnd/>
            <a:tailEnd/>
          </a:ln>
        </p:spPr>
        <p:txBody>
          <a:bodyPr/>
          <a:lstStyle/>
          <a:p>
            <a:pPr algn="just"/>
            <a:r>
              <a:rPr lang="es-ES" altLang="es-CU"/>
              <a:t>Las listas de correo suelen estar orientadas a temas y proporcionan un foro para la discusión de los miembros. Las personas se unen a una lista y publican mensajes que se envían a todos los miembros de la lista y reciben mensajes enviados por otros. Las listas pueden estar moderadas, es decir, el contenido se filtra antes de la transmisión o no se modera.</a:t>
            </a:r>
            <a:endParaRPr lang="es-CU" altLang="es-CU" sz="2800"/>
          </a:p>
        </p:txBody>
      </p:sp>
      <p:sp>
        <p:nvSpPr>
          <p:cNvPr id="2" name="Título 1">
            <a:extLst>
              <a:ext uri="{FF2B5EF4-FFF2-40B4-BE49-F238E27FC236}">
                <a16:creationId xmlns:a16="http://schemas.microsoft.com/office/drawing/2014/main" id="{72C9027E-FEFB-46AB-9101-2EBC5F270052}"/>
              </a:ext>
            </a:extLst>
          </p:cNvPr>
          <p:cNvSpPr>
            <a:spLocks noGrp="1"/>
          </p:cNvSpPr>
          <p:nvPr>
            <p:ph type="title" idx="4294967295"/>
          </p:nvPr>
        </p:nvSpPr>
        <p:spPr>
          <a:xfrm>
            <a:off x="457199" y="13411"/>
            <a:ext cx="8229600" cy="796443"/>
          </a:xfrm>
        </p:spPr>
        <p:txBody>
          <a:bodyPr>
            <a:noAutofit/>
          </a:bodyPr>
          <a:lstStyle/>
          <a:p>
            <a:pPr lvl="4" algn="ctr">
              <a:defRPr/>
            </a:pPr>
            <a:r>
              <a:rPr lang="es-ES" sz="3600" b="1" dirty="0">
                <a:solidFill>
                  <a:schemeClr val="tx1"/>
                </a:solidFill>
              </a:rPr>
              <a:t>Listas de Discusión.</a:t>
            </a:r>
            <a:endParaRPr lang="es-CU" sz="3600" dirty="0">
              <a:solidFill>
                <a:schemeClr val="tx1"/>
              </a:solidFill>
            </a:endParaRPr>
          </a:p>
        </p:txBody>
      </p:sp>
      <p:pic>
        <p:nvPicPr>
          <p:cNvPr id="3" name="44 39">
            <a:hlinkClick r:id="" action="ppaction://media"/>
            <a:extLst>
              <a:ext uri="{FF2B5EF4-FFF2-40B4-BE49-F238E27FC236}">
                <a16:creationId xmlns:a16="http://schemas.microsoft.com/office/drawing/2014/main" id="{853042AC-319E-4619-BAA6-BFF235AC96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Marcador de contenido 2">
            <a:extLst>
              <a:ext uri="{FF2B5EF4-FFF2-40B4-BE49-F238E27FC236}">
                <a16:creationId xmlns:a16="http://schemas.microsoft.com/office/drawing/2014/main" id="{55C18794-8679-4159-976B-0B1A91D781EB}"/>
              </a:ext>
            </a:extLst>
          </p:cNvPr>
          <p:cNvSpPr>
            <a:spLocks noGrp="1"/>
          </p:cNvSpPr>
          <p:nvPr>
            <p:ph idx="1"/>
          </p:nvPr>
        </p:nvSpPr>
        <p:spPr>
          <a:xfrm>
            <a:off x="457200" y="765175"/>
            <a:ext cx="8229600" cy="5688013"/>
          </a:xfrm>
          <a:ln w="38100">
            <a:solidFill>
              <a:srgbClr val="000000"/>
            </a:solidFill>
            <a:miter lim="800000"/>
            <a:headEnd/>
            <a:tailEnd/>
          </a:ln>
        </p:spPr>
        <p:txBody>
          <a:bodyPr/>
          <a:lstStyle/>
          <a:p>
            <a:pPr marL="1746250" lvl="4" indent="-742950">
              <a:buClrTx/>
              <a:buFont typeface="Rockwell" panose="02060603020205020403" pitchFamily="18" charset="0"/>
              <a:buAutoNum type="arabicPeriod" startAt="10"/>
            </a:pPr>
            <a:r>
              <a:rPr lang="es-ES" altLang="es-CU" sz="3600"/>
              <a:t>Manuscritos</a:t>
            </a:r>
            <a:endParaRPr lang="es-CU" altLang="es-CU" sz="3600"/>
          </a:p>
          <a:p>
            <a:pPr marL="1746250" lvl="4" indent="-742950">
              <a:buClrTx/>
              <a:buFont typeface="Rockwell" panose="02060603020205020403" pitchFamily="18" charset="0"/>
              <a:buAutoNum type="arabicPeriod" startAt="10"/>
            </a:pPr>
            <a:r>
              <a:rPr lang="es-ES" altLang="es-CU" sz="3600"/>
              <a:t>Historias Clínicas</a:t>
            </a:r>
            <a:endParaRPr lang="es-CU" altLang="es-CU" sz="3600"/>
          </a:p>
          <a:p>
            <a:pPr marL="1746250" lvl="4" indent="-742950">
              <a:buClrTx/>
              <a:buFont typeface="Rockwell" panose="02060603020205020403" pitchFamily="18" charset="0"/>
              <a:buAutoNum type="arabicPeriod" startAt="10"/>
            </a:pPr>
            <a:r>
              <a:rPr lang="es-ES" altLang="es-CU" sz="3600"/>
              <a:t>Disertaciones y Tesis</a:t>
            </a:r>
            <a:endParaRPr lang="es-CU" altLang="es-CU" sz="3600"/>
          </a:p>
          <a:p>
            <a:pPr marL="1746250" lvl="4" indent="-742950">
              <a:buClrTx/>
              <a:buFont typeface="Rockwell" panose="02060603020205020403" pitchFamily="18" charset="0"/>
              <a:buAutoNum type="arabicPeriod" startAt="10"/>
            </a:pPr>
            <a:r>
              <a:rPr lang="es-ES" altLang="es-CU" sz="3600"/>
              <a:t>Obras de artes plásticas</a:t>
            </a:r>
            <a:endParaRPr lang="es-CU" altLang="es-CU" sz="3600"/>
          </a:p>
          <a:p>
            <a:pPr marL="1746250" lvl="4" indent="-742950">
              <a:buClrTx/>
              <a:buFont typeface="Rockwell" panose="02060603020205020403" pitchFamily="18" charset="0"/>
              <a:buAutoNum type="arabicPeriod" startAt="10"/>
            </a:pPr>
            <a:r>
              <a:rPr lang="es-ES" altLang="es-CU" sz="3600"/>
              <a:t>Traducciones</a:t>
            </a:r>
            <a:endParaRPr lang="es-CU" altLang="es-CU" sz="3600"/>
          </a:p>
          <a:p>
            <a:pPr marL="1746250" lvl="4" indent="-742950">
              <a:buClrTx/>
              <a:buFont typeface="Rockwell" panose="02060603020205020403" pitchFamily="18" charset="0"/>
              <a:buAutoNum type="arabicPeriod" startAt="10"/>
            </a:pPr>
            <a:r>
              <a:rPr lang="es-ES" altLang="es-CU" sz="3600"/>
              <a:t>Reportes e Informes Científico Técnicos</a:t>
            </a:r>
            <a:endParaRPr lang="es-CU" altLang="es-CU" sz="3600"/>
          </a:p>
          <a:p>
            <a:pPr marL="1746250" lvl="4" indent="-742950">
              <a:buClrTx/>
              <a:buFont typeface="Rockwell" panose="02060603020205020403" pitchFamily="18" charset="0"/>
              <a:buAutoNum type="arabicPeriod" startAt="10"/>
            </a:pPr>
            <a:r>
              <a:rPr lang="es-ES" altLang="es-CU" sz="3600"/>
              <a:t>Mapas</a:t>
            </a:r>
            <a:endParaRPr lang="es-CU" altLang="es-CU" sz="3600"/>
          </a:p>
          <a:p>
            <a:pPr marL="1746250" lvl="4" indent="-742950">
              <a:buClrTx/>
              <a:buFont typeface="Rockwell" panose="02060603020205020403" pitchFamily="18" charset="0"/>
              <a:buAutoNum type="arabicPeriod" startAt="10"/>
            </a:pPr>
            <a:r>
              <a:rPr lang="es-ES" altLang="es-CU" sz="3600"/>
              <a:t>Documentos legales</a:t>
            </a:r>
            <a:endParaRPr lang="es-CU" altLang="es-CU" sz="3600"/>
          </a:p>
          <a:p>
            <a:pPr algn="just"/>
            <a:endParaRPr lang="es-CU" altLang="es-CU"/>
          </a:p>
        </p:txBody>
      </p:sp>
      <p:pic>
        <p:nvPicPr>
          <p:cNvPr id="2" name="5 21">
            <a:hlinkClick r:id="" action="ppaction://media"/>
            <a:extLst>
              <a:ext uri="{FF2B5EF4-FFF2-40B4-BE49-F238E27FC236}">
                <a16:creationId xmlns:a16="http://schemas.microsoft.com/office/drawing/2014/main" id="{75974C91-1066-49D5-8821-99719916E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2600" y="2918899"/>
            <a:ext cx="609600" cy="609600"/>
          </a:xfrm>
          <a:prstGeom prst="rect">
            <a:avLst/>
          </a:prstGeom>
        </p:spPr>
      </p:pic>
    </p:spTree>
  </p:cSld>
  <p:clrMapOvr>
    <a:masterClrMapping/>
  </p:clrMapOvr>
  <p:transition spd="slow"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Marcador de contenido 2">
            <a:extLst>
              <a:ext uri="{FF2B5EF4-FFF2-40B4-BE49-F238E27FC236}">
                <a16:creationId xmlns:a16="http://schemas.microsoft.com/office/drawing/2014/main" id="{6253B0BE-AB43-4A3C-814A-BC70EF790FF5}"/>
              </a:ext>
            </a:extLst>
          </p:cNvPr>
          <p:cNvSpPr>
            <a:spLocks noGrp="1"/>
          </p:cNvSpPr>
          <p:nvPr>
            <p:ph idx="1"/>
          </p:nvPr>
        </p:nvSpPr>
        <p:spPr>
          <a:xfrm>
            <a:off x="457200" y="333375"/>
            <a:ext cx="8229600" cy="5975350"/>
          </a:xfrm>
          <a:ln w="38100">
            <a:solidFill>
              <a:srgbClr val="000000"/>
            </a:solidFill>
            <a:miter lim="800000"/>
            <a:headEnd/>
            <a:tailEnd/>
          </a:ln>
        </p:spPr>
        <p:txBody>
          <a:bodyPr/>
          <a:lstStyle/>
          <a:p>
            <a:pPr marL="1746250" lvl="4" indent="-742950">
              <a:buClrTx/>
              <a:buFont typeface="Rockwell" panose="02060603020205020403" pitchFamily="18" charset="0"/>
              <a:buAutoNum type="arabicPeriod" startAt="18"/>
            </a:pPr>
            <a:r>
              <a:rPr lang="es-ES" altLang="es-CU" sz="4000"/>
              <a:t>Artículos y sesiones de carteles presentados en las reuniones.</a:t>
            </a:r>
            <a:endParaRPr lang="es-CU" altLang="es-CU" sz="4000"/>
          </a:p>
          <a:p>
            <a:pPr marL="1746250" lvl="4" indent="-742950">
              <a:buClrTx/>
              <a:buFont typeface="Rockwell" panose="02060603020205020403" pitchFamily="18" charset="0"/>
              <a:buAutoNum type="arabicPeriod" startAt="18"/>
            </a:pPr>
            <a:r>
              <a:rPr lang="es-ES" altLang="es-CU" sz="4000"/>
              <a:t>Programas de computadoras sobre CD-ROM, DVD o Disco.</a:t>
            </a:r>
            <a:endParaRPr lang="es-CU" altLang="es-CU" sz="4000"/>
          </a:p>
          <a:p>
            <a:pPr marL="1746250" lvl="4" indent="-742950">
              <a:buClrTx/>
              <a:buFont typeface="Rockwell" panose="02060603020205020403" pitchFamily="18" charset="0"/>
              <a:buAutoNum type="arabicPeriod" startAt="18"/>
            </a:pPr>
            <a:r>
              <a:rPr lang="es-ES" altLang="es-CU" sz="4000"/>
              <a:t>Sitios WEB.</a:t>
            </a:r>
            <a:endParaRPr lang="es-CU" altLang="es-CU" sz="4000"/>
          </a:p>
          <a:p>
            <a:pPr marL="1746250" lvl="4" indent="-742950">
              <a:buClrTx/>
              <a:buFont typeface="Rockwell" panose="02060603020205020403" pitchFamily="18" charset="0"/>
              <a:buAutoNum type="arabicPeriod" startAt="18"/>
            </a:pPr>
            <a:r>
              <a:rPr lang="es-ES" altLang="es-CU" sz="4000"/>
              <a:t>Correos electrónico.</a:t>
            </a:r>
            <a:endParaRPr lang="es-CU" altLang="es-CU" sz="4000"/>
          </a:p>
          <a:p>
            <a:pPr marL="1746250" lvl="4" indent="-742950">
              <a:buClrTx/>
              <a:buFont typeface="Rockwell" panose="02060603020205020403" pitchFamily="18" charset="0"/>
              <a:buAutoNum type="arabicPeriod" startAt="18"/>
            </a:pPr>
            <a:r>
              <a:rPr lang="en-US" altLang="es-CU" sz="4000"/>
              <a:t>Listas de Discusión.</a:t>
            </a:r>
            <a:endParaRPr lang="es-CU" altLang="es-CU" sz="4000"/>
          </a:p>
          <a:p>
            <a:pPr algn="just"/>
            <a:endParaRPr lang="es-CU" altLang="es-CU"/>
          </a:p>
        </p:txBody>
      </p:sp>
      <p:pic>
        <p:nvPicPr>
          <p:cNvPr id="2" name="6 17">
            <a:hlinkClick r:id="" action="ppaction://media"/>
            <a:extLst>
              <a:ext uri="{FF2B5EF4-FFF2-40B4-BE49-F238E27FC236}">
                <a16:creationId xmlns:a16="http://schemas.microsoft.com/office/drawing/2014/main" id="{6B4DDE2C-8AC6-4E3C-BC54-18150AAA95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6576" y="3016250"/>
            <a:ext cx="609600" cy="609600"/>
          </a:xfrm>
          <a:prstGeom prst="rect">
            <a:avLst/>
          </a:prstGeom>
        </p:spPr>
      </p:pic>
    </p:spTree>
  </p:cSld>
  <p:clrMapOvr>
    <a:masterClrMapping/>
  </p:clrMapOvr>
  <p:transition spd="slow"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Marcador de contenido 2">
            <a:extLst>
              <a:ext uri="{FF2B5EF4-FFF2-40B4-BE49-F238E27FC236}">
                <a16:creationId xmlns:a16="http://schemas.microsoft.com/office/drawing/2014/main" id="{B66CCD72-F3B8-4464-9809-B8685B2B4F83}"/>
              </a:ext>
            </a:extLst>
          </p:cNvPr>
          <p:cNvSpPr>
            <a:spLocks noGrp="1"/>
          </p:cNvSpPr>
          <p:nvPr>
            <p:ph idx="1"/>
          </p:nvPr>
        </p:nvSpPr>
        <p:spPr>
          <a:xfrm>
            <a:off x="479425" y="320675"/>
            <a:ext cx="8229600" cy="1236663"/>
          </a:xfrm>
          <a:ln w="38100">
            <a:solidFill>
              <a:srgbClr val="000000"/>
            </a:solidFill>
            <a:miter lim="800000"/>
            <a:headEnd/>
            <a:tailEnd/>
          </a:ln>
        </p:spPr>
        <p:txBody>
          <a:bodyPr/>
          <a:lstStyle/>
          <a:p>
            <a:pPr marL="0" indent="0" algn="ctr">
              <a:buFont typeface="Wingdings 2" panose="05020102010507070707" pitchFamily="18" charset="2"/>
              <a:buNone/>
            </a:pPr>
            <a:r>
              <a:rPr lang="es-MX" altLang="es-CU" sz="3600" b="1"/>
              <a:t>Conceptualización de las Fuentes de Información</a:t>
            </a:r>
            <a:endParaRPr lang="es-CU" altLang="es-CU" sz="3600"/>
          </a:p>
          <a:p>
            <a:pPr marL="0" indent="0" algn="ctr">
              <a:buFont typeface="Wingdings 2" panose="05020102010507070707" pitchFamily="18" charset="2"/>
              <a:buNone/>
            </a:pPr>
            <a:endParaRPr lang="es-CU" altLang="es-CU" sz="4800"/>
          </a:p>
        </p:txBody>
      </p:sp>
      <p:sp>
        <p:nvSpPr>
          <p:cNvPr id="20483" name="Marcador de contenido 2">
            <a:extLst>
              <a:ext uri="{FF2B5EF4-FFF2-40B4-BE49-F238E27FC236}">
                <a16:creationId xmlns:a16="http://schemas.microsoft.com/office/drawing/2014/main" id="{12336F40-3CA2-4687-AB8D-A12AF8601A08}"/>
              </a:ext>
            </a:extLst>
          </p:cNvPr>
          <p:cNvSpPr txBox="1">
            <a:spLocks/>
          </p:cNvSpPr>
          <p:nvPr/>
        </p:nvSpPr>
        <p:spPr bwMode="auto">
          <a:xfrm>
            <a:off x="461963" y="1766888"/>
            <a:ext cx="8229600" cy="4254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pPr>
            <a:r>
              <a:rPr lang="es-ES_tradnl" altLang="es-CU" dirty="0"/>
              <a:t>No todas las fuentes de información recogen el mismo tipo de datos, unas nos dan los conceptos, otras nos dan la actualidad de la ciencia, otras nos dan los temas legales, otras nos dirigen hacia fuentes primarias y otras nos muestran de la mano de los expertos la información primaria de sus investigaciones, y así.</a:t>
            </a:r>
            <a:endParaRPr lang="es-CU" altLang="es-CU" sz="4800" dirty="0"/>
          </a:p>
          <a:p>
            <a:pPr algn="just">
              <a:buFont typeface="Wingdings 2" panose="05020102010507070707" pitchFamily="18" charset="2"/>
              <a:buNone/>
            </a:pPr>
            <a:endParaRPr lang="es-CU" altLang="es-CU" dirty="0"/>
          </a:p>
        </p:txBody>
      </p:sp>
      <p:pic>
        <p:nvPicPr>
          <p:cNvPr id="2" name="7 24">
            <a:hlinkClick r:id="" action="ppaction://media"/>
            <a:extLst>
              <a:ext uri="{FF2B5EF4-FFF2-40B4-BE49-F238E27FC236}">
                <a16:creationId xmlns:a16="http://schemas.microsoft.com/office/drawing/2014/main" id="{C69A4077-7B69-403A-9B8D-F7E7B9185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Marcador de contenido 2">
            <a:extLst>
              <a:ext uri="{FF2B5EF4-FFF2-40B4-BE49-F238E27FC236}">
                <a16:creationId xmlns:a16="http://schemas.microsoft.com/office/drawing/2014/main" id="{5AEAD575-9CC5-4073-A7B4-419E3AD2D6FB}"/>
              </a:ext>
            </a:extLst>
          </p:cNvPr>
          <p:cNvSpPr>
            <a:spLocks noGrp="1"/>
          </p:cNvSpPr>
          <p:nvPr>
            <p:ph idx="1"/>
          </p:nvPr>
        </p:nvSpPr>
        <p:spPr>
          <a:xfrm>
            <a:off x="479425" y="320675"/>
            <a:ext cx="5892800" cy="804863"/>
          </a:xfrm>
          <a:extLst>
            <a:ext uri="{91240B29-F687-4F45-9708-019B960494DF}">
              <a14:hiddenLine xmlns:a14="http://schemas.microsoft.com/office/drawing/2010/main" w="38100">
                <a:solidFill>
                  <a:srgbClr val="000000"/>
                </a:solidFill>
                <a:miter lim="800000"/>
                <a:headEnd/>
                <a:tailEnd/>
              </a14:hiddenLine>
            </a:ext>
          </a:extLst>
        </p:spPr>
        <p:txBody>
          <a:bodyPr/>
          <a:lstStyle/>
          <a:p>
            <a:pPr marL="0" indent="0" algn="ctr">
              <a:buFont typeface="Wingdings 2" panose="05020102010507070707" pitchFamily="18" charset="2"/>
              <a:buNone/>
            </a:pPr>
            <a:r>
              <a:rPr lang="es-MX" altLang="es-CU" sz="4000" b="1"/>
              <a:t>Publicaciones periódicas</a:t>
            </a:r>
            <a:endParaRPr lang="es-CU" altLang="es-CU" sz="4000"/>
          </a:p>
          <a:p>
            <a:pPr marL="0" indent="0" algn="ctr">
              <a:buFont typeface="Wingdings 2" panose="05020102010507070707" pitchFamily="18" charset="2"/>
              <a:buNone/>
            </a:pPr>
            <a:endParaRPr lang="es-CU" altLang="es-CU" sz="4800"/>
          </a:p>
        </p:txBody>
      </p:sp>
      <p:sp>
        <p:nvSpPr>
          <p:cNvPr id="21507" name="Marcador de contenido 2">
            <a:extLst>
              <a:ext uri="{FF2B5EF4-FFF2-40B4-BE49-F238E27FC236}">
                <a16:creationId xmlns:a16="http://schemas.microsoft.com/office/drawing/2014/main" id="{4BAD18A4-8C43-45ED-ACED-1E9B3C258402}"/>
              </a:ext>
            </a:extLst>
          </p:cNvPr>
          <p:cNvSpPr txBox="1">
            <a:spLocks/>
          </p:cNvSpPr>
          <p:nvPr/>
        </p:nvSpPr>
        <p:spPr bwMode="auto">
          <a:xfrm>
            <a:off x="461963" y="1628775"/>
            <a:ext cx="8229600" cy="46799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just">
              <a:buFont typeface="Wingdings 2" panose="05020102010507070707" pitchFamily="18" charset="2"/>
              <a:buNone/>
            </a:pPr>
            <a:r>
              <a:rPr lang="es-ES" altLang="es-CU" sz="3600"/>
              <a:t>Las publicaciones periódicas, son aquellas que se publican con determinada frecuencia o periodicidad y constituyen recopilaciones de artículos científicos y de otros materiales publicados por investigadores, sociedades y organismos</a:t>
            </a:r>
            <a:r>
              <a:rPr lang="es-ES" altLang="es-CU"/>
              <a:t>.  </a:t>
            </a:r>
            <a:endParaRPr lang="es-CU" altLang="es-CU"/>
          </a:p>
        </p:txBody>
      </p:sp>
      <p:pic>
        <p:nvPicPr>
          <p:cNvPr id="21508" name="Imagen 2">
            <a:extLst>
              <a:ext uri="{FF2B5EF4-FFF2-40B4-BE49-F238E27FC236}">
                <a16:creationId xmlns:a16="http://schemas.microsoft.com/office/drawing/2014/main" id="{AADE6FFB-22D8-4791-B5FB-65415BEF7F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192088"/>
            <a:ext cx="1427163" cy="12207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8 2 min 7 s">
            <a:hlinkClick r:id="" action="ppaction://media"/>
            <a:extLst>
              <a:ext uri="{FF2B5EF4-FFF2-40B4-BE49-F238E27FC236}">
                <a16:creationId xmlns:a16="http://schemas.microsoft.com/office/drawing/2014/main" id="{BB752FA4-3834-4744-B8FC-FBF32AF9D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6576" y="2708920"/>
            <a:ext cx="609600" cy="609600"/>
          </a:xfrm>
          <a:prstGeom prst="rect">
            <a:avLst/>
          </a:prstGeom>
        </p:spPr>
      </p:pic>
    </p:spTree>
  </p:cSld>
  <p:clrMapOvr>
    <a:masterClrMapping/>
  </p:clrMapOvr>
  <p:transition spd="slow" advClick="0" advTm="1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Marcador de contenido 2">
            <a:extLst>
              <a:ext uri="{FF2B5EF4-FFF2-40B4-BE49-F238E27FC236}">
                <a16:creationId xmlns:a16="http://schemas.microsoft.com/office/drawing/2014/main" id="{298ECE7B-A37B-4E86-8172-55DAF97D1C8B}"/>
              </a:ext>
            </a:extLst>
          </p:cNvPr>
          <p:cNvSpPr>
            <a:spLocks noGrp="1"/>
          </p:cNvSpPr>
          <p:nvPr>
            <p:ph idx="1"/>
          </p:nvPr>
        </p:nvSpPr>
        <p:spPr>
          <a:xfrm>
            <a:off x="457200" y="188913"/>
            <a:ext cx="8229600" cy="1236662"/>
          </a:xfrm>
          <a:ln w="38100">
            <a:miter lim="800000"/>
            <a:headEnd/>
            <a:tailEnd/>
          </a:ln>
        </p:spPr>
        <p:txBody>
          <a:bodyPr/>
          <a:lstStyle/>
          <a:p>
            <a:pPr algn="just">
              <a:defRPr/>
            </a:pPr>
            <a:r>
              <a:rPr lang="es-ES" sz="3600" dirty="0"/>
              <a:t>Las revistas han tenido un crecimiento acelerado en la publicación por:</a:t>
            </a:r>
            <a:endParaRPr lang="es-CU" sz="4000" dirty="0"/>
          </a:p>
          <a:p>
            <a:pPr marL="0" indent="0" algn="ctr">
              <a:buFont typeface="Wingdings 2" panose="05020102010507070707" pitchFamily="18" charset="2"/>
              <a:buNone/>
              <a:defRPr/>
            </a:pPr>
            <a:endParaRPr lang="es-CU" altLang="es-CU" sz="4800" dirty="0"/>
          </a:p>
        </p:txBody>
      </p:sp>
      <p:sp>
        <p:nvSpPr>
          <p:cNvPr id="21507" name="Marcador de contenido 2">
            <a:extLst>
              <a:ext uri="{FF2B5EF4-FFF2-40B4-BE49-F238E27FC236}">
                <a16:creationId xmlns:a16="http://schemas.microsoft.com/office/drawing/2014/main" id="{B4B47428-451B-4CBB-8F55-4B9884CB211F}"/>
              </a:ext>
            </a:extLst>
          </p:cNvPr>
          <p:cNvSpPr txBox="1">
            <a:spLocks/>
          </p:cNvSpPr>
          <p:nvPr/>
        </p:nvSpPr>
        <p:spPr bwMode="auto">
          <a:xfrm>
            <a:off x="457200" y="2046288"/>
            <a:ext cx="8229600" cy="46148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639763" indent="-228600">
              <a:spcBef>
                <a:spcPts val="400"/>
              </a:spcBef>
              <a:buClr>
                <a:schemeClr val="accent2"/>
              </a:buClr>
              <a:buSzPct val="90000"/>
              <a:buChar char="•"/>
              <a:defRPr sz="2600">
                <a:solidFill>
                  <a:schemeClr val="tx1"/>
                </a:solidFill>
                <a:latin typeface="Rockwell" panose="02060603020205020403" pitchFamily="18" charset="0"/>
              </a:defRPr>
            </a:lvl2pPr>
            <a:lvl3pPr marL="822325" indent="-1905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004888" indent="-182563">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1187450" indent="-182563">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16446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1018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25590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016250" indent="-182563"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marL="514350" indent="-514350">
              <a:buClrTx/>
              <a:buFont typeface="+mj-lt"/>
              <a:buAutoNum type="arabicPeriod"/>
              <a:defRPr/>
            </a:pPr>
            <a:r>
              <a:rPr lang="es-ES" sz="3600" dirty="0"/>
              <a:t>Aumento de la actividad de investigación y desarrollo, asociada al campo militar, industria aeroespacial, la industrialización, el desarrollo económico, etc.</a:t>
            </a:r>
          </a:p>
          <a:p>
            <a:pPr marL="514350" indent="-514350">
              <a:buClrTx/>
              <a:buFont typeface="+mj-lt"/>
              <a:buAutoNum type="arabicPeriod"/>
              <a:defRPr/>
            </a:pPr>
            <a:r>
              <a:rPr lang="es-ES" sz="3600" dirty="0"/>
              <a:t>Incremento del número de científicos y de técnicos, vinculados a la investigación científica.</a:t>
            </a:r>
            <a:endParaRPr lang="es-CU" sz="3600" dirty="0"/>
          </a:p>
          <a:p>
            <a:pPr algn="just">
              <a:buFont typeface="Wingdings 2" panose="05020102010507070707" pitchFamily="18" charset="2"/>
              <a:buNone/>
              <a:defRPr/>
            </a:pPr>
            <a:endParaRPr lang="es-CU" altLang="es-CU" dirty="0"/>
          </a:p>
        </p:txBody>
      </p:sp>
      <p:pic>
        <p:nvPicPr>
          <p:cNvPr id="2" name="9 21">
            <a:hlinkClick r:id="" action="ppaction://media"/>
            <a:extLst>
              <a:ext uri="{FF2B5EF4-FFF2-40B4-BE49-F238E27FC236}">
                <a16:creationId xmlns:a16="http://schemas.microsoft.com/office/drawing/2014/main" id="{BEB78B74-481F-4D77-90FE-8214D5B4C3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undición">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undición">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extLst>
    <a:ext uri="{05A4C25C-085E-4340-85A3-A5531E510DB2}">
      <thm15:themeFamily xmlns:thm15="http://schemas.microsoft.com/office/thememl/2012/main" name="Marco teórico referencial y marco teórico conceptual EDUMED [Modo de compatibilidad]" id="{D1BB0C72-D941-4074-A006-1A4FA769D4ED}" vid="{5F6FEE7B-A782-4C0B-80ED-13FFB67FEB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1853</TotalTime>
  <Words>2219</Words>
  <Application>Microsoft Office PowerPoint</Application>
  <PresentationFormat>Presentación en pantalla (4:3)</PresentationFormat>
  <Paragraphs>134</Paragraphs>
  <Slides>44</Slides>
  <Notes>0</Notes>
  <HiddenSlides>0</HiddenSlides>
  <MMClips>44</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51" baseType="lpstr">
      <vt:lpstr>Arial</vt:lpstr>
      <vt:lpstr>Calibri</vt:lpstr>
      <vt:lpstr>Rockwell</vt:lpstr>
      <vt:lpstr>Wingdings</vt:lpstr>
      <vt:lpstr>Wingdings 2</vt:lpstr>
      <vt:lpstr>Fundición</vt:lpstr>
      <vt:lpstr>Imagen de mapa de bits</vt:lpstr>
      <vt:lpstr>Tema III. Conceptualización de las Fuentes de Información. Fuentes de Información Documentales. Documentos primarios.</vt:lpstr>
      <vt:lpstr>Objetivo específico</vt:lpstr>
      <vt:lpstr>Contenidos: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Documentos técnico normativos</vt:lpstr>
      <vt:lpstr>Se pueden patentar</vt:lpstr>
      <vt:lpstr>Grabaciones</vt:lpstr>
      <vt:lpstr>Partitura</vt:lpstr>
      <vt:lpstr>Manuscritos</vt:lpstr>
      <vt:lpstr>Historias Clínicas</vt:lpstr>
      <vt:lpstr>Disertaciones y Tesis</vt:lpstr>
      <vt:lpstr>Obras de Artes Plásticas</vt:lpstr>
      <vt:lpstr>Traducciones</vt:lpstr>
      <vt:lpstr>Reportes e Informes Científico Técnicos</vt:lpstr>
      <vt:lpstr>Mapas</vt:lpstr>
      <vt:lpstr>Documentos Legales</vt:lpstr>
      <vt:lpstr>Artículos y sesiones de carteles presentados en las reuniones.</vt:lpstr>
      <vt:lpstr>Programas de computadoras sobre CD-ROM, DVD o Disco.</vt:lpstr>
      <vt:lpstr>Sitios WEB.</vt:lpstr>
      <vt:lpstr>Correo Electrónico.</vt:lpstr>
      <vt:lpstr>Listas de Discusión.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Clasificación de las fuentes</dc:title>
  <dc:creator>ileana</dc:creator>
  <cp:lastModifiedBy>Ileana Armenteros</cp:lastModifiedBy>
  <cp:revision>288</cp:revision>
  <dcterms:created xsi:type="dcterms:W3CDTF">2016-04-21T14:54:14Z</dcterms:created>
  <dcterms:modified xsi:type="dcterms:W3CDTF">2023-11-04T15:39:37Z</dcterms:modified>
</cp:coreProperties>
</file>