
<file path=[Content_Types].xml><?xml version="1.0" encoding="utf-8"?>
<Types xmlns="http://schemas.openxmlformats.org/package/2006/content-types">
  <Default Extension="aac" ContentType="audio/aac"/>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341" r:id="rId3"/>
    <p:sldId id="342" r:id="rId4"/>
    <p:sldId id="309" r:id="rId5"/>
    <p:sldId id="363" r:id="rId6"/>
    <p:sldId id="364" r:id="rId7"/>
    <p:sldId id="264" r:id="rId8"/>
    <p:sldId id="365" r:id="rId9"/>
    <p:sldId id="366" r:id="rId10"/>
    <p:sldId id="367" r:id="rId11"/>
    <p:sldId id="368" r:id="rId12"/>
    <p:sldId id="369" r:id="rId13"/>
    <p:sldId id="370" r:id="rId14"/>
    <p:sldId id="371" r:id="rId15"/>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3"/>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9" autoAdjust="0"/>
    <p:restoredTop sz="86381" autoAdjust="0"/>
  </p:normalViewPr>
  <p:slideViewPr>
    <p:cSldViewPr snapToGrid="0">
      <p:cViewPr varScale="1">
        <p:scale>
          <a:sx n="71" d="100"/>
          <a:sy n="71" d="100"/>
        </p:scale>
        <p:origin x="1296" y="78"/>
      </p:cViewPr>
      <p:guideLst>
        <p:guide orient="horz" pos="2160"/>
        <p:guide pos="2880"/>
      </p:guideLst>
    </p:cSldViewPr>
  </p:slideViewPr>
  <p:outlineViewPr>
    <p:cViewPr>
      <p:scale>
        <a:sx n="33" d="100"/>
        <a:sy n="33" d="100"/>
      </p:scale>
      <p:origin x="0" y="-444"/>
    </p:cViewPr>
  </p:outlineViewPr>
  <p:notesTextViewPr>
    <p:cViewPr>
      <p:scale>
        <a:sx n="100" d="100"/>
        <a:sy n="100" d="100"/>
      </p:scale>
      <p:origin x="0" y="0"/>
    </p:cViewPr>
  </p:notesTextViewPr>
  <p:gridSpacing cx="1440000" cy="144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63476" cap="rnd">
              <a:solidFill>
                <a:schemeClr val="tx1"/>
              </a:solidFill>
              <a:round/>
            </a:ln>
            <a:effectLst/>
          </c:spPr>
          <c:marker>
            <c:symbol val="none"/>
          </c:marker>
          <c:val>
            <c:numRef>
              <c:f>Hoja1!$A$1:$A$10</c:f>
              <c:numCache>
                <c:formatCode>General</c:formatCode>
                <c:ptCount val="10"/>
                <c:pt idx="0">
                  <c:v>10</c:v>
                </c:pt>
                <c:pt idx="1">
                  <c:v>20</c:v>
                </c:pt>
                <c:pt idx="2">
                  <c:v>30</c:v>
                </c:pt>
                <c:pt idx="3">
                  <c:v>40</c:v>
                </c:pt>
                <c:pt idx="4">
                  <c:v>50</c:v>
                </c:pt>
                <c:pt idx="5">
                  <c:v>60</c:v>
                </c:pt>
                <c:pt idx="6">
                  <c:v>70</c:v>
                </c:pt>
                <c:pt idx="7">
                  <c:v>80</c:v>
                </c:pt>
                <c:pt idx="8">
                  <c:v>90</c:v>
                </c:pt>
                <c:pt idx="9">
                  <c:v>100</c:v>
                </c:pt>
              </c:numCache>
            </c:numRef>
          </c:val>
          <c:smooth val="0"/>
          <c:extLst>
            <c:ext xmlns:c16="http://schemas.microsoft.com/office/drawing/2014/chart" uri="{C3380CC4-5D6E-409C-BE32-E72D297353CC}">
              <c16:uniqueId val="{00000000-C4B1-43E0-AFF2-8AFCBDF52E02}"/>
            </c:ext>
          </c:extLst>
        </c:ser>
        <c:dLbls>
          <c:showLegendKey val="0"/>
          <c:showVal val="0"/>
          <c:showCatName val="0"/>
          <c:showSerName val="0"/>
          <c:showPercent val="0"/>
          <c:showBubbleSize val="0"/>
        </c:dLbls>
        <c:smooth val="0"/>
        <c:axId val="1964305312"/>
        <c:axId val="1"/>
      </c:lineChart>
      <c:catAx>
        <c:axId val="1964305312"/>
        <c:scaling>
          <c:orientation val="minMax"/>
        </c:scaling>
        <c:delete val="1"/>
        <c:axPos val="b"/>
        <c:majorTickMark val="out"/>
        <c:minorTickMark val="none"/>
        <c:tickLblPos val="nextTo"/>
        <c:crossAx val="1"/>
        <c:crosses val="autoZero"/>
        <c:auto val="1"/>
        <c:lblAlgn val="ctr"/>
        <c:lblOffset val="100"/>
        <c:noMultiLvlLbl val="0"/>
      </c:catAx>
      <c:valAx>
        <c:axId val="1"/>
        <c:scaling>
          <c:orientation val="minMax"/>
        </c:scaling>
        <c:delete val="1"/>
        <c:axPos val="l"/>
        <c:numFmt formatCode="General" sourceLinked="1"/>
        <c:majorTickMark val="out"/>
        <c:minorTickMark val="none"/>
        <c:tickLblPos val="nextTo"/>
        <c:crossAx val="1964305312"/>
        <c:crosses val="autoZero"/>
        <c:crossBetween val="between"/>
      </c:valAx>
      <c:spPr>
        <a:noFill/>
        <a:ln w="25390">
          <a:noFill/>
        </a:ln>
      </c:spPr>
    </c:plotArea>
    <c:plotVisOnly val="1"/>
    <c:dispBlanksAs val="gap"/>
    <c:showDLblsOverMax val="0"/>
  </c:chart>
  <c:spPr>
    <a:solidFill>
      <a:schemeClr val="bg1"/>
    </a:solidFill>
    <a:ln w="63476" cap="flat" cmpd="sng" algn="ctr">
      <a:solidFill>
        <a:schemeClr val="tx1"/>
      </a:solidFill>
      <a:round/>
    </a:ln>
    <a:effectLst/>
  </c:spPr>
  <c:txPr>
    <a:bodyPr/>
    <a:lstStyle/>
    <a:p>
      <a:pPr>
        <a:defRPr/>
      </a:pPr>
      <a:endParaRPr lang="es-CU"/>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0.05856</cdr:x>
      <cdr:y>0.09996</cdr:y>
    </cdr:from>
    <cdr:to>
      <cdr:x>0.97477</cdr:x>
      <cdr:y>0.94203</cdr:y>
    </cdr:to>
    <cdr:grpSp>
      <cdr:nvGrpSpPr>
        <cdr:cNvPr id="14" name="Grupo 14">
          <a:extLst xmlns:a="http://schemas.openxmlformats.org/drawingml/2006/main">
            <a:ext uri="{FF2B5EF4-FFF2-40B4-BE49-F238E27FC236}">
              <a16:creationId xmlns:a16="http://schemas.microsoft.com/office/drawing/2014/main" id="{50FB6446-B856-4F85-9EE9-6E6C1130085D}"/>
            </a:ext>
          </a:extLst>
        </cdr:cNvPr>
        <cdr:cNvGrpSpPr/>
      </cdr:nvGrpSpPr>
      <cdr:grpSpPr>
        <a:xfrm xmlns:a="http://schemas.openxmlformats.org/drawingml/2006/main">
          <a:off x="467981" y="604596"/>
          <a:ext cx="7321869" cy="5093155"/>
          <a:chOff x="468052" y="568647"/>
          <a:chExt cx="7323137" cy="4790210"/>
        </a:xfrm>
      </cdr:grpSpPr>
      <cdr:grpSp>
        <cdr:nvGrpSpPr>
          <cdr:cNvPr id="17" name="Grupo 9">
            <a:extLst xmlns:a="http://schemas.openxmlformats.org/drawingml/2006/main">
              <a:ext uri="{FF2B5EF4-FFF2-40B4-BE49-F238E27FC236}">
                <a16:creationId xmlns:a16="http://schemas.microsoft.com/office/drawing/2014/main" id="{0DED088A-98C8-4574-9DB5-6E6E808ACC8E}"/>
              </a:ext>
            </a:extLst>
          </cdr:cNvPr>
          <cdr:cNvGrpSpPr/>
        </cdr:nvGrpSpPr>
        <cdr:grpSpPr>
          <a:xfrm xmlns:a="http://schemas.openxmlformats.org/drawingml/2006/main">
            <a:off x="468052" y="568647"/>
            <a:ext cx="7323137" cy="4790210"/>
            <a:chOff x="504056" y="720080"/>
            <a:chExt cx="7323137" cy="5093388"/>
          </a:xfrm>
        </cdr:grpSpPr>
      </cdr:grpSp>
      <cdr:grpSp>
        <cdr:nvGrpSpPr>
          <cdr:cNvPr id="2051" name="Grupo 9">
            <a:extLst xmlns:a="http://schemas.openxmlformats.org/drawingml/2006/main">
              <a:ext uri="{FF2B5EF4-FFF2-40B4-BE49-F238E27FC236}">
                <a16:creationId xmlns:a16="http://schemas.microsoft.com/office/drawing/2014/main" id="{5F025F50-E8A6-48FC-9B68-155C5AD45C50}"/>
              </a:ext>
            </a:extLst>
          </cdr:cNvPr>
          <cdr:cNvGrpSpPr>
            <a:grpSpLocks xmlns:a="http://schemas.openxmlformats.org/drawingml/2006/main"/>
          </cdr:cNvGrpSpPr>
        </cdr:nvGrpSpPr>
        <cdr:grpSpPr bwMode="auto">
          <a:xfrm xmlns:a="http://schemas.openxmlformats.org/drawingml/2006/main">
            <a:off x="468052" y="568647"/>
            <a:ext cx="7323137" cy="4790210"/>
            <a:chOff x="504056" y="720080"/>
            <a:chExt cx="7323137" cy="5093388"/>
          </a:xfrm>
        </cdr:grpSpPr>
        <cdr:sp macro="" textlink="">
          <cdr:nvSpPr>
            <cdr:cNvPr id="2" name="CuadroTexto 1">
              <a:extLst xmlns:a="http://schemas.openxmlformats.org/drawingml/2006/main">
                <a:ext uri="{FF2B5EF4-FFF2-40B4-BE49-F238E27FC236}">
                  <a16:creationId xmlns:a16="http://schemas.microsoft.com/office/drawing/2014/main" id="{C72A4D83-3C64-48FE-9CC9-94663197E71D}"/>
                </a:ext>
              </a:extLst>
            </cdr:cNvPr>
            <cdr:cNvSpPr txBox="1"/>
          </cdr:nvSpPr>
          <cdr:spPr>
            <a:xfrm xmlns:a="http://schemas.openxmlformats.org/drawingml/2006/main">
              <a:off x="504056" y="4752528"/>
              <a:ext cx="2609577" cy="1060940"/>
            </a:xfrm>
            <a:prstGeom xmlns:a="http://schemas.openxmlformats.org/drawingml/2006/main" prst="rect">
              <a:avLst/>
            </a:prstGeom>
            <a:solidFill xmlns:a="http://schemas.openxmlformats.org/drawingml/2006/main">
              <a:srgbClr val="0070C0"/>
            </a:solidFill>
            <a:ln xmlns:a="http://schemas.openxmlformats.org/drawingml/2006/main">
              <a:solidFill>
                <a:schemeClr val="tx1">
                  <a:alpha val="95000"/>
                </a:schemeClr>
              </a:solidFill>
            </a:ln>
          </cdr:spPr>
          <cdr:txBody>
            <a:bodyPr xmlns:a="http://schemas.openxmlformats.org/drawingml/2006/main" vertOverflow="clip" wrap="square" rtlCol="0"/>
            <a:lstStyle xmlns:a="http://schemas.openxmlformats.org/drawingml/2006/main"/>
            <a:p xmlns:a="http://schemas.openxmlformats.org/drawingml/2006/main">
              <a:pPr algn="ctr"/>
              <a:r>
                <a:rPr lang="es-CU" sz="1400" b="1" dirty="0"/>
                <a:t>Interdisciplinariedad </a:t>
              </a:r>
            </a:p>
            <a:p xmlns:a="http://schemas.openxmlformats.org/drawingml/2006/main">
              <a:pPr algn="ctr"/>
              <a:r>
                <a:rPr lang="es-CU" sz="1400" b="1" dirty="0"/>
                <a:t>+ </a:t>
              </a:r>
            </a:p>
            <a:p xmlns:a="http://schemas.openxmlformats.org/drawingml/2006/main">
              <a:pPr algn="ctr"/>
              <a:r>
                <a:rPr lang="es-CU" sz="1400" b="1" dirty="0"/>
                <a:t>Transdisciplinariedad</a:t>
              </a:r>
            </a:p>
          </cdr:txBody>
        </cdr:sp>
        <cdr:grpSp>
          <cdr:nvGrpSpPr>
            <cdr:cNvPr id="18" name="Grupo 8">
              <a:extLst xmlns:a="http://schemas.openxmlformats.org/drawingml/2006/main">
                <a:ext uri="{FF2B5EF4-FFF2-40B4-BE49-F238E27FC236}">
                  <a16:creationId xmlns:a16="http://schemas.microsoft.com/office/drawing/2014/main" id="{8C02897F-675F-44FA-89BD-DC0ADD306BDB}"/>
                </a:ext>
              </a:extLst>
            </cdr:cNvPr>
            <cdr:cNvGrpSpPr/>
          </cdr:nvGrpSpPr>
          <cdr:grpSpPr>
            <a:xfrm xmlns:a="http://schemas.openxmlformats.org/drawingml/2006/main">
              <a:off x="2952328" y="2880320"/>
              <a:ext cx="2582183" cy="832601"/>
              <a:chOff x="3024336" y="2880320"/>
              <a:chExt cx="2582183" cy="832600"/>
            </a:xfrm>
          </cdr:grpSpPr>
        </cdr:grpSp>
        <cdr:grpSp>
          <cdr:nvGrpSpPr>
            <cdr:cNvPr id="2055" name="Grupo 8">
              <a:extLst xmlns:a="http://schemas.openxmlformats.org/drawingml/2006/main">
                <a:ext uri="{FF2B5EF4-FFF2-40B4-BE49-F238E27FC236}">
                  <a16:creationId xmlns:a16="http://schemas.microsoft.com/office/drawing/2014/main" id="{8ABE6ABD-0CE2-4D33-BFFE-D95DED936AD7}"/>
                </a:ext>
              </a:extLst>
            </cdr:cNvPr>
            <cdr:cNvGrpSpPr>
              <a:grpSpLocks xmlns:a="http://schemas.openxmlformats.org/drawingml/2006/main"/>
            </cdr:cNvGrpSpPr>
          </cdr:nvGrpSpPr>
          <cdr:grpSpPr bwMode="auto">
            <a:xfrm xmlns:a="http://schemas.openxmlformats.org/drawingml/2006/main">
              <a:off x="2952328" y="2880320"/>
              <a:ext cx="2582183" cy="832601"/>
              <a:chOff x="3024336" y="2880320"/>
              <a:chExt cx="2582183" cy="832600"/>
            </a:xfrm>
          </cdr:grpSpPr>
          <cdr:sp macro="" textlink="">
            <cdr:nvSpPr>
              <cdr:cNvPr id="3" name="Rectángulo: esquinas redondeadas 2">
                <a:extLst xmlns:a="http://schemas.openxmlformats.org/drawingml/2006/main">
                  <a:ext uri="{FF2B5EF4-FFF2-40B4-BE49-F238E27FC236}">
                    <a16:creationId xmlns:a16="http://schemas.microsoft.com/office/drawing/2014/main" id="{EB965CCF-A695-431D-9858-696DB61D5152}"/>
                  </a:ext>
                </a:extLst>
              </cdr:cNvPr>
              <cdr:cNvSpPr/>
            </cdr:nvSpPr>
            <cdr:spPr>
              <a:xfrm xmlns:a="http://schemas.openxmlformats.org/drawingml/2006/main">
                <a:off x="3024336" y="2880320"/>
                <a:ext cx="2582183" cy="832600"/>
              </a:xfrm>
              <a:prstGeom xmlns:a="http://schemas.openxmlformats.org/drawingml/2006/main" prst="roundRect">
                <a:avLst/>
              </a:prstGeom>
              <a:solidFill xmlns:a="http://schemas.openxmlformats.org/drawingml/2006/main">
                <a:schemeClr val="accent2">
                  <a:lumMod val="50000"/>
                </a:schemeClr>
              </a:solidFill>
              <a:ln xmlns:a="http://schemas.openxmlformats.org/drawingml/2006/main">
                <a:solidFill>
                  <a:schemeClr val="tx1">
                    <a:alpha val="9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U"/>
              </a:p>
            </cdr:txBody>
          </cdr:sp>
          <cdr:sp macro="" textlink="">
            <cdr:nvSpPr>
              <cdr:cNvPr id="4" name="CuadroTexto 3">
                <a:extLst xmlns:a="http://schemas.openxmlformats.org/drawingml/2006/main">
                  <a:ext uri="{FF2B5EF4-FFF2-40B4-BE49-F238E27FC236}">
                    <a16:creationId xmlns:a16="http://schemas.microsoft.com/office/drawing/2014/main" id="{C3A00BC6-7C4F-41A6-8225-FA3C0750CD4C}"/>
                  </a:ext>
                </a:extLst>
              </cdr:cNvPr>
              <cdr:cNvSpPr txBox="1"/>
            </cdr:nvSpPr>
            <cdr:spPr>
              <a:xfrm xmlns:a="http://schemas.openxmlformats.org/drawingml/2006/main">
                <a:off x="3312368" y="3024336"/>
                <a:ext cx="2153923" cy="473490"/>
              </a:xfrm>
              <a:prstGeom xmlns:a="http://schemas.openxmlformats.org/drawingml/2006/main" prst="rect">
                <a:avLst/>
              </a:prstGeom>
              <a:solidFill xmlns:a="http://schemas.openxmlformats.org/drawingml/2006/main">
                <a:schemeClr val="accent2">
                  <a:lumMod val="5000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CU" sz="1600" b="1" dirty="0"/>
                  <a:t>INFORMACIÓN</a:t>
                </a:r>
              </a:p>
            </cdr:txBody>
          </cdr:sp>
        </cdr:grpSp>
        <cdr:grpSp>
          <cdr:nvGrpSpPr>
            <cdr:cNvPr id="19" name="Grupo 6">
              <a:extLst xmlns:a="http://schemas.openxmlformats.org/drawingml/2006/main">
                <a:ext uri="{FF2B5EF4-FFF2-40B4-BE49-F238E27FC236}">
                  <a16:creationId xmlns:a16="http://schemas.microsoft.com/office/drawing/2014/main" id="{43BF22D8-3AC5-4453-90A7-4F05167E7E94}"/>
                </a:ext>
              </a:extLst>
            </cdr:cNvPr>
            <cdr:cNvGrpSpPr/>
          </cdr:nvGrpSpPr>
          <cdr:grpSpPr>
            <a:xfrm xmlns:a="http://schemas.openxmlformats.org/drawingml/2006/main">
              <a:off x="4680520" y="720080"/>
              <a:ext cx="3146673" cy="1400175"/>
              <a:chOff x="4680520" y="720080"/>
              <a:chExt cx="3146673" cy="1400175"/>
            </a:xfrm>
          </cdr:grpSpPr>
        </cdr:grpSp>
        <cdr:grpSp>
          <cdr:nvGrpSpPr>
            <cdr:cNvPr id="2056" name="Grupo 6">
              <a:extLst xmlns:a="http://schemas.openxmlformats.org/drawingml/2006/main">
                <a:ext uri="{FF2B5EF4-FFF2-40B4-BE49-F238E27FC236}">
                  <a16:creationId xmlns:a16="http://schemas.microsoft.com/office/drawing/2014/main" id="{1660ABDD-0D71-4BC9-8A89-545223B2F42F}"/>
                </a:ext>
              </a:extLst>
            </cdr:cNvPr>
            <cdr:cNvGrpSpPr>
              <a:grpSpLocks xmlns:a="http://schemas.openxmlformats.org/drawingml/2006/main"/>
            </cdr:cNvGrpSpPr>
          </cdr:nvGrpSpPr>
          <cdr:grpSpPr bwMode="auto">
            <a:xfrm xmlns:a="http://schemas.openxmlformats.org/drawingml/2006/main">
              <a:off x="4680520" y="720080"/>
              <a:ext cx="3146673" cy="1400175"/>
              <a:chOff x="4680520" y="720080"/>
              <a:chExt cx="3146673" cy="1400175"/>
            </a:xfrm>
          </cdr:grpSpPr>
          <cdr:sp macro="" textlink="">
            <cdr:nvSpPr>
              <cdr:cNvPr id="5" name="Elipse 4">
                <a:extLst xmlns:a="http://schemas.openxmlformats.org/drawingml/2006/main">
                  <a:ext uri="{FF2B5EF4-FFF2-40B4-BE49-F238E27FC236}">
                    <a16:creationId xmlns:a16="http://schemas.microsoft.com/office/drawing/2014/main" id="{CD8AACF6-EC88-4AB8-A0EE-3711D8D03A4B}"/>
                  </a:ext>
                </a:extLst>
              </cdr:cNvPr>
              <cdr:cNvSpPr/>
            </cdr:nvSpPr>
            <cdr:spPr>
              <a:xfrm xmlns:a="http://schemas.openxmlformats.org/drawingml/2006/main">
                <a:off x="4680520" y="720080"/>
                <a:ext cx="3146673" cy="1400175"/>
              </a:xfrm>
              <a:prstGeom xmlns:a="http://schemas.openxmlformats.org/drawingml/2006/main" prst="ellipse">
                <a:avLst/>
              </a:prstGeom>
              <a:solidFill xmlns:a="http://schemas.openxmlformats.org/drawingml/2006/main">
                <a:srgbClr val="7030A0"/>
              </a:solidFill>
              <a:ln xmlns:a="http://schemas.openxmlformats.org/drawingml/2006/main">
                <a:solidFill>
                  <a:schemeClr val="tx1">
                    <a:alpha val="9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es-CU"/>
              </a:p>
            </cdr:txBody>
          </cdr:sp>
          <cdr:sp macro="" textlink="">
            <cdr:nvSpPr>
              <cdr:cNvPr id="6" name="CuadroTexto 3">
                <a:extLst xmlns:a="http://schemas.openxmlformats.org/drawingml/2006/main">
                  <a:ext uri="{FF2B5EF4-FFF2-40B4-BE49-F238E27FC236}">
                    <a16:creationId xmlns:a16="http://schemas.microsoft.com/office/drawing/2014/main" id="{C3A00BC6-7C4F-41A6-8225-FA3C0750CD4C}"/>
                  </a:ext>
                </a:extLst>
              </cdr:cNvPr>
              <cdr:cNvSpPr txBox="1"/>
            </cdr:nvSpPr>
            <cdr:spPr>
              <a:xfrm xmlns:a="http://schemas.openxmlformats.org/drawingml/2006/main">
                <a:off x="5413370" y="958206"/>
                <a:ext cx="1832799" cy="923925"/>
              </a:xfrm>
              <a:prstGeom xmlns:a="http://schemas.openxmlformats.org/drawingml/2006/main" prst="rect">
                <a:avLst/>
              </a:prstGeom>
              <a:solidFill xmlns:a="http://schemas.openxmlformats.org/drawingml/2006/main">
                <a:srgbClr val="7030A0"/>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CU" sz="1600" b="1" dirty="0"/>
                  <a:t>Gestión de Información y Conocimiento</a:t>
                </a:r>
              </a:p>
            </cdr:txBody>
          </cdr:sp>
        </cdr:grpSp>
      </cdr:grpSp>
      <cdr:sp macro="" textlink="">
        <cdr:nvSpPr>
          <cdr:cNvPr id="12" name="Triángulo isósceles 11">
            <a:extLst xmlns:a="http://schemas.openxmlformats.org/drawingml/2006/main">
              <a:ext uri="{FF2B5EF4-FFF2-40B4-BE49-F238E27FC236}">
                <a16:creationId xmlns:a16="http://schemas.microsoft.com/office/drawing/2014/main" id="{34DFF165-470D-4F52-979B-663AF5C24E38}"/>
              </a:ext>
            </a:extLst>
          </cdr:cNvPr>
          <cdr:cNvSpPr/>
        </cdr:nvSpPr>
        <cdr:spPr>
          <a:xfrm xmlns:a="http://schemas.openxmlformats.org/drawingml/2006/main" rot="3455289">
            <a:off x="5230126" y="1942403"/>
            <a:ext cx="744940" cy="432048"/>
          </a:xfrm>
          <a:prstGeom xmlns:a="http://schemas.openxmlformats.org/drawingml/2006/main" prst="triangle">
            <a:avLst/>
          </a:prstGeom>
          <a:solidFill xmlns:a="http://schemas.openxmlformats.org/drawingml/2006/main">
            <a:schemeClr val="tx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U"/>
          </a:p>
        </cdr:txBody>
      </cdr:sp>
      <cdr:sp macro="" textlink="">
        <cdr:nvSpPr>
          <cdr:cNvPr id="13" name="Triángulo isósceles 12">
            <a:extLst xmlns:a="http://schemas.openxmlformats.org/drawingml/2006/main">
              <a:ext uri="{FF2B5EF4-FFF2-40B4-BE49-F238E27FC236}">
                <a16:creationId xmlns:a16="http://schemas.microsoft.com/office/drawing/2014/main" id="{8442D79E-7DE7-475F-ACB9-1F66D52E0B25}"/>
              </a:ext>
            </a:extLst>
          </cdr:cNvPr>
          <cdr:cNvSpPr/>
        </cdr:nvSpPr>
        <cdr:spPr>
          <a:xfrm xmlns:a="http://schemas.openxmlformats.org/drawingml/2006/main" rot="3455289">
            <a:off x="2290433" y="3620280"/>
            <a:ext cx="744940" cy="432048"/>
          </a:xfrm>
          <a:prstGeom xmlns:a="http://schemas.openxmlformats.org/drawingml/2006/main" prst="triangle">
            <a:avLst/>
          </a:prstGeom>
          <a:solidFill xmlns:a="http://schemas.openxmlformats.org/drawingml/2006/main">
            <a:schemeClr val="tx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s-CU"/>
          </a:p>
        </cdr:txBody>
      </cdr:sp>
    </cdr:grpSp>
  </cdr:relSizeAnchor>
  <cdr:relSizeAnchor xmlns:cdr="http://schemas.openxmlformats.org/drawingml/2006/chartDrawing">
    <cdr:from>
      <cdr:x>0.04054</cdr:x>
      <cdr:y>0.07539</cdr:y>
    </cdr:from>
    <cdr:to>
      <cdr:x>0.51351</cdr:x>
      <cdr:y>0.32431</cdr:y>
    </cdr:to>
    <cdr:sp macro="" textlink="">
      <cdr:nvSpPr>
        <cdr:cNvPr id="16" name="CuadroTexto 2">
          <a:extLst xmlns:a="http://schemas.openxmlformats.org/drawingml/2006/main">
            <a:ext uri="{FF2B5EF4-FFF2-40B4-BE49-F238E27FC236}">
              <a16:creationId xmlns:a16="http://schemas.microsoft.com/office/drawing/2014/main" id="{9F0D3B6F-2685-42E9-A876-3A5A095D4903}"/>
            </a:ext>
          </a:extLst>
        </cdr:cNvPr>
        <cdr:cNvSpPr txBox="1"/>
      </cdr:nvSpPr>
      <cdr:spPr>
        <a:xfrm xmlns:a="http://schemas.openxmlformats.org/drawingml/2006/main">
          <a:off x="324361" y="456705"/>
          <a:ext cx="3784233" cy="1507913"/>
        </a:xfrm>
        <a:prstGeom xmlns:a="http://schemas.openxmlformats.org/drawingml/2006/main" prst="rect">
          <a:avLst/>
        </a:prstGeom>
        <a:noFill xmlns:a="http://schemas.openxmlformats.org/drawingml/2006/main"/>
        <a:ln xmlns:a="http://schemas.openxmlformats.org/drawingml/2006/main" w="63500">
          <a:solidFill>
            <a:schemeClr val="tx1"/>
          </a:solidFill>
        </a:ln>
      </cdr:spPr>
      <cdr:txBody>
        <a:bodyPr xmlns:a="http://schemas.openxmlformats.org/drawingml/2006/main" wrap="square" rtlCol="0">
          <a:spAutoFit/>
        </a:bodyPr>
        <a:lstStyle xmlns:a="http://schemas.openxmlformats.org/drawingml/2006/main">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pPr algn="ctr">
            <a:lnSpc>
              <a:spcPts val="3300"/>
            </a:lnSpc>
          </a:pPr>
          <a:r>
            <a:rPr lang="es-MX" sz="3200" b="1" dirty="0"/>
            <a:t>Crecimiento exponencial de la Información</a:t>
          </a:r>
          <a:endParaRPr lang="es-CU" sz="3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2F90BE3-FBEB-4B7E-A67A-56659E57B0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s-ES"/>
          </a:p>
        </p:txBody>
      </p:sp>
      <p:sp>
        <p:nvSpPr>
          <p:cNvPr id="3" name="Marcador de fecha 2">
            <a:extLst>
              <a:ext uri="{FF2B5EF4-FFF2-40B4-BE49-F238E27FC236}">
                <a16:creationId xmlns:a16="http://schemas.microsoft.com/office/drawing/2014/main" id="{73E6F738-893B-43EA-8321-9E564DE13B7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D49708A7-5B28-413C-8DC1-25219C8F91C9}" type="datetimeFigureOut">
              <a:rPr lang="es-ES"/>
              <a:pPr>
                <a:defRPr/>
              </a:pPr>
              <a:t>04/11/2023</a:t>
            </a:fld>
            <a:endParaRPr lang="es-ES"/>
          </a:p>
        </p:txBody>
      </p:sp>
      <p:sp>
        <p:nvSpPr>
          <p:cNvPr id="4" name="Marcador de imagen de diapositiva 3">
            <a:extLst>
              <a:ext uri="{FF2B5EF4-FFF2-40B4-BE49-F238E27FC236}">
                <a16:creationId xmlns:a16="http://schemas.microsoft.com/office/drawing/2014/main" id="{4495004C-D51C-41C3-91EB-B467CD6E82E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a:extLst>
              <a:ext uri="{FF2B5EF4-FFF2-40B4-BE49-F238E27FC236}">
                <a16:creationId xmlns:a16="http://schemas.microsoft.com/office/drawing/2014/main" id="{EB845D66-BE52-4F56-8BD9-9BCE77E18E5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a:extLst>
              <a:ext uri="{FF2B5EF4-FFF2-40B4-BE49-F238E27FC236}">
                <a16:creationId xmlns:a16="http://schemas.microsoft.com/office/drawing/2014/main" id="{FF9F30EB-5B1A-4622-98CB-4C9E68C531C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s-ES"/>
          </a:p>
        </p:txBody>
      </p:sp>
      <p:sp>
        <p:nvSpPr>
          <p:cNvPr id="7" name="Marcador de número de diapositiva 6">
            <a:extLst>
              <a:ext uri="{FF2B5EF4-FFF2-40B4-BE49-F238E27FC236}">
                <a16:creationId xmlns:a16="http://schemas.microsoft.com/office/drawing/2014/main" id="{AF508601-A555-47DE-BC55-BF130F4B8EA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6D89D3A5-CAA0-48A0-B912-3C82BB1FBEB2}"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arcador de imagen de diapositiva 1">
            <a:extLst>
              <a:ext uri="{FF2B5EF4-FFF2-40B4-BE49-F238E27FC236}">
                <a16:creationId xmlns:a16="http://schemas.microsoft.com/office/drawing/2014/main" id="{F350AB89-91C9-4F90-89A6-59227F7A3C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Marcador de notas 2">
            <a:extLst>
              <a:ext uri="{FF2B5EF4-FFF2-40B4-BE49-F238E27FC236}">
                <a16:creationId xmlns:a16="http://schemas.microsoft.com/office/drawing/2014/main" id="{A890BAA0-5122-4C34-9488-07BA6C97BF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CU" b="1" i="1" u="sng"/>
              <a:t>Conferencia Tema I. Generalidades de la clasificación de las Fuentes de Información.</a:t>
            </a:r>
            <a:r>
              <a:rPr lang="es-ES" altLang="es-CU"/>
              <a:t> </a:t>
            </a:r>
            <a:endParaRPr lang="es-CU" altLang="es-CU"/>
          </a:p>
        </p:txBody>
      </p:sp>
      <p:sp>
        <p:nvSpPr>
          <p:cNvPr id="15364" name="Marcador de número de diapositiva 3">
            <a:extLst>
              <a:ext uri="{FF2B5EF4-FFF2-40B4-BE49-F238E27FC236}">
                <a16:creationId xmlns:a16="http://schemas.microsoft.com/office/drawing/2014/main" id="{2C8559FA-3D1F-4B8A-A1C1-D9688BB338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E7570F-01DA-4F9E-BA67-E9907B3814FE}" type="slidenum">
              <a:rPr lang="es-ES" altLang="es-CU" smtClean="0"/>
              <a:pPr/>
              <a:t>1</a:t>
            </a:fld>
            <a:endParaRPr lang="es-ES" altLang="es-C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arcador de imagen de diapositiva 1">
            <a:extLst>
              <a:ext uri="{FF2B5EF4-FFF2-40B4-BE49-F238E27FC236}">
                <a16:creationId xmlns:a16="http://schemas.microsoft.com/office/drawing/2014/main" id="{D9ED4ABB-34DA-4CD1-8D1B-00BA06898E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Marcador de notas 2">
            <a:extLst>
              <a:ext uri="{FF2B5EF4-FFF2-40B4-BE49-F238E27FC236}">
                <a16:creationId xmlns:a16="http://schemas.microsoft.com/office/drawing/2014/main" id="{8DFD6C50-0BCE-4F60-94AA-B61563B8A3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s-ES" altLang="es-CU" b="1"/>
              <a:t>Información:</a:t>
            </a:r>
            <a:r>
              <a:rPr lang="es-ES" altLang="es-CU"/>
              <a:t> </a:t>
            </a:r>
            <a:endParaRPr lang="es-CU" altLang="es-CU"/>
          </a:p>
          <a:p>
            <a:r>
              <a:rPr lang="es-ES" altLang="es-CU"/>
              <a:t>Información es la acción y resultado de informar o informarse, es el conjunto de datos sobre una materia determinada, también habla de una investigación jurídica y legal de un hecho o delito.</a:t>
            </a:r>
            <a:endParaRPr lang="es-CU" altLang="es-CU"/>
          </a:p>
          <a:p>
            <a:r>
              <a:rPr lang="es-ES" altLang="es-CU"/>
              <a:t>Pero en el contexto que nos ocupa.</a:t>
            </a:r>
            <a:endParaRPr lang="es-CU" altLang="es-CU"/>
          </a:p>
          <a:p>
            <a:r>
              <a:rPr lang="es-ES" altLang="es-CU" b="1"/>
              <a:t>INFORMACIÓN</a:t>
            </a:r>
            <a:r>
              <a:rPr lang="es-ES" altLang="es-CU"/>
              <a:t> es un conjunto organizado de datos </a:t>
            </a:r>
            <a:r>
              <a:rPr lang="es-ES" altLang="es-CU" b="1"/>
              <a:t>procesados</a:t>
            </a:r>
            <a:r>
              <a:rPr lang="es-ES" altLang="es-CU"/>
              <a:t>, que constituyen un mensaje que cambia el estado de conocimiento del sujeto o sistema que recibe dicho mensaje. Desde el punto de vista de la teoría general de sistemas cualquier señal o input capaz de cambiar el estado de un sistema constituye un pedazo de información. La información se puede describir como un mensaje, normalmente bajo la forma de un documento o algún tipo de comunicación audible o visible. Como cualquier mensaje, tiene un emisor y un receptor. La información es capaz de cambiar la forma en que el receptor percibe algo, es capaz de impactar sobre sus juicios de valor y comportamientos.</a:t>
            </a:r>
            <a:endParaRPr lang="es-CU" altLang="es-CU"/>
          </a:p>
        </p:txBody>
      </p:sp>
      <p:sp>
        <p:nvSpPr>
          <p:cNvPr id="33796" name="Marcador de número de diapositiva 3">
            <a:extLst>
              <a:ext uri="{FF2B5EF4-FFF2-40B4-BE49-F238E27FC236}">
                <a16:creationId xmlns:a16="http://schemas.microsoft.com/office/drawing/2014/main" id="{71721790-2DCD-45A3-A026-2B5852DA9E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86A6E0-2D25-404A-88A9-8CB8F5876261}" type="slidenum">
              <a:rPr lang="es-ES" altLang="es-ES" smtClean="0"/>
              <a:pPr/>
              <a:t>10</a:t>
            </a:fld>
            <a:endParaRPr lang="es-ES" alt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imagen de diapositiva 1">
            <a:extLst>
              <a:ext uri="{FF2B5EF4-FFF2-40B4-BE49-F238E27FC236}">
                <a16:creationId xmlns:a16="http://schemas.microsoft.com/office/drawing/2014/main" id="{FADEF7FF-A7D5-4C25-85C8-60CC351C7B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Marcador de notas 2">
            <a:extLst>
              <a:ext uri="{FF2B5EF4-FFF2-40B4-BE49-F238E27FC236}">
                <a16:creationId xmlns:a16="http://schemas.microsoft.com/office/drawing/2014/main" id="{6A14250E-48F1-4BE2-9FCE-0CA97946F2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s-ES" altLang="es-CU" b="1"/>
              <a:t>Información Científica: </a:t>
            </a:r>
            <a:endParaRPr lang="es-CU" altLang="es-CU"/>
          </a:p>
          <a:p>
            <a:r>
              <a:rPr lang="es-ES" altLang="es-CU"/>
              <a:t>Es la información lógica, obtenida en el proceso del conocimiento que refleja las leyes del mundo objetivo y es utilizada en la práctica histórico-social.</a:t>
            </a:r>
            <a:endParaRPr lang="es-CU" altLang="es-CU"/>
          </a:p>
        </p:txBody>
      </p:sp>
      <p:sp>
        <p:nvSpPr>
          <p:cNvPr id="36868" name="Marcador de número de diapositiva 3">
            <a:extLst>
              <a:ext uri="{FF2B5EF4-FFF2-40B4-BE49-F238E27FC236}">
                <a16:creationId xmlns:a16="http://schemas.microsoft.com/office/drawing/2014/main" id="{88F96AD4-2D24-4E8D-8147-CB380E3F65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13E742-6154-4D9E-B56B-AAB34AEE2060}" type="slidenum">
              <a:rPr lang="es-ES" altLang="es-ES" smtClean="0"/>
              <a:pPr/>
              <a:t>12</a:t>
            </a:fld>
            <a:endParaRPr lang="es-ES" alt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imagen de diapositiva 1">
            <a:extLst>
              <a:ext uri="{FF2B5EF4-FFF2-40B4-BE49-F238E27FC236}">
                <a16:creationId xmlns:a16="http://schemas.microsoft.com/office/drawing/2014/main" id="{B7F4B83D-B741-441A-A992-271917AB1F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Marcador de notas 2">
            <a:extLst>
              <a:ext uri="{FF2B5EF4-FFF2-40B4-BE49-F238E27FC236}">
                <a16:creationId xmlns:a16="http://schemas.microsoft.com/office/drawing/2014/main" id="{16237745-58C7-4C38-821C-665CFCE236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s-ES" altLang="es-CU" b="1"/>
              <a:t>Fuente de información: </a:t>
            </a:r>
            <a:endParaRPr lang="es-CU" altLang="es-CU"/>
          </a:p>
          <a:p>
            <a:r>
              <a:rPr lang="es-ES" altLang="es-CU" b="1"/>
              <a:t>Todo objeto o sujeto que genere, contenga, suministre o transfiera información/conocimiento.</a:t>
            </a:r>
            <a:endParaRPr lang="es-CU" altLang="es-CU"/>
          </a:p>
        </p:txBody>
      </p:sp>
      <p:sp>
        <p:nvSpPr>
          <p:cNvPr id="38916" name="Marcador de número de diapositiva 3">
            <a:extLst>
              <a:ext uri="{FF2B5EF4-FFF2-40B4-BE49-F238E27FC236}">
                <a16:creationId xmlns:a16="http://schemas.microsoft.com/office/drawing/2014/main" id="{5B2C405C-1354-4A79-A5FE-207854C9E4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417143-A6D9-49CE-BF30-D18C21E537CE}" type="slidenum">
              <a:rPr lang="es-ES" altLang="es-ES" smtClean="0"/>
              <a:pPr/>
              <a:t>13</a:t>
            </a:fld>
            <a:endParaRPr lang="es-E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imagen de diapositiva 1">
            <a:extLst>
              <a:ext uri="{FF2B5EF4-FFF2-40B4-BE49-F238E27FC236}">
                <a16:creationId xmlns:a16="http://schemas.microsoft.com/office/drawing/2014/main" id="{1C6FF4C4-63B9-4A2E-B1D2-1D87DAA3A5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Marcador de notas 2">
            <a:extLst>
              <a:ext uri="{FF2B5EF4-FFF2-40B4-BE49-F238E27FC236}">
                <a16:creationId xmlns:a16="http://schemas.microsoft.com/office/drawing/2014/main" id="{F51C2998-CF83-45B0-B1F0-85EA6AB1C7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CU" b="1"/>
              <a:t>Objetivo específico:</a:t>
            </a:r>
            <a:endParaRPr lang="es-CU" altLang="es-CU"/>
          </a:p>
          <a:p>
            <a:r>
              <a:rPr lang="es-ES_tradnl" altLang="es-CU"/>
              <a:t>Identificar el conocimiento de conceptos que derivan a la definición de fuentes de información para comprender el porqué de la existencia de diferentes clasificaciones.</a:t>
            </a:r>
            <a:endParaRPr lang="es-CU" altLang="es-CU"/>
          </a:p>
        </p:txBody>
      </p:sp>
      <p:sp>
        <p:nvSpPr>
          <p:cNvPr id="17412" name="Marcador de número de diapositiva 3">
            <a:extLst>
              <a:ext uri="{FF2B5EF4-FFF2-40B4-BE49-F238E27FC236}">
                <a16:creationId xmlns:a16="http://schemas.microsoft.com/office/drawing/2014/main" id="{B162C9F1-0330-4A15-8279-A56E4DF92D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4AA191-BABC-4E7A-862D-67E6A86766B5}" type="slidenum">
              <a:rPr lang="es-ES" altLang="es-CU" smtClean="0"/>
              <a:pPr/>
              <a:t>2</a:t>
            </a:fld>
            <a:endParaRPr lang="es-ES" altLang="es-C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a:extLst>
              <a:ext uri="{FF2B5EF4-FFF2-40B4-BE49-F238E27FC236}">
                <a16:creationId xmlns:a16="http://schemas.microsoft.com/office/drawing/2014/main" id="{16B0230E-E0BD-4D7C-8A4D-125AB792A3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a:extLst>
              <a:ext uri="{FF2B5EF4-FFF2-40B4-BE49-F238E27FC236}">
                <a16:creationId xmlns:a16="http://schemas.microsoft.com/office/drawing/2014/main" id="{255F25FB-65AD-4886-A1E9-5A7DE313EB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CU" b="1"/>
              <a:t>Contenidos:</a:t>
            </a:r>
            <a:endParaRPr lang="es-CU" altLang="es-CU"/>
          </a:p>
          <a:p>
            <a:r>
              <a:rPr lang="es-ES" altLang="es-CU"/>
              <a:t>Tema I. Generalidades de la clasificación de las Fuentes de Información.</a:t>
            </a:r>
            <a:endParaRPr lang="es-CU" altLang="es-CU"/>
          </a:p>
          <a:p>
            <a:pPr lvl="1"/>
            <a:r>
              <a:rPr lang="es-ES" altLang="es-CU"/>
              <a:t>Documento</a:t>
            </a:r>
            <a:endParaRPr lang="es-CU" altLang="es-CU"/>
          </a:p>
          <a:p>
            <a:pPr lvl="1"/>
            <a:r>
              <a:rPr lang="es-ES" altLang="es-CU"/>
              <a:t>Documento Científico</a:t>
            </a:r>
            <a:endParaRPr lang="es-CU" altLang="es-CU"/>
          </a:p>
          <a:p>
            <a:pPr lvl="1"/>
            <a:r>
              <a:rPr lang="es-ES" altLang="es-CU"/>
              <a:t>Información</a:t>
            </a:r>
            <a:endParaRPr lang="es-CU" altLang="es-CU"/>
          </a:p>
          <a:p>
            <a:pPr lvl="1"/>
            <a:r>
              <a:rPr lang="es-ES" altLang="es-CU"/>
              <a:t>Información Científica</a:t>
            </a:r>
            <a:endParaRPr lang="es-CU" altLang="es-CU"/>
          </a:p>
          <a:p>
            <a:pPr lvl="1"/>
            <a:r>
              <a:rPr lang="es-ES" altLang="es-CU"/>
              <a:t>Fuente de Informació</a:t>
            </a:r>
            <a:r>
              <a:rPr lang="es-MX" altLang="es-CU"/>
              <a:t>n</a:t>
            </a:r>
            <a:endParaRPr lang="es-CU" altLang="es-CU"/>
          </a:p>
          <a:p>
            <a:endParaRPr lang="es-CU" altLang="es-CU" sz="1000"/>
          </a:p>
        </p:txBody>
      </p:sp>
      <p:sp>
        <p:nvSpPr>
          <p:cNvPr id="19460" name="Marcador de número de diapositiva 3">
            <a:extLst>
              <a:ext uri="{FF2B5EF4-FFF2-40B4-BE49-F238E27FC236}">
                <a16:creationId xmlns:a16="http://schemas.microsoft.com/office/drawing/2014/main" id="{ADA3A7CA-4CEB-490F-9B21-9C59E7E91C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2D03F8-1B64-4D40-AF92-F6563815EF60}" type="slidenum">
              <a:rPr lang="es-ES" altLang="es-CU" smtClean="0"/>
              <a:pPr/>
              <a:t>3</a:t>
            </a:fld>
            <a:endParaRPr lang="es-ES" altLang="es-C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imagen de diapositiva 1">
            <a:extLst>
              <a:ext uri="{FF2B5EF4-FFF2-40B4-BE49-F238E27FC236}">
                <a16:creationId xmlns:a16="http://schemas.microsoft.com/office/drawing/2014/main" id="{1703DBDD-6116-4C70-B834-7A69D9778F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Marcador de notas 2">
            <a:extLst>
              <a:ext uri="{FF2B5EF4-FFF2-40B4-BE49-F238E27FC236}">
                <a16:creationId xmlns:a16="http://schemas.microsoft.com/office/drawing/2014/main" id="{AF6AA380-9D04-4EE8-8695-E58D96CD21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CU"/>
              <a:t>El desarrollo científico técnico alcanzado en el mundo y la división de las disciplinas, al paralelo con la interdisciplinariedad y la transdisciplinariedad han hecho que el crecimiento de la información sea tan exponencial que no ha quedado otro remedio que ir a la Gestión de la Información y el Conocimiento, a la ejecución de productos y a la creación de productos y servicios, en fin a fuentes de información que hagan más factible llegar de forma más simple a las fuentes de información documentales creadas por el personal científico y académico que trabaja en las disciplinas. </a:t>
            </a:r>
            <a:endParaRPr lang="es-CU" altLang="es-CU"/>
          </a:p>
        </p:txBody>
      </p:sp>
      <p:sp>
        <p:nvSpPr>
          <p:cNvPr id="21508" name="Marcador de número de diapositiva 3">
            <a:extLst>
              <a:ext uri="{FF2B5EF4-FFF2-40B4-BE49-F238E27FC236}">
                <a16:creationId xmlns:a16="http://schemas.microsoft.com/office/drawing/2014/main" id="{40C10F3D-E8A3-4822-8AA7-29DCFE46D8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7E29FE-6D0C-4436-B761-A0E5F7F5D45C}" type="slidenum">
              <a:rPr lang="es-ES" altLang="es-CU" smtClean="0"/>
              <a:pPr/>
              <a:t>4</a:t>
            </a:fld>
            <a:endParaRPr lang="es-ES" altLang="es-C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8CDDE1CA-1945-453B-8535-0768C86009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Marcador de notas 2">
            <a:extLst>
              <a:ext uri="{FF2B5EF4-FFF2-40B4-BE49-F238E27FC236}">
                <a16:creationId xmlns:a16="http://schemas.microsoft.com/office/drawing/2014/main" id="{4812076B-B9F1-4826-855F-5558B9F29B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CU"/>
              <a:t>En nuestra lengua, el término “fuentes de información”, aparece acuñado como tal y referido al campo de la Biblioteconomía y Documentación en 1957, cuando Josefa Emilia Sabor publica un significativo libro que lleva por título “Manual de Fuentes de Información”. Aunque la autora no define lo que son, sí ofrece un extenso y detallado trabajo sobre las que pueden considerarse como tales, al menos las más significativas y utilizadas en las bibliotecas para satisfacer las necesidades informativas de sus usuarios.</a:t>
            </a:r>
            <a:endParaRPr lang="es-CU" altLang="es-CU"/>
          </a:p>
          <a:p>
            <a:r>
              <a:rPr lang="es-ES" altLang="es-CU"/>
              <a:t>Se trata de un término compuesto por dos elementos yuxtapuestos con una gran carga semántica </a:t>
            </a:r>
            <a:r>
              <a:rPr lang="es-ES" altLang="es-CU" b="1"/>
              <a:t>fuente + información. </a:t>
            </a:r>
            <a:r>
              <a:rPr lang="es-ES" altLang="es-CU"/>
              <a:t>De forma muy general podemos definirlo como </a:t>
            </a:r>
            <a:r>
              <a:rPr lang="es-ES" altLang="es-CU" b="1"/>
              <a:t>"recursos necesarios para poder acceder a la información y al conocimiento en general"</a:t>
            </a:r>
            <a:endParaRPr lang="es-CU" altLang="es-CU"/>
          </a:p>
        </p:txBody>
      </p:sp>
      <p:sp>
        <p:nvSpPr>
          <p:cNvPr id="23556" name="Marcador de número de diapositiva 3">
            <a:extLst>
              <a:ext uri="{FF2B5EF4-FFF2-40B4-BE49-F238E27FC236}">
                <a16:creationId xmlns:a16="http://schemas.microsoft.com/office/drawing/2014/main" id="{2D888AAB-679E-4E4A-B910-D8DE84613F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D3D076-B629-4CC6-A663-9EB5C5339244}" type="slidenum">
              <a:rPr lang="es-ES" altLang="es-CU" smtClean="0"/>
              <a:pPr/>
              <a:t>5</a:t>
            </a:fld>
            <a:endParaRPr lang="es-ES" altLang="es-C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a:extLst>
              <a:ext uri="{FF2B5EF4-FFF2-40B4-BE49-F238E27FC236}">
                <a16:creationId xmlns:a16="http://schemas.microsoft.com/office/drawing/2014/main" id="{3296C1A3-99D7-458F-9B81-C682802B67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Marcador de notas 2">
            <a:extLst>
              <a:ext uri="{FF2B5EF4-FFF2-40B4-BE49-F238E27FC236}">
                <a16:creationId xmlns:a16="http://schemas.microsoft.com/office/drawing/2014/main" id="{3BE738DF-EEA6-4696-9ED8-93FFE0878F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CU"/>
              <a:t>No se puede hablar de fuentes de información solo documentales, porque todo lo que nos rodea se constituye en fuente de información dado que todo aporta conocimiento sobre las características de cada uno de los objetos que se analicen.</a:t>
            </a:r>
            <a:endParaRPr lang="es-CU" altLang="es-CU"/>
          </a:p>
          <a:p>
            <a:r>
              <a:rPr lang="es-ES" altLang="es-CU"/>
              <a:t>Hay definiciones importantes a tener en cuenta para adentrarse en el conocimiento de la clasificación de las fuentes de información y entre estos conceptos tenemos los conceptos de </a:t>
            </a:r>
            <a:r>
              <a:rPr lang="es-ES" altLang="es-CU" b="1"/>
              <a:t>documento, documento científico, información e información científica</a:t>
            </a:r>
            <a:r>
              <a:rPr lang="es-ES" altLang="es-CU"/>
              <a:t>. </a:t>
            </a:r>
            <a:endParaRPr lang="es-CU" altLang="es-CU"/>
          </a:p>
        </p:txBody>
      </p:sp>
      <p:sp>
        <p:nvSpPr>
          <p:cNvPr id="25604" name="Marcador de número de diapositiva 3">
            <a:extLst>
              <a:ext uri="{FF2B5EF4-FFF2-40B4-BE49-F238E27FC236}">
                <a16:creationId xmlns:a16="http://schemas.microsoft.com/office/drawing/2014/main" id="{02F4B0BF-A5BA-45CC-9C81-1707A8E23A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4909A28-DDA6-4B40-A1EC-D1CB2670AADC}" type="slidenum">
              <a:rPr lang="es-ES" altLang="es-ES" smtClean="0"/>
              <a:pPr/>
              <a:t>6</a:t>
            </a:fld>
            <a:endParaRPr lang="es-ES"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a:extLst>
              <a:ext uri="{FF2B5EF4-FFF2-40B4-BE49-F238E27FC236}">
                <a16:creationId xmlns:a16="http://schemas.microsoft.com/office/drawing/2014/main" id="{DB0C7C15-ADC8-46C2-9102-74D8EAC1E7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Marcador de notas 2">
            <a:extLst>
              <a:ext uri="{FF2B5EF4-FFF2-40B4-BE49-F238E27FC236}">
                <a16:creationId xmlns:a16="http://schemas.microsoft.com/office/drawing/2014/main" id="{C46EF980-1911-4E8A-A027-FF956A3F65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s-ES" altLang="es-CU" b="1"/>
              <a:t>Documento</a:t>
            </a:r>
            <a:endParaRPr lang="es-CU" altLang="es-CU"/>
          </a:p>
          <a:p>
            <a:r>
              <a:rPr lang="es-ES" altLang="es-CU"/>
              <a:t>Según la Real Academia de la Lengua Española documento es:</a:t>
            </a:r>
            <a:endParaRPr lang="es-CU" altLang="es-CU"/>
          </a:p>
          <a:p>
            <a:r>
              <a:rPr lang="es-ES" altLang="es-CU"/>
              <a:t>Escrito que ilustra o informa acerca de un hecho.</a:t>
            </a:r>
            <a:endParaRPr lang="es-CU" altLang="es-CU"/>
          </a:p>
          <a:p>
            <a:r>
              <a:rPr lang="es-ES" altLang="es-CU"/>
              <a:t>Existen documentos en los que se detallan las operaciones de los servicios secretos.</a:t>
            </a:r>
            <a:endParaRPr lang="es-CU" altLang="es-CU"/>
          </a:p>
          <a:p>
            <a:r>
              <a:rPr lang="es-ES" altLang="es-CU"/>
              <a:t>Cualquier cosa que sirve para probar algo.</a:t>
            </a:r>
            <a:endParaRPr lang="es-CU" altLang="es-CU"/>
          </a:p>
          <a:p>
            <a:r>
              <a:rPr lang="es-ES" altLang="es-CU" b="1"/>
              <a:t>DOCUMENTO: </a:t>
            </a:r>
            <a:r>
              <a:rPr lang="es-ES" altLang="es-CU"/>
              <a:t>Un </a:t>
            </a:r>
            <a:r>
              <a:rPr lang="es-ES" altLang="es-CU" b="1"/>
              <a:t>documento</a:t>
            </a:r>
            <a:r>
              <a:rPr lang="es-ES" altLang="es-CU"/>
              <a:t> es el testimonio material de un hecho o acto realizado en el ejercicio de sus funciones por instituciones o personas físicas, jurídicas, públicas o privadas, registrado en una unidad de información en cualquier tipo de soporte (papel, cintas, discos magnéticos, películas, fotografías, etcétera) en lengua natural o convencional. Es el testimonio de una actividad humana fijada en un soporte. </a:t>
            </a:r>
            <a:endParaRPr lang="es-CU" altLang="es-CU"/>
          </a:p>
        </p:txBody>
      </p:sp>
      <p:sp>
        <p:nvSpPr>
          <p:cNvPr id="27652" name="Marcador de número de diapositiva 3">
            <a:extLst>
              <a:ext uri="{FF2B5EF4-FFF2-40B4-BE49-F238E27FC236}">
                <a16:creationId xmlns:a16="http://schemas.microsoft.com/office/drawing/2014/main" id="{814F5A2B-B2FF-4598-B6C7-B2B6E756D5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A69E58-229C-413E-BB4A-04E4DAEBB63A}" type="slidenum">
              <a:rPr lang="es-ES" altLang="es-ES" smtClean="0"/>
              <a:pPr/>
              <a:t>7</a:t>
            </a:fld>
            <a:endParaRPr lang="es-ES"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imagen de diapositiva 1">
            <a:extLst>
              <a:ext uri="{FF2B5EF4-FFF2-40B4-BE49-F238E27FC236}">
                <a16:creationId xmlns:a16="http://schemas.microsoft.com/office/drawing/2014/main" id="{80A7A961-2455-48A8-9A52-52C7B47C1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Marcador de notas 2">
            <a:extLst>
              <a:ext uri="{FF2B5EF4-FFF2-40B4-BE49-F238E27FC236}">
                <a16:creationId xmlns:a16="http://schemas.microsoft.com/office/drawing/2014/main" id="{9C76D021-BBEE-4E13-A3DA-DDA99CAA16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U" altLang="es-CU"/>
          </a:p>
        </p:txBody>
      </p:sp>
      <p:sp>
        <p:nvSpPr>
          <p:cNvPr id="29700" name="Marcador de número de diapositiva 3">
            <a:extLst>
              <a:ext uri="{FF2B5EF4-FFF2-40B4-BE49-F238E27FC236}">
                <a16:creationId xmlns:a16="http://schemas.microsoft.com/office/drawing/2014/main" id="{6B20BB6A-AF01-45BC-9E71-14907E1372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676618-52A1-4FE7-B31F-BE32B2F5ACDB}" type="slidenum">
              <a:rPr lang="es-ES" altLang="es-CU" smtClean="0"/>
              <a:pPr/>
              <a:t>8</a:t>
            </a:fld>
            <a:endParaRPr lang="es-ES" altLang="es-C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36740B43-EDA7-4A98-9A29-595C2652A5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ACA28506-64F5-430C-888E-54E5DBC2AB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s-ES" altLang="es-CU" b="1"/>
              <a:t>Documento Científico</a:t>
            </a:r>
            <a:endParaRPr lang="es-CU" altLang="es-CU"/>
          </a:p>
          <a:p>
            <a:r>
              <a:rPr lang="es-ES" altLang="es-CU"/>
              <a:t>Se entiende por </a:t>
            </a:r>
            <a:r>
              <a:rPr lang="es-ES" altLang="es-CU" b="1"/>
              <a:t>DOCUMENTO CIENTÍFICO</a:t>
            </a:r>
            <a:r>
              <a:rPr lang="es-ES" altLang="es-CU"/>
              <a:t>, todo objeto material que contenga algún conocimiento científico, a fin de transmitirlo en el tiempo y el espacio y que sea de uso práctico y social.  En él se almacenan las experiencias acumuladas por generaciones anteriores, las que, a su vez, constituyen un punto de partida para descubrir nuevos conocimientos en función y beneficio de las generaciones actuales y futuras.  Los documentos científicos garantizan la continuidad del desarrollo científico y representan un eficaz punto de apoyo en la sistematización de los conocimientos acumulados en un periodo determinado.</a:t>
            </a:r>
            <a:endParaRPr lang="es-CU" altLang="es-CU"/>
          </a:p>
        </p:txBody>
      </p:sp>
      <p:sp>
        <p:nvSpPr>
          <p:cNvPr id="31748" name="Marcador de número de diapositiva 3">
            <a:extLst>
              <a:ext uri="{FF2B5EF4-FFF2-40B4-BE49-F238E27FC236}">
                <a16:creationId xmlns:a16="http://schemas.microsoft.com/office/drawing/2014/main" id="{28422E86-3E6E-46C9-A726-56B7795B32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9DC7C2-0EBC-4447-9C6E-4924B5C08DF2}" type="slidenum">
              <a:rPr lang="es-ES" altLang="es-ES" smtClean="0"/>
              <a:pPr/>
              <a:t>9</a:t>
            </a:fld>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7 Redondear rectángulo de esquina diagonal">
            <a:extLst>
              <a:ext uri="{FF2B5EF4-FFF2-40B4-BE49-F238E27FC236}">
                <a16:creationId xmlns:a16="http://schemas.microsoft.com/office/drawing/2014/main" id="{CE43B0D1-9D45-4C66-A15B-285EA374C77A}"/>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7 Título"/>
          <p:cNvSpPr>
            <a:spLocks noGrp="1"/>
          </p:cNvSpPr>
          <p:nvPr>
            <p:ph type="ctrTitle"/>
          </p:nvPr>
        </p:nvSpPr>
        <p:spPr>
          <a:xfrm>
            <a:off x="464234" y="381001"/>
            <a:ext cx="8229600" cy="2209800"/>
          </a:xfrm>
        </p:spPr>
        <p:txBody>
          <a:bodyPr lIns="45720" rIns="228600"/>
          <a:lstStyle>
            <a:lvl1pPr marL="0" algn="r">
              <a:defRPr sz="4800"/>
            </a:lvl1pPr>
            <a:extLst/>
          </a:lstStyle>
          <a:p>
            <a:r>
              <a:rPr lang="es-ES"/>
              <a:t>Haga clic para modificar el estilo de título del patrón</a:t>
            </a:r>
            <a:endParaRPr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a:t>Haga clic para modificar el estilo de subtítulo del patrón</a:t>
            </a:r>
            <a:endParaRPr lang="en-US"/>
          </a:p>
        </p:txBody>
      </p:sp>
      <p:sp>
        <p:nvSpPr>
          <p:cNvPr id="5" name="9 Marcador de fecha">
            <a:extLst>
              <a:ext uri="{FF2B5EF4-FFF2-40B4-BE49-F238E27FC236}">
                <a16:creationId xmlns:a16="http://schemas.microsoft.com/office/drawing/2014/main" id="{86F17F10-3F7A-45E7-8EA6-D1459873C0B1}"/>
              </a:ext>
            </a:extLst>
          </p:cNvPr>
          <p:cNvSpPr>
            <a:spLocks noGrp="1"/>
          </p:cNvSpPr>
          <p:nvPr>
            <p:ph type="dt" sz="half" idx="10"/>
          </p:nvPr>
        </p:nvSpPr>
        <p:spPr>
          <a:xfrm>
            <a:off x="5562600" y="6508750"/>
            <a:ext cx="3001963" cy="274638"/>
          </a:xfrm>
        </p:spPr>
        <p:txBody>
          <a:bodyPr vert="horz" rtlCol="0"/>
          <a:lstStyle>
            <a:lvl1pPr>
              <a:defRPr/>
            </a:lvl1pPr>
            <a:extLst/>
          </a:lstStyle>
          <a:p>
            <a:pPr>
              <a:defRPr/>
            </a:pPr>
            <a:fld id="{6E440F23-8E26-4736-ABB1-41F686069C04}" type="datetimeFigureOut">
              <a:rPr lang="es-ES"/>
              <a:pPr>
                <a:defRPr/>
              </a:pPr>
              <a:t>04/11/2023</a:t>
            </a:fld>
            <a:endParaRPr lang="es-ES"/>
          </a:p>
        </p:txBody>
      </p:sp>
      <p:sp>
        <p:nvSpPr>
          <p:cNvPr id="6" name="10 Marcador de número de diapositiva">
            <a:extLst>
              <a:ext uri="{FF2B5EF4-FFF2-40B4-BE49-F238E27FC236}">
                <a16:creationId xmlns:a16="http://schemas.microsoft.com/office/drawing/2014/main" id="{395784BC-5CE0-49B9-9328-5D229996EB81}"/>
              </a:ext>
            </a:extLst>
          </p:cNvPr>
          <p:cNvSpPr>
            <a:spLocks noGrp="1"/>
          </p:cNvSpPr>
          <p:nvPr>
            <p:ph type="sldNum" sz="quarter" idx="11"/>
          </p:nvPr>
        </p:nvSpPr>
        <p:spPr>
          <a:xfrm>
            <a:off x="8639175" y="6508750"/>
            <a:ext cx="463550" cy="274638"/>
          </a:xfrm>
        </p:spPr>
        <p:txBody>
          <a:bodyPr/>
          <a:lstStyle>
            <a:lvl1pPr>
              <a:defRPr/>
            </a:lvl1pPr>
          </a:lstStyle>
          <a:p>
            <a:pPr>
              <a:defRPr/>
            </a:pPr>
            <a:fld id="{3A2AB42A-2BE0-4898-A186-C45EF2B99064}" type="slidenum">
              <a:rPr lang="es-ES" altLang="es-ES"/>
              <a:pPr>
                <a:defRPr/>
              </a:pPr>
              <a:t>‹Nº›</a:t>
            </a:fld>
            <a:endParaRPr lang="es-ES" altLang="es-ES"/>
          </a:p>
        </p:txBody>
      </p:sp>
      <p:sp>
        <p:nvSpPr>
          <p:cNvPr id="7" name="11 Marcador de pie de página">
            <a:extLst>
              <a:ext uri="{FF2B5EF4-FFF2-40B4-BE49-F238E27FC236}">
                <a16:creationId xmlns:a16="http://schemas.microsoft.com/office/drawing/2014/main" id="{E4747552-A8CA-4197-AF98-0C1557D03708}"/>
              </a:ext>
            </a:extLst>
          </p:cNvPr>
          <p:cNvSpPr>
            <a:spLocks noGrp="1"/>
          </p:cNvSpPr>
          <p:nvPr>
            <p:ph type="ftr" sz="quarter" idx="12"/>
          </p:nvPr>
        </p:nvSpPr>
        <p:spPr>
          <a:xfrm>
            <a:off x="1600200" y="6508750"/>
            <a:ext cx="3906838" cy="274638"/>
          </a:xfrm>
        </p:spPr>
        <p:txBody>
          <a:bodyPr vert="horz" rtlCol="0"/>
          <a:lstStyle>
            <a:lvl1pPr>
              <a:defRPr/>
            </a:lvl1pPr>
            <a:extLst/>
          </a:lstStyle>
          <a:p>
            <a:pPr>
              <a:defRPr/>
            </a:pPr>
            <a:endParaRPr lang="es-ES"/>
          </a:p>
        </p:txBody>
      </p:sp>
    </p:spTree>
    <p:extLst>
      <p:ext uri="{BB962C8B-B14F-4D97-AF65-F5344CB8AC3E}">
        <p14:creationId xmlns:p14="http://schemas.microsoft.com/office/powerpoint/2010/main" val="1629517061"/>
      </p:ext>
    </p:extLst>
  </p:cSld>
  <p:clrMapOvr>
    <a:masterClrMapping/>
  </p:clrMapOvr>
  <p:transition advClick="0" advTm="2500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2 Marcador de pie de página">
            <a:extLst>
              <a:ext uri="{FF2B5EF4-FFF2-40B4-BE49-F238E27FC236}">
                <a16:creationId xmlns:a16="http://schemas.microsoft.com/office/drawing/2014/main" id="{F980D528-4EA9-4CA0-9B67-AB7C4B10E931}"/>
              </a:ext>
            </a:extLst>
          </p:cNvPr>
          <p:cNvSpPr>
            <a:spLocks noGrp="1"/>
          </p:cNvSpPr>
          <p:nvPr>
            <p:ph type="ftr" sz="quarter" idx="10"/>
          </p:nvPr>
        </p:nvSpPr>
        <p:spPr/>
        <p:txBody>
          <a:bodyPr/>
          <a:lstStyle>
            <a:lvl1pPr>
              <a:defRPr/>
            </a:lvl1pPr>
          </a:lstStyle>
          <a:p>
            <a:pPr>
              <a:defRPr/>
            </a:pPr>
            <a:endParaRPr lang="es-ES"/>
          </a:p>
        </p:txBody>
      </p:sp>
      <p:sp>
        <p:nvSpPr>
          <p:cNvPr id="5" name="13 Marcador de fecha">
            <a:extLst>
              <a:ext uri="{FF2B5EF4-FFF2-40B4-BE49-F238E27FC236}">
                <a16:creationId xmlns:a16="http://schemas.microsoft.com/office/drawing/2014/main" id="{CCCA2CB8-6FFF-476A-B870-5BD6014B4F9C}"/>
              </a:ext>
            </a:extLst>
          </p:cNvPr>
          <p:cNvSpPr>
            <a:spLocks noGrp="1"/>
          </p:cNvSpPr>
          <p:nvPr>
            <p:ph type="dt" sz="half" idx="11"/>
          </p:nvPr>
        </p:nvSpPr>
        <p:spPr/>
        <p:txBody>
          <a:bodyPr/>
          <a:lstStyle>
            <a:lvl1pPr>
              <a:defRPr/>
            </a:lvl1pPr>
          </a:lstStyle>
          <a:p>
            <a:pPr>
              <a:defRPr/>
            </a:pPr>
            <a:fld id="{2C3EE1CC-C034-40D4-A950-557AE430296D}" type="datetimeFigureOut">
              <a:rPr lang="es-ES"/>
              <a:pPr>
                <a:defRPr/>
              </a:pPr>
              <a:t>04/11/2023</a:t>
            </a:fld>
            <a:endParaRPr lang="es-ES"/>
          </a:p>
        </p:txBody>
      </p:sp>
      <p:sp>
        <p:nvSpPr>
          <p:cNvPr id="6" name="22 Marcador de número de diapositiva">
            <a:extLst>
              <a:ext uri="{FF2B5EF4-FFF2-40B4-BE49-F238E27FC236}">
                <a16:creationId xmlns:a16="http://schemas.microsoft.com/office/drawing/2014/main" id="{54155A66-DD28-44AE-A61E-501FFAE2A4EC}"/>
              </a:ext>
            </a:extLst>
          </p:cNvPr>
          <p:cNvSpPr>
            <a:spLocks noGrp="1"/>
          </p:cNvSpPr>
          <p:nvPr>
            <p:ph type="sldNum" sz="quarter" idx="12"/>
          </p:nvPr>
        </p:nvSpPr>
        <p:spPr/>
        <p:txBody>
          <a:bodyPr/>
          <a:lstStyle>
            <a:lvl1pPr>
              <a:defRPr/>
            </a:lvl1pPr>
          </a:lstStyle>
          <a:p>
            <a:pPr>
              <a:defRPr/>
            </a:pPr>
            <a:fld id="{D28FB07A-F092-474E-8FF2-9CD093CE8C69}" type="slidenum">
              <a:rPr lang="es-ES" altLang="es-ES"/>
              <a:pPr>
                <a:defRPr/>
              </a:pPr>
              <a:t>‹Nº›</a:t>
            </a:fld>
            <a:endParaRPr lang="es-ES" altLang="es-ES"/>
          </a:p>
        </p:txBody>
      </p:sp>
    </p:spTree>
    <p:extLst>
      <p:ext uri="{BB962C8B-B14F-4D97-AF65-F5344CB8AC3E}">
        <p14:creationId xmlns:p14="http://schemas.microsoft.com/office/powerpoint/2010/main" val="202873326"/>
      </p:ext>
    </p:extLst>
  </p:cSld>
  <p:clrMapOvr>
    <a:masterClrMapping/>
  </p:clrMapOvr>
  <p:transition advClick="0" advTm="25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2 Marcador de pie de página">
            <a:extLst>
              <a:ext uri="{FF2B5EF4-FFF2-40B4-BE49-F238E27FC236}">
                <a16:creationId xmlns:a16="http://schemas.microsoft.com/office/drawing/2014/main" id="{D460415D-FF2C-4847-B69A-2E11E3A28DA3}"/>
              </a:ext>
            </a:extLst>
          </p:cNvPr>
          <p:cNvSpPr>
            <a:spLocks noGrp="1"/>
          </p:cNvSpPr>
          <p:nvPr>
            <p:ph type="ftr" sz="quarter" idx="10"/>
          </p:nvPr>
        </p:nvSpPr>
        <p:spPr/>
        <p:txBody>
          <a:bodyPr/>
          <a:lstStyle>
            <a:lvl1pPr>
              <a:defRPr/>
            </a:lvl1pPr>
          </a:lstStyle>
          <a:p>
            <a:pPr>
              <a:defRPr/>
            </a:pPr>
            <a:endParaRPr lang="es-ES"/>
          </a:p>
        </p:txBody>
      </p:sp>
      <p:sp>
        <p:nvSpPr>
          <p:cNvPr id="5" name="13 Marcador de fecha">
            <a:extLst>
              <a:ext uri="{FF2B5EF4-FFF2-40B4-BE49-F238E27FC236}">
                <a16:creationId xmlns:a16="http://schemas.microsoft.com/office/drawing/2014/main" id="{978A5538-2FEC-4EFA-8420-6FCBE85C83BC}"/>
              </a:ext>
            </a:extLst>
          </p:cNvPr>
          <p:cNvSpPr>
            <a:spLocks noGrp="1"/>
          </p:cNvSpPr>
          <p:nvPr>
            <p:ph type="dt" sz="half" idx="11"/>
          </p:nvPr>
        </p:nvSpPr>
        <p:spPr/>
        <p:txBody>
          <a:bodyPr/>
          <a:lstStyle>
            <a:lvl1pPr>
              <a:defRPr/>
            </a:lvl1pPr>
          </a:lstStyle>
          <a:p>
            <a:pPr>
              <a:defRPr/>
            </a:pPr>
            <a:fld id="{8C0A6F61-4597-4173-9891-F0AB6A942209}" type="datetimeFigureOut">
              <a:rPr lang="es-ES"/>
              <a:pPr>
                <a:defRPr/>
              </a:pPr>
              <a:t>04/11/2023</a:t>
            </a:fld>
            <a:endParaRPr lang="es-ES"/>
          </a:p>
        </p:txBody>
      </p:sp>
      <p:sp>
        <p:nvSpPr>
          <p:cNvPr id="6" name="22 Marcador de número de diapositiva">
            <a:extLst>
              <a:ext uri="{FF2B5EF4-FFF2-40B4-BE49-F238E27FC236}">
                <a16:creationId xmlns:a16="http://schemas.microsoft.com/office/drawing/2014/main" id="{AF8353BB-E750-4716-81BC-14908DDB7215}"/>
              </a:ext>
            </a:extLst>
          </p:cNvPr>
          <p:cNvSpPr>
            <a:spLocks noGrp="1"/>
          </p:cNvSpPr>
          <p:nvPr>
            <p:ph type="sldNum" sz="quarter" idx="12"/>
          </p:nvPr>
        </p:nvSpPr>
        <p:spPr/>
        <p:txBody>
          <a:bodyPr/>
          <a:lstStyle>
            <a:lvl1pPr>
              <a:defRPr/>
            </a:lvl1pPr>
          </a:lstStyle>
          <a:p>
            <a:pPr>
              <a:defRPr/>
            </a:pPr>
            <a:fld id="{CA5C2DA9-5A5C-4AA0-B3A2-F576C41A44F4}" type="slidenum">
              <a:rPr lang="es-ES" altLang="es-ES"/>
              <a:pPr>
                <a:defRPr/>
              </a:pPr>
              <a:t>‹Nº›</a:t>
            </a:fld>
            <a:endParaRPr lang="es-ES" altLang="es-ES"/>
          </a:p>
        </p:txBody>
      </p:sp>
    </p:spTree>
    <p:extLst>
      <p:ext uri="{BB962C8B-B14F-4D97-AF65-F5344CB8AC3E}">
        <p14:creationId xmlns:p14="http://schemas.microsoft.com/office/powerpoint/2010/main" val="2373392672"/>
      </p:ext>
    </p:extLst>
  </p:cSld>
  <p:clrMapOvr>
    <a:masterClrMapping/>
  </p:clrMapOvr>
  <p:transition advClick="0" advTm="2500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4" name="7 Rectángulo">
            <a:extLst>
              <a:ext uri="{FF2B5EF4-FFF2-40B4-BE49-F238E27FC236}">
                <a16:creationId xmlns:a16="http://schemas.microsoft.com/office/drawing/2014/main" id="{EA759063-3080-44F2-85BF-D19CA4A5171F}"/>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3 Marcador de fecha">
            <a:extLst>
              <a:ext uri="{FF2B5EF4-FFF2-40B4-BE49-F238E27FC236}">
                <a16:creationId xmlns:a16="http://schemas.microsoft.com/office/drawing/2014/main" id="{44DCD961-DD58-46F3-8192-98435D6CD7EB}"/>
              </a:ext>
            </a:extLst>
          </p:cNvPr>
          <p:cNvSpPr>
            <a:spLocks noGrp="1"/>
          </p:cNvSpPr>
          <p:nvPr>
            <p:ph type="dt" sz="half" idx="10"/>
          </p:nvPr>
        </p:nvSpPr>
        <p:spPr/>
        <p:txBody>
          <a:bodyPr/>
          <a:lstStyle>
            <a:lvl1pPr>
              <a:defRPr/>
            </a:lvl1pPr>
            <a:extLst/>
          </a:lstStyle>
          <a:p>
            <a:pPr>
              <a:defRPr/>
            </a:pPr>
            <a:fld id="{AD2B9547-8841-4418-9B64-992F5AB4EAAF}" type="datetimeFigureOut">
              <a:rPr lang="es-ES"/>
              <a:pPr>
                <a:defRPr/>
              </a:pPr>
              <a:t>04/11/2023</a:t>
            </a:fld>
            <a:endParaRPr lang="es-ES"/>
          </a:p>
        </p:txBody>
      </p:sp>
      <p:sp>
        <p:nvSpPr>
          <p:cNvPr id="6" name="4 Marcador de pie de página">
            <a:extLst>
              <a:ext uri="{FF2B5EF4-FFF2-40B4-BE49-F238E27FC236}">
                <a16:creationId xmlns:a16="http://schemas.microsoft.com/office/drawing/2014/main" id="{92E18AAB-596C-4922-913A-6D38F89B1D15}"/>
              </a:ext>
            </a:extLst>
          </p:cNvPr>
          <p:cNvSpPr>
            <a:spLocks noGrp="1"/>
          </p:cNvSpPr>
          <p:nvPr>
            <p:ph type="ftr" sz="quarter" idx="11"/>
          </p:nvPr>
        </p:nvSpPr>
        <p:spPr/>
        <p:txBody>
          <a:bodyPr/>
          <a:lstStyle>
            <a:lvl1pPr>
              <a:defRPr/>
            </a:lvl1pPr>
            <a:extLst/>
          </a:lstStyle>
          <a:p>
            <a:pPr>
              <a:defRPr/>
            </a:pPr>
            <a:endParaRPr lang="es-ES"/>
          </a:p>
        </p:txBody>
      </p:sp>
      <p:sp>
        <p:nvSpPr>
          <p:cNvPr id="7" name="5 Marcador de número de diapositiva">
            <a:extLst>
              <a:ext uri="{FF2B5EF4-FFF2-40B4-BE49-F238E27FC236}">
                <a16:creationId xmlns:a16="http://schemas.microsoft.com/office/drawing/2014/main" id="{6F22B0B8-F45C-45D3-87EE-EEA7A179A757}"/>
              </a:ext>
            </a:extLst>
          </p:cNvPr>
          <p:cNvSpPr>
            <a:spLocks noGrp="1"/>
          </p:cNvSpPr>
          <p:nvPr>
            <p:ph type="sldNum" sz="quarter" idx="12"/>
          </p:nvPr>
        </p:nvSpPr>
        <p:spPr/>
        <p:txBody>
          <a:bodyPr/>
          <a:lstStyle>
            <a:lvl1pPr>
              <a:defRPr/>
            </a:lvl1pPr>
          </a:lstStyle>
          <a:p>
            <a:pPr>
              <a:defRPr/>
            </a:pPr>
            <a:fld id="{EBF149B4-6C45-4F77-8A44-9A8B5A4F759D}" type="slidenum">
              <a:rPr lang="es-ES" altLang="es-ES"/>
              <a:pPr>
                <a:defRPr/>
              </a:pPr>
              <a:t>‹Nº›</a:t>
            </a:fld>
            <a:endParaRPr lang="es-ES" altLang="es-ES"/>
          </a:p>
        </p:txBody>
      </p:sp>
    </p:spTree>
    <p:extLst>
      <p:ext uri="{BB962C8B-B14F-4D97-AF65-F5344CB8AC3E}">
        <p14:creationId xmlns:p14="http://schemas.microsoft.com/office/powerpoint/2010/main" val="2201690537"/>
      </p:ext>
    </p:extLst>
  </p:cSld>
  <p:clrMapOvr>
    <a:masterClrMapping/>
  </p:clrMapOvr>
  <p:transition advClick="0" advTm="25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7 Rectángulo">
            <a:extLst>
              <a:ext uri="{FF2B5EF4-FFF2-40B4-BE49-F238E27FC236}">
                <a16:creationId xmlns:a16="http://schemas.microsoft.com/office/drawing/2014/main" id="{BA1221B2-D5E4-4CF8-9D7B-087492095ACF}"/>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s-ES"/>
              <a:t>Haga clic para modificar el estilo de título del patrón</a:t>
            </a:r>
            <a:endParaRPr lang="en-US"/>
          </a:p>
        </p:txBody>
      </p:sp>
      <p:sp>
        <p:nvSpPr>
          <p:cNvPr id="3" name="2 Marcador de texto"/>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a:t>Haga clic para modificar el estilo de texto del patrón</a:t>
            </a:r>
          </a:p>
        </p:txBody>
      </p:sp>
      <p:sp>
        <p:nvSpPr>
          <p:cNvPr id="5" name="7 Marcador de fecha">
            <a:extLst>
              <a:ext uri="{FF2B5EF4-FFF2-40B4-BE49-F238E27FC236}">
                <a16:creationId xmlns:a16="http://schemas.microsoft.com/office/drawing/2014/main" id="{79A6987D-A838-4BD3-B835-F1FE73676A09}"/>
              </a:ext>
            </a:extLst>
          </p:cNvPr>
          <p:cNvSpPr>
            <a:spLocks noGrp="1"/>
          </p:cNvSpPr>
          <p:nvPr>
            <p:ph type="dt" sz="half" idx="10"/>
          </p:nvPr>
        </p:nvSpPr>
        <p:spPr>
          <a:xfrm>
            <a:off x="5562600" y="6513513"/>
            <a:ext cx="3001963" cy="274637"/>
          </a:xfrm>
        </p:spPr>
        <p:txBody>
          <a:bodyPr vert="horz" rtlCol="0"/>
          <a:lstStyle>
            <a:lvl1pPr>
              <a:defRPr/>
            </a:lvl1pPr>
            <a:extLst/>
          </a:lstStyle>
          <a:p>
            <a:pPr>
              <a:defRPr/>
            </a:pPr>
            <a:fld id="{DDF380B6-7BF0-4545-ABFB-460D7E221F85}" type="datetimeFigureOut">
              <a:rPr lang="es-ES"/>
              <a:pPr>
                <a:defRPr/>
              </a:pPr>
              <a:t>04/11/2023</a:t>
            </a:fld>
            <a:endParaRPr lang="es-ES"/>
          </a:p>
        </p:txBody>
      </p:sp>
      <p:sp>
        <p:nvSpPr>
          <p:cNvPr id="6" name="8 Marcador de número de diapositiva">
            <a:extLst>
              <a:ext uri="{FF2B5EF4-FFF2-40B4-BE49-F238E27FC236}">
                <a16:creationId xmlns:a16="http://schemas.microsoft.com/office/drawing/2014/main" id="{44CECD6F-78FB-4065-AC5A-2083573443EB}"/>
              </a:ext>
            </a:extLst>
          </p:cNvPr>
          <p:cNvSpPr>
            <a:spLocks noGrp="1"/>
          </p:cNvSpPr>
          <p:nvPr>
            <p:ph type="sldNum" sz="quarter" idx="11"/>
          </p:nvPr>
        </p:nvSpPr>
        <p:spPr>
          <a:xfrm>
            <a:off x="8639175" y="6513513"/>
            <a:ext cx="463550" cy="274637"/>
          </a:xfrm>
        </p:spPr>
        <p:txBody>
          <a:bodyPr/>
          <a:lstStyle>
            <a:lvl1pPr>
              <a:defRPr/>
            </a:lvl1pPr>
          </a:lstStyle>
          <a:p>
            <a:pPr>
              <a:defRPr/>
            </a:pPr>
            <a:fld id="{7AD1DAC6-9945-425F-B5E6-EA84A54D2400}" type="slidenum">
              <a:rPr lang="es-ES" altLang="es-ES"/>
              <a:pPr>
                <a:defRPr/>
              </a:pPr>
              <a:t>‹Nº›</a:t>
            </a:fld>
            <a:endParaRPr lang="es-ES" altLang="es-ES"/>
          </a:p>
        </p:txBody>
      </p:sp>
      <p:sp>
        <p:nvSpPr>
          <p:cNvPr id="7" name="9 Marcador de pie de página">
            <a:extLst>
              <a:ext uri="{FF2B5EF4-FFF2-40B4-BE49-F238E27FC236}">
                <a16:creationId xmlns:a16="http://schemas.microsoft.com/office/drawing/2014/main" id="{62961A5F-79FB-41DA-95BE-18B2FF7EFDD7}"/>
              </a:ext>
            </a:extLst>
          </p:cNvPr>
          <p:cNvSpPr>
            <a:spLocks noGrp="1"/>
          </p:cNvSpPr>
          <p:nvPr>
            <p:ph type="ftr" sz="quarter" idx="12"/>
          </p:nvPr>
        </p:nvSpPr>
        <p:spPr>
          <a:xfrm>
            <a:off x="1600200" y="6513513"/>
            <a:ext cx="3906838" cy="274637"/>
          </a:xfrm>
        </p:spPr>
        <p:txBody>
          <a:bodyPr vert="horz" rtlCol="0"/>
          <a:lstStyle>
            <a:lvl1pPr>
              <a:defRPr/>
            </a:lvl1pPr>
            <a:extLst/>
          </a:lstStyle>
          <a:p>
            <a:pPr>
              <a:defRPr/>
            </a:pPr>
            <a:endParaRPr lang="es-ES"/>
          </a:p>
        </p:txBody>
      </p:sp>
    </p:spTree>
    <p:extLst>
      <p:ext uri="{BB962C8B-B14F-4D97-AF65-F5344CB8AC3E}">
        <p14:creationId xmlns:p14="http://schemas.microsoft.com/office/powerpoint/2010/main" val="3405284643"/>
      </p:ext>
    </p:extLst>
  </p:cSld>
  <p:clrMapOvr>
    <a:masterClrMapping/>
  </p:clrMapOvr>
  <p:transition advClick="0" advTm="2500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5" name="7 Rectángulo">
            <a:extLst>
              <a:ext uri="{FF2B5EF4-FFF2-40B4-BE49-F238E27FC236}">
                <a16:creationId xmlns:a16="http://schemas.microsoft.com/office/drawing/2014/main" id="{C0519327-AD2D-4940-B2D7-F996B1647D6E}"/>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4 Marcador de fecha">
            <a:extLst>
              <a:ext uri="{FF2B5EF4-FFF2-40B4-BE49-F238E27FC236}">
                <a16:creationId xmlns:a16="http://schemas.microsoft.com/office/drawing/2014/main" id="{D4C2A056-3A9A-4820-9B4F-FE6E244966E4}"/>
              </a:ext>
            </a:extLst>
          </p:cNvPr>
          <p:cNvSpPr>
            <a:spLocks noGrp="1"/>
          </p:cNvSpPr>
          <p:nvPr>
            <p:ph type="dt" sz="half" idx="10"/>
          </p:nvPr>
        </p:nvSpPr>
        <p:spPr/>
        <p:txBody>
          <a:bodyPr/>
          <a:lstStyle>
            <a:lvl1pPr>
              <a:defRPr/>
            </a:lvl1pPr>
            <a:extLst/>
          </a:lstStyle>
          <a:p>
            <a:pPr>
              <a:defRPr/>
            </a:pPr>
            <a:fld id="{F4ACC83C-53F5-4D56-A0D5-EE3B48452C20}" type="datetimeFigureOut">
              <a:rPr lang="es-ES"/>
              <a:pPr>
                <a:defRPr/>
              </a:pPr>
              <a:t>04/11/2023</a:t>
            </a:fld>
            <a:endParaRPr lang="es-ES"/>
          </a:p>
        </p:txBody>
      </p:sp>
      <p:sp>
        <p:nvSpPr>
          <p:cNvPr id="7" name="5 Marcador de pie de página">
            <a:extLst>
              <a:ext uri="{FF2B5EF4-FFF2-40B4-BE49-F238E27FC236}">
                <a16:creationId xmlns:a16="http://schemas.microsoft.com/office/drawing/2014/main" id="{2FCA41F5-C96F-4405-AAAF-FE1C8C845998}"/>
              </a:ext>
            </a:extLst>
          </p:cNvPr>
          <p:cNvSpPr>
            <a:spLocks noGrp="1"/>
          </p:cNvSpPr>
          <p:nvPr>
            <p:ph type="ftr" sz="quarter" idx="11"/>
          </p:nvPr>
        </p:nvSpPr>
        <p:spPr/>
        <p:txBody>
          <a:bodyPr/>
          <a:lstStyle>
            <a:lvl1pPr>
              <a:defRPr/>
            </a:lvl1pPr>
            <a:extLst/>
          </a:lstStyle>
          <a:p>
            <a:pPr>
              <a:defRPr/>
            </a:pPr>
            <a:endParaRPr lang="es-ES"/>
          </a:p>
        </p:txBody>
      </p:sp>
      <p:sp>
        <p:nvSpPr>
          <p:cNvPr id="8" name="6 Marcador de número de diapositiva">
            <a:extLst>
              <a:ext uri="{FF2B5EF4-FFF2-40B4-BE49-F238E27FC236}">
                <a16:creationId xmlns:a16="http://schemas.microsoft.com/office/drawing/2014/main" id="{676A421B-B3D0-4D33-AB69-430C0788FE4E}"/>
              </a:ext>
            </a:extLst>
          </p:cNvPr>
          <p:cNvSpPr>
            <a:spLocks noGrp="1"/>
          </p:cNvSpPr>
          <p:nvPr>
            <p:ph type="sldNum" sz="quarter" idx="12"/>
          </p:nvPr>
        </p:nvSpPr>
        <p:spPr>
          <a:xfrm>
            <a:off x="8640763" y="6515100"/>
            <a:ext cx="465137" cy="273050"/>
          </a:xfrm>
        </p:spPr>
        <p:txBody>
          <a:bodyPr/>
          <a:lstStyle>
            <a:lvl1pPr>
              <a:defRPr/>
            </a:lvl1pPr>
          </a:lstStyle>
          <a:p>
            <a:pPr>
              <a:defRPr/>
            </a:pPr>
            <a:fld id="{8677EED5-A9DC-4F0E-A013-167C5DA94179}" type="slidenum">
              <a:rPr lang="es-ES" altLang="es-ES"/>
              <a:pPr>
                <a:defRPr/>
              </a:pPr>
              <a:t>‹Nº›</a:t>
            </a:fld>
            <a:endParaRPr lang="es-ES" altLang="es-ES"/>
          </a:p>
        </p:txBody>
      </p:sp>
    </p:spTree>
    <p:extLst>
      <p:ext uri="{BB962C8B-B14F-4D97-AF65-F5344CB8AC3E}">
        <p14:creationId xmlns:p14="http://schemas.microsoft.com/office/powerpoint/2010/main" val="552758224"/>
      </p:ext>
    </p:extLst>
  </p:cSld>
  <p:clrMapOvr>
    <a:masterClrMapping/>
  </p:clrMapOvr>
  <p:transition advClick="0" advTm="25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7 Rectángulo">
            <a:extLst>
              <a:ext uri="{FF2B5EF4-FFF2-40B4-BE49-F238E27FC236}">
                <a16:creationId xmlns:a16="http://schemas.microsoft.com/office/drawing/2014/main" id="{B4744779-DF53-4986-9166-E31697B492C0}"/>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fontAlgn="auto" hangingPunct="1">
              <a:spcBef>
                <a:spcPts val="0"/>
              </a:spcBef>
              <a:spcAft>
                <a:spcPts val="0"/>
              </a:spcAft>
              <a:defRPr/>
            </a:pPr>
            <a:endParaRPr lang="en-US"/>
          </a:p>
        </p:txBody>
      </p:sp>
      <p:sp>
        <p:nvSpPr>
          <p:cNvPr id="8" name="8 Rectángulo">
            <a:extLst>
              <a:ext uri="{FF2B5EF4-FFF2-40B4-BE49-F238E27FC236}">
                <a16:creationId xmlns:a16="http://schemas.microsoft.com/office/drawing/2014/main" id="{87D50C21-A961-4D10-BC80-D9EE5AC35676}"/>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fontAlgn="auto" hangingPunct="1">
              <a:spcBef>
                <a:spcPts val="0"/>
              </a:spcBef>
              <a:spcAft>
                <a:spcPts val="0"/>
              </a:spcAft>
              <a:defRPr/>
            </a:pPr>
            <a:endParaRPr lang="en-US"/>
          </a:p>
        </p:txBody>
      </p:sp>
      <p:sp>
        <p:nvSpPr>
          <p:cNvPr id="2" name="1 Título"/>
          <p:cNvSpPr>
            <a:spLocks noGrp="1"/>
          </p:cNvSpPr>
          <p:nvPr>
            <p:ph type="title"/>
          </p:nvPr>
        </p:nvSpPr>
        <p:spPr>
          <a:xfrm>
            <a:off x="457200" y="251948"/>
            <a:ext cx="8229600" cy="1143000"/>
          </a:xfrm>
        </p:spPr>
        <p:txBody>
          <a:bodyPr/>
          <a:lstStyle>
            <a:lvl1pPr>
              <a:defRPr/>
            </a:lvl1pPr>
            <a:extLst/>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s-ES"/>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s-ES"/>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9" name="6 Marcador de fecha">
            <a:extLst>
              <a:ext uri="{FF2B5EF4-FFF2-40B4-BE49-F238E27FC236}">
                <a16:creationId xmlns:a16="http://schemas.microsoft.com/office/drawing/2014/main" id="{9CC1DED7-7C54-4DE9-ABA5-44171346448C}"/>
              </a:ext>
            </a:extLst>
          </p:cNvPr>
          <p:cNvSpPr>
            <a:spLocks noGrp="1"/>
          </p:cNvSpPr>
          <p:nvPr>
            <p:ph type="dt" sz="half" idx="10"/>
          </p:nvPr>
        </p:nvSpPr>
        <p:spPr/>
        <p:txBody>
          <a:bodyPr/>
          <a:lstStyle>
            <a:lvl1pPr>
              <a:defRPr/>
            </a:lvl1pPr>
            <a:extLst/>
          </a:lstStyle>
          <a:p>
            <a:pPr>
              <a:defRPr/>
            </a:pPr>
            <a:fld id="{71A41579-6B98-4F8F-8EED-35D709508A60}" type="datetimeFigureOut">
              <a:rPr lang="es-ES"/>
              <a:pPr>
                <a:defRPr/>
              </a:pPr>
              <a:t>04/11/2023</a:t>
            </a:fld>
            <a:endParaRPr lang="es-ES"/>
          </a:p>
        </p:txBody>
      </p:sp>
      <p:sp>
        <p:nvSpPr>
          <p:cNvPr id="10" name="7 Marcador de pie de página">
            <a:extLst>
              <a:ext uri="{FF2B5EF4-FFF2-40B4-BE49-F238E27FC236}">
                <a16:creationId xmlns:a16="http://schemas.microsoft.com/office/drawing/2014/main" id="{1A8F40F2-FDCB-4D61-A9BE-29FE5ADD1889}"/>
              </a:ext>
            </a:extLst>
          </p:cNvPr>
          <p:cNvSpPr>
            <a:spLocks noGrp="1"/>
          </p:cNvSpPr>
          <p:nvPr>
            <p:ph type="ftr" sz="quarter" idx="11"/>
          </p:nvPr>
        </p:nvSpPr>
        <p:spPr/>
        <p:txBody>
          <a:bodyPr/>
          <a:lstStyle>
            <a:lvl1pPr>
              <a:defRPr/>
            </a:lvl1pPr>
            <a:extLst/>
          </a:lstStyle>
          <a:p>
            <a:pPr>
              <a:defRPr/>
            </a:pPr>
            <a:endParaRPr lang="es-ES"/>
          </a:p>
        </p:txBody>
      </p:sp>
      <p:sp>
        <p:nvSpPr>
          <p:cNvPr id="11" name="8 Marcador de número de diapositiva">
            <a:extLst>
              <a:ext uri="{FF2B5EF4-FFF2-40B4-BE49-F238E27FC236}">
                <a16:creationId xmlns:a16="http://schemas.microsoft.com/office/drawing/2014/main" id="{F260008E-FFD3-48F7-AEA3-6A1882AE98A8}"/>
              </a:ext>
            </a:extLst>
          </p:cNvPr>
          <p:cNvSpPr>
            <a:spLocks noGrp="1"/>
          </p:cNvSpPr>
          <p:nvPr>
            <p:ph type="sldNum" sz="quarter" idx="12"/>
          </p:nvPr>
        </p:nvSpPr>
        <p:spPr>
          <a:xfrm>
            <a:off x="8640763" y="6515100"/>
            <a:ext cx="465137" cy="273050"/>
          </a:xfrm>
        </p:spPr>
        <p:txBody>
          <a:bodyPr/>
          <a:lstStyle>
            <a:lvl1pPr>
              <a:defRPr/>
            </a:lvl1pPr>
          </a:lstStyle>
          <a:p>
            <a:pPr>
              <a:defRPr/>
            </a:pPr>
            <a:fld id="{5D2B8CBD-A8C5-4CC7-B48A-EB79908F634C}" type="slidenum">
              <a:rPr lang="es-ES" altLang="es-ES"/>
              <a:pPr>
                <a:defRPr/>
              </a:pPr>
              <a:t>‹Nº›</a:t>
            </a:fld>
            <a:endParaRPr lang="es-ES" altLang="es-ES"/>
          </a:p>
        </p:txBody>
      </p:sp>
    </p:spTree>
    <p:extLst>
      <p:ext uri="{BB962C8B-B14F-4D97-AF65-F5344CB8AC3E}">
        <p14:creationId xmlns:p14="http://schemas.microsoft.com/office/powerpoint/2010/main" val="564754075"/>
      </p:ext>
    </p:extLst>
  </p:cSld>
  <p:clrMapOvr>
    <a:masterClrMapping/>
  </p:clrMapOvr>
  <p:transition advClick="0" advTm="2500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3" name="7 Rectángulo">
            <a:extLst>
              <a:ext uri="{FF2B5EF4-FFF2-40B4-BE49-F238E27FC236}">
                <a16:creationId xmlns:a16="http://schemas.microsoft.com/office/drawing/2014/main" id="{D73333C8-160B-4434-9AF6-BAB3137C330A}"/>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1 Título"/>
          <p:cNvSpPr>
            <a:spLocks noGrp="1"/>
          </p:cNvSpPr>
          <p:nvPr>
            <p:ph type="title"/>
          </p:nvPr>
        </p:nvSpPr>
        <p:spPr>
          <a:xfrm>
            <a:off x="457200" y="253218"/>
            <a:ext cx="8229600" cy="1143000"/>
          </a:xfrm>
        </p:spPr>
        <p:txBody>
          <a:bodyPr/>
          <a:lstStyle/>
          <a:p>
            <a:r>
              <a:rPr lang="es-ES"/>
              <a:t>Haga clic para modificar el estilo de título del patrón</a:t>
            </a:r>
            <a:endParaRPr lang="en-US"/>
          </a:p>
        </p:txBody>
      </p:sp>
      <p:sp>
        <p:nvSpPr>
          <p:cNvPr id="4" name="2 Marcador de fecha">
            <a:extLst>
              <a:ext uri="{FF2B5EF4-FFF2-40B4-BE49-F238E27FC236}">
                <a16:creationId xmlns:a16="http://schemas.microsoft.com/office/drawing/2014/main" id="{141ABFB5-2425-447B-9788-DE392AAE9C54}"/>
              </a:ext>
            </a:extLst>
          </p:cNvPr>
          <p:cNvSpPr>
            <a:spLocks noGrp="1"/>
          </p:cNvSpPr>
          <p:nvPr>
            <p:ph type="dt" sz="half" idx="10"/>
          </p:nvPr>
        </p:nvSpPr>
        <p:spPr/>
        <p:txBody>
          <a:bodyPr/>
          <a:lstStyle>
            <a:lvl1pPr>
              <a:defRPr/>
            </a:lvl1pPr>
            <a:extLst/>
          </a:lstStyle>
          <a:p>
            <a:pPr>
              <a:defRPr/>
            </a:pPr>
            <a:fld id="{FD836A14-2231-473D-9C62-B2C6106BF3C6}" type="datetimeFigureOut">
              <a:rPr lang="es-ES"/>
              <a:pPr>
                <a:defRPr/>
              </a:pPr>
              <a:t>04/11/2023</a:t>
            </a:fld>
            <a:endParaRPr lang="es-ES"/>
          </a:p>
        </p:txBody>
      </p:sp>
      <p:sp>
        <p:nvSpPr>
          <p:cNvPr id="5" name="3 Marcador de pie de página">
            <a:extLst>
              <a:ext uri="{FF2B5EF4-FFF2-40B4-BE49-F238E27FC236}">
                <a16:creationId xmlns:a16="http://schemas.microsoft.com/office/drawing/2014/main" id="{9BEFB6B2-3FBE-49CD-A1BE-D70FF0835848}"/>
              </a:ext>
            </a:extLst>
          </p:cNvPr>
          <p:cNvSpPr>
            <a:spLocks noGrp="1"/>
          </p:cNvSpPr>
          <p:nvPr>
            <p:ph type="ftr" sz="quarter" idx="11"/>
          </p:nvPr>
        </p:nvSpPr>
        <p:spPr/>
        <p:txBody>
          <a:bodyPr/>
          <a:lstStyle>
            <a:lvl1pPr>
              <a:defRPr/>
            </a:lvl1pPr>
            <a:extLst/>
          </a:lstStyle>
          <a:p>
            <a:pPr>
              <a:defRPr/>
            </a:pPr>
            <a:endParaRPr lang="es-ES"/>
          </a:p>
        </p:txBody>
      </p:sp>
      <p:sp>
        <p:nvSpPr>
          <p:cNvPr id="6" name="4 Marcador de número de diapositiva">
            <a:extLst>
              <a:ext uri="{FF2B5EF4-FFF2-40B4-BE49-F238E27FC236}">
                <a16:creationId xmlns:a16="http://schemas.microsoft.com/office/drawing/2014/main" id="{3DFC3D8C-D5BE-4CC5-8604-17FF30C562F1}"/>
              </a:ext>
            </a:extLst>
          </p:cNvPr>
          <p:cNvSpPr>
            <a:spLocks noGrp="1"/>
          </p:cNvSpPr>
          <p:nvPr>
            <p:ph type="sldNum" sz="quarter" idx="12"/>
          </p:nvPr>
        </p:nvSpPr>
        <p:spPr/>
        <p:txBody>
          <a:bodyPr/>
          <a:lstStyle>
            <a:lvl1pPr>
              <a:defRPr/>
            </a:lvl1pPr>
          </a:lstStyle>
          <a:p>
            <a:pPr>
              <a:defRPr/>
            </a:pPr>
            <a:fld id="{06B84842-0641-45DC-BD73-F08F0BC063FC}" type="slidenum">
              <a:rPr lang="es-ES" altLang="es-ES"/>
              <a:pPr>
                <a:defRPr/>
              </a:pPr>
              <a:t>‹Nº›</a:t>
            </a:fld>
            <a:endParaRPr lang="es-ES" altLang="es-ES"/>
          </a:p>
        </p:txBody>
      </p:sp>
    </p:spTree>
    <p:extLst>
      <p:ext uri="{BB962C8B-B14F-4D97-AF65-F5344CB8AC3E}">
        <p14:creationId xmlns:p14="http://schemas.microsoft.com/office/powerpoint/2010/main" val="72732687"/>
      </p:ext>
    </p:extLst>
  </p:cSld>
  <p:clrMapOvr>
    <a:masterClrMapping/>
  </p:clrMapOvr>
  <p:transition advClick="0" advTm="25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2 Marcador de pie de página">
            <a:extLst>
              <a:ext uri="{FF2B5EF4-FFF2-40B4-BE49-F238E27FC236}">
                <a16:creationId xmlns:a16="http://schemas.microsoft.com/office/drawing/2014/main" id="{1AE603D5-D2F5-48EF-AFFD-ECFB554845AC}"/>
              </a:ext>
            </a:extLst>
          </p:cNvPr>
          <p:cNvSpPr>
            <a:spLocks noGrp="1"/>
          </p:cNvSpPr>
          <p:nvPr>
            <p:ph type="ftr" sz="quarter" idx="10"/>
          </p:nvPr>
        </p:nvSpPr>
        <p:spPr/>
        <p:txBody>
          <a:bodyPr/>
          <a:lstStyle>
            <a:lvl1pPr>
              <a:defRPr/>
            </a:lvl1pPr>
          </a:lstStyle>
          <a:p>
            <a:pPr>
              <a:defRPr/>
            </a:pPr>
            <a:endParaRPr lang="es-ES"/>
          </a:p>
        </p:txBody>
      </p:sp>
      <p:sp>
        <p:nvSpPr>
          <p:cNvPr id="3" name="13 Marcador de fecha">
            <a:extLst>
              <a:ext uri="{FF2B5EF4-FFF2-40B4-BE49-F238E27FC236}">
                <a16:creationId xmlns:a16="http://schemas.microsoft.com/office/drawing/2014/main" id="{8EB122D5-F595-4F65-9F63-B24E97C09DF2}"/>
              </a:ext>
            </a:extLst>
          </p:cNvPr>
          <p:cNvSpPr>
            <a:spLocks noGrp="1"/>
          </p:cNvSpPr>
          <p:nvPr>
            <p:ph type="dt" sz="half" idx="11"/>
          </p:nvPr>
        </p:nvSpPr>
        <p:spPr/>
        <p:txBody>
          <a:bodyPr/>
          <a:lstStyle>
            <a:lvl1pPr>
              <a:defRPr/>
            </a:lvl1pPr>
          </a:lstStyle>
          <a:p>
            <a:pPr>
              <a:defRPr/>
            </a:pPr>
            <a:fld id="{AA34C895-AC8C-449F-AEBA-0DE08DFB143A}" type="datetimeFigureOut">
              <a:rPr lang="es-ES"/>
              <a:pPr>
                <a:defRPr/>
              </a:pPr>
              <a:t>04/11/2023</a:t>
            </a:fld>
            <a:endParaRPr lang="es-ES"/>
          </a:p>
        </p:txBody>
      </p:sp>
      <p:sp>
        <p:nvSpPr>
          <p:cNvPr id="4" name="22 Marcador de número de diapositiva">
            <a:extLst>
              <a:ext uri="{FF2B5EF4-FFF2-40B4-BE49-F238E27FC236}">
                <a16:creationId xmlns:a16="http://schemas.microsoft.com/office/drawing/2014/main" id="{22E20B8D-FB5E-46EC-B520-366ED73FE055}"/>
              </a:ext>
            </a:extLst>
          </p:cNvPr>
          <p:cNvSpPr>
            <a:spLocks noGrp="1"/>
          </p:cNvSpPr>
          <p:nvPr>
            <p:ph type="sldNum" sz="quarter" idx="12"/>
          </p:nvPr>
        </p:nvSpPr>
        <p:spPr/>
        <p:txBody>
          <a:bodyPr/>
          <a:lstStyle>
            <a:lvl1pPr>
              <a:defRPr/>
            </a:lvl1pPr>
          </a:lstStyle>
          <a:p>
            <a:pPr>
              <a:defRPr/>
            </a:pPr>
            <a:fld id="{7B268A11-ADE5-4472-8A67-F8B618313F23}" type="slidenum">
              <a:rPr lang="es-ES" altLang="es-ES"/>
              <a:pPr>
                <a:defRPr/>
              </a:pPr>
              <a:t>‹Nº›</a:t>
            </a:fld>
            <a:endParaRPr lang="es-ES" altLang="es-ES"/>
          </a:p>
        </p:txBody>
      </p:sp>
    </p:spTree>
    <p:extLst>
      <p:ext uri="{BB962C8B-B14F-4D97-AF65-F5344CB8AC3E}">
        <p14:creationId xmlns:p14="http://schemas.microsoft.com/office/powerpoint/2010/main" val="518460099"/>
      </p:ext>
    </p:extLst>
  </p:cSld>
  <p:clrMapOvr>
    <a:masterClrMapping/>
  </p:clrMapOvr>
  <p:transition advClick="0" advTm="25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7 Rectángulo">
            <a:extLst>
              <a:ext uri="{FF2B5EF4-FFF2-40B4-BE49-F238E27FC236}">
                <a16:creationId xmlns:a16="http://schemas.microsoft.com/office/drawing/2014/main" id="{342EAE27-4066-4C80-AAAE-E39FC7154B25}"/>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1 Título"/>
          <p:cNvSpPr>
            <a:spLocks noGrp="1"/>
          </p:cNvSpPr>
          <p:nvPr>
            <p:ph type="title"/>
          </p:nvPr>
        </p:nvSpPr>
        <p:spPr>
          <a:xfrm>
            <a:off x="4963136" y="304800"/>
            <a:ext cx="3931920" cy="762000"/>
          </a:xfrm>
        </p:spPr>
        <p:txBody>
          <a:bodyPr/>
          <a:lstStyle>
            <a:lvl1pPr marL="0" algn="r">
              <a:buNone/>
              <a:defRPr sz="2000" b="1"/>
            </a:lvl1pPr>
            <a:extLst/>
          </a:lstStyle>
          <a:p>
            <a:r>
              <a:rPr lang="es-ES"/>
              <a:t>Haga clic para modificar el estilo de título del patrón</a:t>
            </a:r>
            <a:endParaRPr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s-ES"/>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8 Marcador de fecha">
            <a:extLst>
              <a:ext uri="{FF2B5EF4-FFF2-40B4-BE49-F238E27FC236}">
                <a16:creationId xmlns:a16="http://schemas.microsoft.com/office/drawing/2014/main" id="{05D80566-E39F-4EDA-85A0-32BBB36ED219}"/>
              </a:ext>
            </a:extLst>
          </p:cNvPr>
          <p:cNvSpPr>
            <a:spLocks noGrp="1"/>
          </p:cNvSpPr>
          <p:nvPr>
            <p:ph type="dt" sz="half" idx="10"/>
          </p:nvPr>
        </p:nvSpPr>
        <p:spPr>
          <a:xfrm>
            <a:off x="5562600" y="6513513"/>
            <a:ext cx="3001963" cy="274637"/>
          </a:xfrm>
        </p:spPr>
        <p:txBody>
          <a:bodyPr vert="horz" rtlCol="0"/>
          <a:lstStyle>
            <a:lvl1pPr>
              <a:defRPr/>
            </a:lvl1pPr>
            <a:extLst/>
          </a:lstStyle>
          <a:p>
            <a:pPr>
              <a:defRPr/>
            </a:pPr>
            <a:fld id="{8BD8B16A-1A22-4462-9372-3BE9390FA9D8}" type="datetimeFigureOut">
              <a:rPr lang="es-ES"/>
              <a:pPr>
                <a:defRPr/>
              </a:pPr>
              <a:t>04/11/2023</a:t>
            </a:fld>
            <a:endParaRPr lang="es-ES"/>
          </a:p>
        </p:txBody>
      </p:sp>
      <p:sp>
        <p:nvSpPr>
          <p:cNvPr id="7" name="9 Marcador de número de diapositiva">
            <a:extLst>
              <a:ext uri="{FF2B5EF4-FFF2-40B4-BE49-F238E27FC236}">
                <a16:creationId xmlns:a16="http://schemas.microsoft.com/office/drawing/2014/main" id="{62CE65A7-DCDA-42A8-BF24-F632109EEA4F}"/>
              </a:ext>
            </a:extLst>
          </p:cNvPr>
          <p:cNvSpPr>
            <a:spLocks noGrp="1"/>
          </p:cNvSpPr>
          <p:nvPr>
            <p:ph type="sldNum" sz="quarter" idx="11"/>
          </p:nvPr>
        </p:nvSpPr>
        <p:spPr>
          <a:xfrm>
            <a:off x="8639175" y="6513513"/>
            <a:ext cx="463550" cy="274637"/>
          </a:xfrm>
        </p:spPr>
        <p:txBody>
          <a:bodyPr/>
          <a:lstStyle>
            <a:lvl1pPr>
              <a:defRPr/>
            </a:lvl1pPr>
          </a:lstStyle>
          <a:p>
            <a:pPr>
              <a:defRPr/>
            </a:pPr>
            <a:fld id="{A79D12EF-4B4A-4F8E-BD0E-662D9DA4073C}" type="slidenum">
              <a:rPr lang="es-ES" altLang="es-ES"/>
              <a:pPr>
                <a:defRPr/>
              </a:pPr>
              <a:t>‹Nº›</a:t>
            </a:fld>
            <a:endParaRPr lang="es-ES" altLang="es-ES"/>
          </a:p>
        </p:txBody>
      </p:sp>
      <p:sp>
        <p:nvSpPr>
          <p:cNvPr id="8" name="10 Marcador de pie de página">
            <a:extLst>
              <a:ext uri="{FF2B5EF4-FFF2-40B4-BE49-F238E27FC236}">
                <a16:creationId xmlns:a16="http://schemas.microsoft.com/office/drawing/2014/main" id="{1611C001-E3FB-4334-86DB-7EA801FE27B2}"/>
              </a:ext>
            </a:extLst>
          </p:cNvPr>
          <p:cNvSpPr>
            <a:spLocks noGrp="1"/>
          </p:cNvSpPr>
          <p:nvPr>
            <p:ph type="ftr" sz="quarter" idx="12"/>
          </p:nvPr>
        </p:nvSpPr>
        <p:spPr>
          <a:xfrm>
            <a:off x="1600200" y="6513513"/>
            <a:ext cx="3906838" cy="274637"/>
          </a:xfrm>
        </p:spPr>
        <p:txBody>
          <a:bodyPr vert="horz" rtlCol="0"/>
          <a:lstStyle>
            <a:lvl1pPr>
              <a:defRPr/>
            </a:lvl1pPr>
            <a:extLst/>
          </a:lstStyle>
          <a:p>
            <a:pPr>
              <a:defRPr/>
            </a:pPr>
            <a:endParaRPr lang="es-ES"/>
          </a:p>
        </p:txBody>
      </p:sp>
    </p:spTree>
    <p:extLst>
      <p:ext uri="{BB962C8B-B14F-4D97-AF65-F5344CB8AC3E}">
        <p14:creationId xmlns:p14="http://schemas.microsoft.com/office/powerpoint/2010/main" val="2905739163"/>
      </p:ext>
    </p:extLst>
  </p:cSld>
  <p:clrMapOvr>
    <a:masterClrMapping/>
  </p:clrMapOvr>
  <p:transition advClick="0" advTm="25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lstStyle>
            <a:lvl1pPr marL="0" algn="r">
              <a:buNone/>
              <a:defRPr sz="2000" b="1"/>
            </a:lvl1pPr>
            <a:extLst/>
          </a:lstStyle>
          <a:p>
            <a:r>
              <a:rPr lang="es-ES"/>
              <a:t>Haga clic para modificar el estilo de título del patrón</a:t>
            </a:r>
            <a:endParaRPr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s-ES"/>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s-ES" noProof="0"/>
              <a:t>Haga clic en el icono para agregar una imagen</a:t>
            </a:r>
            <a:endParaRPr lang="en-US" noProof="0" dirty="0"/>
          </a:p>
        </p:txBody>
      </p:sp>
      <p:sp>
        <p:nvSpPr>
          <p:cNvPr id="5" name="7 Marcador de fecha">
            <a:extLst>
              <a:ext uri="{FF2B5EF4-FFF2-40B4-BE49-F238E27FC236}">
                <a16:creationId xmlns:a16="http://schemas.microsoft.com/office/drawing/2014/main" id="{1179F2CA-63A7-48C3-ADAC-B8E9E1088F59}"/>
              </a:ext>
            </a:extLst>
          </p:cNvPr>
          <p:cNvSpPr>
            <a:spLocks noGrp="1"/>
          </p:cNvSpPr>
          <p:nvPr>
            <p:ph type="dt" sz="half" idx="10"/>
          </p:nvPr>
        </p:nvSpPr>
        <p:spPr>
          <a:xfrm>
            <a:off x="5562600" y="6508750"/>
            <a:ext cx="3001963" cy="274638"/>
          </a:xfrm>
        </p:spPr>
        <p:txBody>
          <a:bodyPr vert="horz" rtlCol="0"/>
          <a:lstStyle>
            <a:lvl1pPr>
              <a:defRPr/>
            </a:lvl1pPr>
            <a:extLst/>
          </a:lstStyle>
          <a:p>
            <a:pPr>
              <a:defRPr/>
            </a:pPr>
            <a:fld id="{766A6190-CA3D-4A78-AEE4-463E558BF870}" type="datetimeFigureOut">
              <a:rPr lang="es-ES"/>
              <a:pPr>
                <a:defRPr/>
              </a:pPr>
              <a:t>04/11/2023</a:t>
            </a:fld>
            <a:endParaRPr lang="es-ES"/>
          </a:p>
        </p:txBody>
      </p:sp>
      <p:sp>
        <p:nvSpPr>
          <p:cNvPr id="6" name="8 Marcador de número de diapositiva">
            <a:extLst>
              <a:ext uri="{FF2B5EF4-FFF2-40B4-BE49-F238E27FC236}">
                <a16:creationId xmlns:a16="http://schemas.microsoft.com/office/drawing/2014/main" id="{0E68F73D-7DE5-46D9-BD8C-60D5FFCE37CB}"/>
              </a:ext>
            </a:extLst>
          </p:cNvPr>
          <p:cNvSpPr>
            <a:spLocks noGrp="1"/>
          </p:cNvSpPr>
          <p:nvPr>
            <p:ph type="sldNum" sz="quarter" idx="11"/>
          </p:nvPr>
        </p:nvSpPr>
        <p:spPr>
          <a:xfrm>
            <a:off x="8639175" y="6508750"/>
            <a:ext cx="463550" cy="274638"/>
          </a:xfrm>
        </p:spPr>
        <p:txBody>
          <a:bodyPr/>
          <a:lstStyle>
            <a:lvl1pPr>
              <a:defRPr/>
            </a:lvl1pPr>
          </a:lstStyle>
          <a:p>
            <a:pPr>
              <a:defRPr/>
            </a:pPr>
            <a:fld id="{36E8D1D5-A5D5-4C5E-BD2D-6EB7FF7F025E}" type="slidenum">
              <a:rPr lang="es-ES" altLang="es-ES"/>
              <a:pPr>
                <a:defRPr/>
              </a:pPr>
              <a:t>‹Nº›</a:t>
            </a:fld>
            <a:endParaRPr lang="es-ES" altLang="es-ES"/>
          </a:p>
        </p:txBody>
      </p:sp>
      <p:sp>
        <p:nvSpPr>
          <p:cNvPr id="7" name="9 Marcador de pie de página">
            <a:extLst>
              <a:ext uri="{FF2B5EF4-FFF2-40B4-BE49-F238E27FC236}">
                <a16:creationId xmlns:a16="http://schemas.microsoft.com/office/drawing/2014/main" id="{9019E2F8-891A-4F29-A3E7-05011A8FD935}"/>
              </a:ext>
            </a:extLst>
          </p:cNvPr>
          <p:cNvSpPr>
            <a:spLocks noGrp="1"/>
          </p:cNvSpPr>
          <p:nvPr>
            <p:ph type="ftr" sz="quarter" idx="12"/>
          </p:nvPr>
        </p:nvSpPr>
        <p:spPr>
          <a:xfrm>
            <a:off x="1600200" y="6508750"/>
            <a:ext cx="3906838" cy="274638"/>
          </a:xfrm>
        </p:spPr>
        <p:txBody>
          <a:bodyPr vert="horz" rtlCol="0"/>
          <a:lstStyle>
            <a:lvl1pPr>
              <a:defRPr/>
            </a:lvl1pPr>
            <a:extLst/>
          </a:lstStyle>
          <a:p>
            <a:pPr>
              <a:defRPr/>
            </a:pPr>
            <a:endParaRPr lang="es-ES"/>
          </a:p>
        </p:txBody>
      </p:sp>
    </p:spTree>
    <p:extLst>
      <p:ext uri="{BB962C8B-B14F-4D97-AF65-F5344CB8AC3E}">
        <p14:creationId xmlns:p14="http://schemas.microsoft.com/office/powerpoint/2010/main" val="1058457913"/>
      </p:ext>
    </p:extLst>
  </p:cSld>
  <p:clrMapOvr>
    <a:masterClrMapping/>
  </p:clrMapOvr>
  <p:transition advClick="0" advTm="2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sp>
        <p:nvSpPr>
          <p:cNvPr id="7" name="6 Redondear rectángulo de esquina diagonal">
            <a:extLst>
              <a:ext uri="{FF2B5EF4-FFF2-40B4-BE49-F238E27FC236}">
                <a16:creationId xmlns:a16="http://schemas.microsoft.com/office/drawing/2014/main" id="{BA84F40F-0AF7-4D90-957B-26C96A39FD15}"/>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2 Marcador de pie de página">
            <a:extLst>
              <a:ext uri="{FF2B5EF4-FFF2-40B4-BE49-F238E27FC236}">
                <a16:creationId xmlns:a16="http://schemas.microsoft.com/office/drawing/2014/main" id="{CEEBA398-A80C-46A0-9DAB-4BEA282E54B3}"/>
              </a:ext>
            </a:extLst>
          </p:cNvPr>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endParaRPr lang="es-ES"/>
          </a:p>
        </p:txBody>
      </p:sp>
      <p:sp>
        <p:nvSpPr>
          <p:cNvPr id="14" name="13 Marcador de fecha">
            <a:extLst>
              <a:ext uri="{FF2B5EF4-FFF2-40B4-BE49-F238E27FC236}">
                <a16:creationId xmlns:a16="http://schemas.microsoft.com/office/drawing/2014/main" id="{EE195DE3-2169-42FF-89BE-AD4D3471F319}"/>
              </a:ext>
            </a:extLst>
          </p:cNvPr>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fld id="{66D908F4-8D14-429A-B8C0-09514C160605}" type="datetimeFigureOut">
              <a:rPr lang="es-ES"/>
              <a:pPr>
                <a:defRPr/>
              </a:pPr>
              <a:t>04/11/2023</a:t>
            </a:fld>
            <a:endParaRPr lang="es-ES"/>
          </a:p>
        </p:txBody>
      </p:sp>
      <p:sp>
        <p:nvSpPr>
          <p:cNvPr id="23" name="22 Marcador de número de diapositiva">
            <a:extLst>
              <a:ext uri="{FF2B5EF4-FFF2-40B4-BE49-F238E27FC236}">
                <a16:creationId xmlns:a16="http://schemas.microsoft.com/office/drawing/2014/main" id="{12739415-5BE8-4189-B49A-FA9498FEC4FE}"/>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626551"/>
                </a:solidFill>
                <a:latin typeface="Rockwell" pitchFamily="18" charset="0"/>
              </a:defRPr>
            </a:lvl1pPr>
          </a:lstStyle>
          <a:p>
            <a:pPr>
              <a:defRPr/>
            </a:pPr>
            <a:fld id="{7CEAF8E2-041A-4D6A-B4D2-1838A1104415}" type="slidenum">
              <a:rPr lang="es-ES" altLang="es-ES"/>
              <a:pPr>
                <a:defRPr/>
              </a:pPr>
              <a:t>‹Nº›</a:t>
            </a:fld>
            <a:endParaRPr lang="es-ES" altLang="es-ES"/>
          </a:p>
        </p:txBody>
      </p:sp>
      <p:sp>
        <p:nvSpPr>
          <p:cNvPr id="22" name="21 Marcador de título">
            <a:extLst>
              <a:ext uri="{FF2B5EF4-FFF2-40B4-BE49-F238E27FC236}">
                <a16:creationId xmlns:a16="http://schemas.microsoft.com/office/drawing/2014/main" id="{FE057B05-6ACF-4E17-AE5C-3C5A6AA9C5A2}"/>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s-ES"/>
              <a:t>Haga clic para modificar el estilo de título del patrón</a:t>
            </a:r>
            <a:endParaRPr lang="en-US"/>
          </a:p>
        </p:txBody>
      </p:sp>
      <p:sp>
        <p:nvSpPr>
          <p:cNvPr id="1033" name="12 Marcador de texto">
            <a:extLst>
              <a:ext uri="{FF2B5EF4-FFF2-40B4-BE49-F238E27FC236}">
                <a16:creationId xmlns:a16="http://schemas.microsoft.com/office/drawing/2014/main" id="{06CD0B9C-3076-4094-96A0-59A8E47CF871}"/>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n-US" altLang="es-ES"/>
          </a:p>
        </p:txBody>
      </p:sp>
    </p:spTree>
  </p:cSld>
  <p:clrMap bg1="lt1" tx1="dk1" bg2="lt2" tx2="dk2" accent1="accent1" accent2="accent2" accent3="accent3" accent4="accent4" accent5="accent5" accent6="accent6" hlink="hlink" folHlink="folHlink"/>
  <p:sldLayoutIdLst>
    <p:sldLayoutId id="2147484491" r:id="rId1"/>
    <p:sldLayoutId id="2147484492" r:id="rId2"/>
    <p:sldLayoutId id="2147484493" r:id="rId3"/>
    <p:sldLayoutId id="2147484494" r:id="rId4"/>
    <p:sldLayoutId id="2147484495" r:id="rId5"/>
    <p:sldLayoutId id="2147484496" r:id="rId6"/>
    <p:sldLayoutId id="2147484497" r:id="rId7"/>
    <p:sldLayoutId id="2147484498" r:id="rId8"/>
    <p:sldLayoutId id="2147484499" r:id="rId9"/>
    <p:sldLayoutId id="2147484500" r:id="rId10"/>
    <p:sldLayoutId id="2147484501" r:id="rId11"/>
  </p:sldLayoutIdLst>
  <p:transition advClick="0" advTm="25000"/>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aac"/><Relationship Id="rId1" Type="http://schemas.microsoft.com/office/2007/relationships/media" Target="../media/media1.aac"/><Relationship Id="rId6" Type="http://schemas.openxmlformats.org/officeDocument/2006/relationships/image" Target="../media/image2.png"/><Relationship Id="rId5" Type="http://schemas.openxmlformats.org/officeDocument/2006/relationships/hyperlink" Target="mailto:ily@infomed.sld.cu"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aac"/><Relationship Id="rId1" Type="http://schemas.microsoft.com/office/2007/relationships/media" Target="../media/media10.aac"/><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aac"/><Relationship Id="rId1" Type="http://schemas.microsoft.com/office/2007/relationships/media" Target="../media/media11.aac"/><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aac"/><Relationship Id="rId1" Type="http://schemas.microsoft.com/office/2007/relationships/media" Target="../media/media12.aac"/><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aac"/><Relationship Id="rId1" Type="http://schemas.microsoft.com/office/2007/relationships/media" Target="../media/media13.aac"/><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aac"/><Relationship Id="rId1" Type="http://schemas.microsoft.com/office/2007/relationships/media" Target="../media/media14.aac"/><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aac"/><Relationship Id="rId1" Type="http://schemas.microsoft.com/office/2007/relationships/media" Target="../media/media2.aac"/><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aac"/><Relationship Id="rId1" Type="http://schemas.microsoft.com/office/2007/relationships/media" Target="../media/media3.aac"/><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aac"/><Relationship Id="rId1" Type="http://schemas.microsoft.com/office/2007/relationships/media" Target="../media/media4.aac"/><Relationship Id="rId6" Type="http://schemas.openxmlformats.org/officeDocument/2006/relationships/image" Target="../media/image2.png"/><Relationship Id="rId5" Type="http://schemas.openxmlformats.org/officeDocument/2006/relationships/chart" Target="../charts/char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aac"/><Relationship Id="rId1" Type="http://schemas.microsoft.com/office/2007/relationships/media" Target="../media/media5.aac"/><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6.aac"/><Relationship Id="rId1" Type="http://schemas.microsoft.com/office/2007/relationships/media" Target="../media/media6.aac"/><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6.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aac"/><Relationship Id="rId1" Type="http://schemas.microsoft.com/office/2007/relationships/media" Target="../media/media7.aac"/><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aac"/><Relationship Id="rId1" Type="http://schemas.microsoft.com/office/2007/relationships/media" Target="../media/media8.aac"/><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aac"/><Relationship Id="rId1" Type="http://schemas.microsoft.com/office/2007/relationships/media" Target="../media/media9.aac"/><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5BD998D-FD05-4E40-8236-788FAEC0E5E3}"/>
              </a:ext>
            </a:extLst>
          </p:cNvPr>
          <p:cNvSpPr>
            <a:spLocks noGrp="1" noChangeArrowheads="1"/>
          </p:cNvSpPr>
          <p:nvPr>
            <p:ph type="ctrTitle"/>
          </p:nvPr>
        </p:nvSpPr>
        <p:spPr>
          <a:xfrm>
            <a:off x="538941" y="1052736"/>
            <a:ext cx="8283009" cy="2671136"/>
          </a:xfrm>
          <a:ln w="38100">
            <a:solidFill>
              <a:srgbClr val="000000"/>
            </a:solidFill>
          </a:ln>
        </p:spPr>
        <p:txBody>
          <a:bodyPr>
            <a:normAutofit fontScale="90000"/>
          </a:bodyPr>
          <a:lstStyle/>
          <a:p>
            <a:pPr indent="0" algn="ctr" eaLnBrk="1" fontAlgn="auto" hangingPunct="1">
              <a:spcAft>
                <a:spcPts val="0"/>
              </a:spcAft>
              <a:defRPr/>
            </a:pPr>
            <a:r>
              <a:rPr lang="es-ES" sz="6000" b="1" dirty="0">
                <a:solidFill>
                  <a:schemeClr val="tx1"/>
                </a:solidFill>
                <a:effectLst/>
              </a:rPr>
              <a:t>Tema I. Generalidades de las Fuentes de Información</a:t>
            </a:r>
          </a:p>
        </p:txBody>
      </p:sp>
      <p:sp>
        <p:nvSpPr>
          <p:cNvPr id="14339" name="Rectangle 3">
            <a:extLst>
              <a:ext uri="{FF2B5EF4-FFF2-40B4-BE49-F238E27FC236}">
                <a16:creationId xmlns:a16="http://schemas.microsoft.com/office/drawing/2014/main" id="{38FD3965-EBB5-49B5-A280-F4FC49A8E69A}"/>
              </a:ext>
            </a:extLst>
          </p:cNvPr>
          <p:cNvSpPr>
            <a:spLocks noGrp="1"/>
          </p:cNvSpPr>
          <p:nvPr>
            <p:ph type="subTitle" idx="1"/>
          </p:nvPr>
        </p:nvSpPr>
        <p:spPr>
          <a:xfrm>
            <a:off x="827088" y="4659313"/>
            <a:ext cx="7705725" cy="1441450"/>
          </a:xfrm>
          <a:ln w="38100">
            <a:solidFill>
              <a:srgbClr val="000000"/>
            </a:solidFill>
            <a:miter lim="800000"/>
            <a:headEnd/>
            <a:tailEnd/>
          </a:ln>
        </p:spPr>
        <p:txBody>
          <a:bodyPr/>
          <a:lstStyle/>
          <a:p>
            <a:pPr algn="ctr" eaLnBrk="1" hangingPunct="1">
              <a:lnSpc>
                <a:spcPct val="80000"/>
              </a:lnSpc>
              <a:spcBef>
                <a:spcPct val="0"/>
              </a:spcBef>
            </a:pPr>
            <a:endParaRPr lang="es-ES" altLang="es-ES"/>
          </a:p>
          <a:p>
            <a:pPr algn="ctr" eaLnBrk="1" hangingPunct="1">
              <a:lnSpc>
                <a:spcPct val="80000"/>
              </a:lnSpc>
              <a:spcBef>
                <a:spcPct val="0"/>
              </a:spcBef>
            </a:pPr>
            <a:r>
              <a:rPr lang="es-ES" altLang="es-ES" b="1"/>
              <a:t>Ms. C. Ileana Armenteros Vera</a:t>
            </a:r>
          </a:p>
          <a:p>
            <a:pPr algn="ctr" eaLnBrk="1" hangingPunct="1">
              <a:lnSpc>
                <a:spcPct val="80000"/>
              </a:lnSpc>
              <a:spcBef>
                <a:spcPct val="0"/>
              </a:spcBef>
            </a:pPr>
            <a:r>
              <a:rPr lang="es-ES" altLang="es-ES">
                <a:hlinkClick r:id="rId5"/>
              </a:rPr>
              <a:t>ily@infomed.sld.cu</a:t>
            </a:r>
            <a:endParaRPr lang="es-ES" altLang="es-ES"/>
          </a:p>
        </p:txBody>
      </p:sp>
      <p:pic>
        <p:nvPicPr>
          <p:cNvPr id="3" name="diapositiva 1 16 m">
            <a:hlinkClick r:id="" action="ppaction://media"/>
            <a:extLst>
              <a:ext uri="{FF2B5EF4-FFF2-40B4-BE49-F238E27FC236}">
                <a16:creationId xmlns:a16="http://schemas.microsoft.com/office/drawing/2014/main" id="{0349C2D1-3CFA-4DD5-B888-906B8A21AFA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cSld>
  <p:clrMapOvr>
    <a:masterClrMapping/>
  </p:clrMapOvr>
  <p:transition advClick="0" advTm="1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9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4 CuadroTexto">
            <a:extLst>
              <a:ext uri="{FF2B5EF4-FFF2-40B4-BE49-F238E27FC236}">
                <a16:creationId xmlns:a16="http://schemas.microsoft.com/office/drawing/2014/main" id="{838A2010-816B-4506-B9D6-517EBFBEBFB6}"/>
              </a:ext>
            </a:extLst>
          </p:cNvPr>
          <p:cNvSpPr txBox="1">
            <a:spLocks noChangeArrowheads="1"/>
          </p:cNvSpPr>
          <p:nvPr/>
        </p:nvSpPr>
        <p:spPr bwMode="auto">
          <a:xfrm>
            <a:off x="534988" y="258763"/>
            <a:ext cx="8074025"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buClrTx/>
              <a:buSzTx/>
              <a:buFontTx/>
              <a:buNone/>
            </a:pPr>
            <a:r>
              <a:rPr lang="es-ES" altLang="es-ES" sz="4400" u="sng"/>
              <a:t>1.3. INFORMACIÓN</a:t>
            </a:r>
          </a:p>
          <a:p>
            <a:pPr algn="just" eaLnBrk="1" hangingPunct="1">
              <a:buClrTx/>
              <a:buSzTx/>
              <a:buFontTx/>
              <a:buNone/>
            </a:pPr>
            <a:endParaRPr lang="es-ES" altLang="es-ES" sz="4400" u="sng"/>
          </a:p>
          <a:p>
            <a:pPr algn="just">
              <a:buFont typeface="Wingdings 2" panose="05020102010507070707" pitchFamily="18" charset="2"/>
              <a:buNone/>
            </a:pPr>
            <a:r>
              <a:rPr lang="es-ES" altLang="es-CU" sz="4400"/>
              <a:t>Es un conjunto organizado de datos </a:t>
            </a:r>
            <a:r>
              <a:rPr lang="es-ES" altLang="es-CU" sz="4400" b="1"/>
              <a:t>procesados</a:t>
            </a:r>
            <a:r>
              <a:rPr lang="es-ES" altLang="es-CU" sz="4400"/>
              <a:t>, que constituyen un mensaje que cambia el estado de conocimiento del sujeto o sistema que recibe dicho mensaje. </a:t>
            </a:r>
            <a:endParaRPr lang="es-CU" altLang="es-CU" sz="6000"/>
          </a:p>
        </p:txBody>
      </p:sp>
      <p:pic>
        <p:nvPicPr>
          <p:cNvPr id="3" name="diapositiva 10 1 m 5 s">
            <a:hlinkClick r:id="" action="ppaction://media"/>
            <a:extLst>
              <a:ext uri="{FF2B5EF4-FFF2-40B4-BE49-F238E27FC236}">
                <a16:creationId xmlns:a16="http://schemas.microsoft.com/office/drawing/2014/main" id="{BF4FF1C7-9944-43C6-9368-2DBB0137F00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ransition advClick="0" advTm="6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9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ítulo 20">
            <a:extLst>
              <a:ext uri="{FF2B5EF4-FFF2-40B4-BE49-F238E27FC236}">
                <a16:creationId xmlns:a16="http://schemas.microsoft.com/office/drawing/2014/main" id="{AF30CB41-A675-4529-B392-2791FCB8449E}"/>
              </a:ext>
            </a:extLst>
          </p:cNvPr>
          <p:cNvSpPr>
            <a:spLocks noGrp="1"/>
          </p:cNvSpPr>
          <p:nvPr>
            <p:ph type="title"/>
          </p:nvPr>
        </p:nvSpPr>
        <p:spPr>
          <a:xfrm>
            <a:off x="0" y="0"/>
            <a:ext cx="9144000" cy="1143000"/>
          </a:xfrm>
        </p:spPr>
        <p:txBody>
          <a:bodyPr>
            <a:normAutofit fontScale="90000"/>
          </a:bodyPr>
          <a:lstStyle/>
          <a:p>
            <a:pPr algn="ctr">
              <a:defRPr/>
            </a:pPr>
            <a:r>
              <a:rPr lang="es-MX" b="1" dirty="0">
                <a:solidFill>
                  <a:schemeClr val="tx1"/>
                </a:solidFill>
                <a:effectLst/>
              </a:rPr>
              <a:t>Figura 2. ¿Qué es información?</a:t>
            </a:r>
            <a:endParaRPr lang="es-CU" b="1" dirty="0">
              <a:solidFill>
                <a:schemeClr val="tx1"/>
              </a:solidFill>
              <a:effectLst/>
            </a:endParaRPr>
          </a:p>
        </p:txBody>
      </p:sp>
      <p:grpSp>
        <p:nvGrpSpPr>
          <p:cNvPr id="34819" name="Grupo 1">
            <a:extLst>
              <a:ext uri="{FF2B5EF4-FFF2-40B4-BE49-F238E27FC236}">
                <a16:creationId xmlns:a16="http://schemas.microsoft.com/office/drawing/2014/main" id="{7FB06696-AEF5-484E-8EB0-AA9B33AD5C79}"/>
              </a:ext>
            </a:extLst>
          </p:cNvPr>
          <p:cNvGrpSpPr>
            <a:grpSpLocks/>
          </p:cNvGrpSpPr>
          <p:nvPr/>
        </p:nvGrpSpPr>
        <p:grpSpPr bwMode="auto">
          <a:xfrm>
            <a:off x="422275" y="2039938"/>
            <a:ext cx="8299450" cy="4013200"/>
            <a:chOff x="422031" y="2039814"/>
            <a:chExt cx="8299937" cy="4013350"/>
          </a:xfrm>
        </p:grpSpPr>
        <p:sp>
          <p:nvSpPr>
            <p:cNvPr id="34821" name="Text Box 20">
              <a:extLst>
                <a:ext uri="{FF2B5EF4-FFF2-40B4-BE49-F238E27FC236}">
                  <a16:creationId xmlns:a16="http://schemas.microsoft.com/office/drawing/2014/main" id="{01DA55A6-4D97-49E1-A082-0F60A9A15FF4}"/>
                </a:ext>
              </a:extLst>
            </p:cNvPr>
            <p:cNvSpPr txBox="1">
              <a:spLocks noChangeArrowheads="1"/>
            </p:cNvSpPr>
            <p:nvPr/>
          </p:nvSpPr>
          <p:spPr bwMode="auto">
            <a:xfrm>
              <a:off x="2565786" y="2039814"/>
              <a:ext cx="3891221" cy="462294"/>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s-CU" sz="2400" b="1">
                  <a:cs typeface="Times New Roman" panose="02020603050405020304" pitchFamily="18" charset="0"/>
                </a:rPr>
                <a:t>INFORMACIÓN</a:t>
              </a:r>
              <a:endParaRPr lang="es-CU" altLang="es-CU" sz="2400">
                <a:latin typeface="Times New Roman" panose="02020603050405020304" pitchFamily="18" charset="0"/>
                <a:cs typeface="Times New Roman" panose="02020603050405020304" pitchFamily="18" charset="0"/>
              </a:endParaRPr>
            </a:p>
          </p:txBody>
        </p:sp>
        <p:sp>
          <p:nvSpPr>
            <p:cNvPr id="34822" name="Text Box 21">
              <a:extLst>
                <a:ext uri="{FF2B5EF4-FFF2-40B4-BE49-F238E27FC236}">
                  <a16:creationId xmlns:a16="http://schemas.microsoft.com/office/drawing/2014/main" id="{2146AC16-A79B-42E0-A8A5-01261417D30A}"/>
                </a:ext>
              </a:extLst>
            </p:cNvPr>
            <p:cNvSpPr txBox="1">
              <a:spLocks noChangeArrowheads="1"/>
            </p:cNvSpPr>
            <p:nvPr/>
          </p:nvSpPr>
          <p:spPr bwMode="auto">
            <a:xfrm>
              <a:off x="422031" y="3821007"/>
              <a:ext cx="2648602" cy="462294"/>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s-CU" sz="2400" b="1">
                  <a:cs typeface="Times New Roman" panose="02020603050405020304" pitchFamily="18" charset="0"/>
                </a:rPr>
                <a:t>VALORACIONES</a:t>
              </a:r>
              <a:endParaRPr lang="es-CU" altLang="es-CU" sz="2400">
                <a:latin typeface="Times New Roman" panose="02020603050405020304" pitchFamily="18" charset="0"/>
                <a:cs typeface="Times New Roman" panose="02020603050405020304" pitchFamily="18" charset="0"/>
              </a:endParaRPr>
            </a:p>
          </p:txBody>
        </p:sp>
        <p:sp>
          <p:nvSpPr>
            <p:cNvPr id="34823" name="Text Box 22">
              <a:extLst>
                <a:ext uri="{FF2B5EF4-FFF2-40B4-BE49-F238E27FC236}">
                  <a16:creationId xmlns:a16="http://schemas.microsoft.com/office/drawing/2014/main" id="{B6702093-7C9F-4DB2-AEBD-65EBCDFBC665}"/>
                </a:ext>
              </a:extLst>
            </p:cNvPr>
            <p:cNvSpPr txBox="1">
              <a:spLocks noChangeArrowheads="1"/>
            </p:cNvSpPr>
            <p:nvPr/>
          </p:nvSpPr>
          <p:spPr bwMode="auto">
            <a:xfrm>
              <a:off x="2584757" y="5590870"/>
              <a:ext cx="1723225" cy="462294"/>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s-CU" sz="2400" b="1">
                  <a:cs typeface="Times New Roman" panose="02020603050405020304" pitchFamily="18" charset="0"/>
                </a:rPr>
                <a:t>DATOS</a:t>
              </a:r>
              <a:endParaRPr lang="es-CU" altLang="es-CU" sz="2400">
                <a:latin typeface="Times New Roman" panose="02020603050405020304" pitchFamily="18" charset="0"/>
                <a:cs typeface="Times New Roman" panose="02020603050405020304" pitchFamily="18" charset="0"/>
              </a:endParaRPr>
            </a:p>
          </p:txBody>
        </p:sp>
        <p:sp>
          <p:nvSpPr>
            <p:cNvPr id="34824" name="Text Box 23">
              <a:extLst>
                <a:ext uri="{FF2B5EF4-FFF2-40B4-BE49-F238E27FC236}">
                  <a16:creationId xmlns:a16="http://schemas.microsoft.com/office/drawing/2014/main" id="{D613E259-9F0B-46D9-A97C-1382B3973381}"/>
                </a:ext>
              </a:extLst>
            </p:cNvPr>
            <p:cNvSpPr txBox="1">
              <a:spLocks noChangeArrowheads="1"/>
            </p:cNvSpPr>
            <p:nvPr/>
          </p:nvSpPr>
          <p:spPr bwMode="auto">
            <a:xfrm>
              <a:off x="4693732" y="5588603"/>
              <a:ext cx="2655980" cy="462294"/>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s-CU" sz="2400" b="1">
                  <a:cs typeface="Times New Roman" panose="02020603050405020304" pitchFamily="18" charset="0"/>
                </a:rPr>
                <a:t>INDICADORES</a:t>
              </a:r>
              <a:endParaRPr lang="es-CU" altLang="es-CU" sz="2400">
                <a:latin typeface="Times New Roman" panose="02020603050405020304" pitchFamily="18" charset="0"/>
                <a:cs typeface="Times New Roman" panose="02020603050405020304" pitchFamily="18" charset="0"/>
              </a:endParaRPr>
            </a:p>
          </p:txBody>
        </p:sp>
        <p:sp>
          <p:nvSpPr>
            <p:cNvPr id="34825" name="Text Box 24">
              <a:extLst>
                <a:ext uri="{FF2B5EF4-FFF2-40B4-BE49-F238E27FC236}">
                  <a16:creationId xmlns:a16="http://schemas.microsoft.com/office/drawing/2014/main" id="{ABF82EA3-4C64-4046-94C4-8C7391A9BA0F}"/>
                </a:ext>
              </a:extLst>
            </p:cNvPr>
            <p:cNvSpPr txBox="1">
              <a:spLocks noChangeArrowheads="1"/>
            </p:cNvSpPr>
            <p:nvPr/>
          </p:nvSpPr>
          <p:spPr bwMode="auto">
            <a:xfrm>
              <a:off x="5873113" y="3857266"/>
              <a:ext cx="2848855" cy="462294"/>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s-CU" sz="2400" b="1">
                  <a:cs typeface="Times New Roman" panose="02020603050405020304" pitchFamily="18" charset="0"/>
                </a:rPr>
                <a:t>CONOCIMIENTOS</a:t>
              </a:r>
              <a:endParaRPr lang="es-CU" altLang="es-CU" sz="2400">
                <a:latin typeface="Times New Roman" panose="02020603050405020304" pitchFamily="18" charset="0"/>
                <a:cs typeface="Times New Roman" panose="02020603050405020304" pitchFamily="18" charset="0"/>
              </a:endParaRPr>
            </a:p>
          </p:txBody>
        </p:sp>
        <p:cxnSp>
          <p:nvCxnSpPr>
            <p:cNvPr id="34826" name="Line 25">
              <a:extLst>
                <a:ext uri="{FF2B5EF4-FFF2-40B4-BE49-F238E27FC236}">
                  <a16:creationId xmlns:a16="http://schemas.microsoft.com/office/drawing/2014/main" id="{B2D84BEC-540D-4150-A3EF-6A9EA4CD3257}"/>
                </a:ext>
              </a:extLst>
            </p:cNvPr>
            <p:cNvCxnSpPr>
              <a:cxnSpLocks noChangeShapeType="1"/>
            </p:cNvCxnSpPr>
            <p:nvPr/>
          </p:nvCxnSpPr>
          <p:spPr bwMode="auto">
            <a:xfrm flipH="1">
              <a:off x="2630604" y="2759316"/>
              <a:ext cx="620783" cy="81581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4827" name="Line 26">
              <a:extLst>
                <a:ext uri="{FF2B5EF4-FFF2-40B4-BE49-F238E27FC236}">
                  <a16:creationId xmlns:a16="http://schemas.microsoft.com/office/drawing/2014/main" id="{EE640483-072B-4ACB-94E6-453CEAF8006A}"/>
                </a:ext>
              </a:extLst>
            </p:cNvPr>
            <p:cNvCxnSpPr>
              <a:cxnSpLocks noChangeShapeType="1"/>
            </p:cNvCxnSpPr>
            <p:nvPr/>
          </p:nvCxnSpPr>
          <p:spPr bwMode="auto">
            <a:xfrm>
              <a:off x="6055825" y="2763848"/>
              <a:ext cx="431070" cy="8316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4828" name="Line 27">
              <a:extLst>
                <a:ext uri="{FF2B5EF4-FFF2-40B4-BE49-F238E27FC236}">
                  <a16:creationId xmlns:a16="http://schemas.microsoft.com/office/drawing/2014/main" id="{945AB3A4-541D-4725-8367-11A89B922787}"/>
                </a:ext>
              </a:extLst>
            </p:cNvPr>
            <p:cNvCxnSpPr>
              <a:cxnSpLocks noChangeShapeType="1"/>
            </p:cNvCxnSpPr>
            <p:nvPr/>
          </p:nvCxnSpPr>
          <p:spPr bwMode="auto">
            <a:xfrm flipH="1">
              <a:off x="3781927" y="2759316"/>
              <a:ext cx="437394" cy="256301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4829" name="Line 28">
              <a:extLst>
                <a:ext uri="{FF2B5EF4-FFF2-40B4-BE49-F238E27FC236}">
                  <a16:creationId xmlns:a16="http://schemas.microsoft.com/office/drawing/2014/main" id="{8E8E093B-8220-47ED-AE16-CCEEC315DC2D}"/>
                </a:ext>
              </a:extLst>
            </p:cNvPr>
            <p:cNvCxnSpPr>
              <a:cxnSpLocks noChangeShapeType="1"/>
            </p:cNvCxnSpPr>
            <p:nvPr/>
          </p:nvCxnSpPr>
          <p:spPr bwMode="auto">
            <a:xfrm>
              <a:off x="5131373" y="2757050"/>
              <a:ext cx="532250" cy="256528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pic>
        <p:nvPicPr>
          <p:cNvPr id="2" name="diapositiva 11 8 m">
            <a:hlinkClick r:id="" action="ppaction://media"/>
            <a:extLst>
              <a:ext uri="{FF2B5EF4-FFF2-40B4-BE49-F238E27FC236}">
                <a16:creationId xmlns:a16="http://schemas.microsoft.com/office/drawing/2014/main" id="{C9E29F9C-8238-4AA7-8EB7-DB1B124138A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4 CuadroTexto">
            <a:extLst>
              <a:ext uri="{FF2B5EF4-FFF2-40B4-BE49-F238E27FC236}">
                <a16:creationId xmlns:a16="http://schemas.microsoft.com/office/drawing/2014/main" id="{D6A2A800-4825-498B-A7D1-6D5E41EC14B3}"/>
              </a:ext>
            </a:extLst>
          </p:cNvPr>
          <p:cNvSpPr txBox="1">
            <a:spLocks noChangeArrowheads="1"/>
          </p:cNvSpPr>
          <p:nvPr/>
        </p:nvSpPr>
        <p:spPr bwMode="auto">
          <a:xfrm>
            <a:off x="534988" y="434975"/>
            <a:ext cx="8074025"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buClrTx/>
              <a:buSzTx/>
              <a:buFontTx/>
              <a:buNone/>
            </a:pPr>
            <a:r>
              <a:rPr lang="es-ES" altLang="es-ES" sz="5400" u="sng"/>
              <a:t>1.4. INFORMACIÓN CIENTÍFICA</a:t>
            </a:r>
          </a:p>
          <a:p>
            <a:pPr algn="just" eaLnBrk="1" hangingPunct="1">
              <a:buClrTx/>
              <a:buSzTx/>
              <a:buFontTx/>
              <a:buNone/>
            </a:pPr>
            <a:endParaRPr lang="es-ES" altLang="es-ES" sz="5400" u="sng"/>
          </a:p>
          <a:p>
            <a:pPr algn="just">
              <a:buFont typeface="Wingdings 2" panose="05020102010507070707" pitchFamily="18" charset="2"/>
              <a:buNone/>
            </a:pPr>
            <a:r>
              <a:rPr lang="es-ES" altLang="es-CU" sz="4000"/>
              <a:t>Es la información lógica, obtenida en el proceso del conocimiento que refleja las leyes del mundo objetivo y es utilizada en la práctica </a:t>
            </a:r>
            <a:r>
              <a:rPr lang="es-ES" altLang="es-CU" sz="4000" u="sng"/>
              <a:t>histórico-social</a:t>
            </a:r>
            <a:endParaRPr lang="es-CU" altLang="es-CU" sz="7200"/>
          </a:p>
        </p:txBody>
      </p:sp>
      <p:pic>
        <p:nvPicPr>
          <p:cNvPr id="3" name="diapositiva 12 16 m">
            <a:hlinkClick r:id="" action="ppaction://media"/>
            <a:extLst>
              <a:ext uri="{FF2B5EF4-FFF2-40B4-BE49-F238E27FC236}">
                <a16:creationId xmlns:a16="http://schemas.microsoft.com/office/drawing/2014/main" id="{63C958E7-052C-4328-AF14-C990C3C544C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ransition advClick="0" advTm="1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4 CuadroTexto">
            <a:extLst>
              <a:ext uri="{FF2B5EF4-FFF2-40B4-BE49-F238E27FC236}">
                <a16:creationId xmlns:a16="http://schemas.microsoft.com/office/drawing/2014/main" id="{BC5D2AB2-9A13-4D53-815B-9942630D8341}"/>
              </a:ext>
            </a:extLst>
          </p:cNvPr>
          <p:cNvSpPr txBox="1">
            <a:spLocks noChangeArrowheads="1"/>
          </p:cNvSpPr>
          <p:nvPr/>
        </p:nvSpPr>
        <p:spPr bwMode="auto">
          <a:xfrm>
            <a:off x="534988" y="434975"/>
            <a:ext cx="8074025"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buClrTx/>
              <a:buSzTx/>
              <a:buFontTx/>
              <a:buNone/>
            </a:pPr>
            <a:r>
              <a:rPr lang="es-ES" altLang="es-ES" sz="7200" u="sng"/>
              <a:t>1.5. FUENTE DE INFORMACIÓN</a:t>
            </a:r>
          </a:p>
          <a:p>
            <a:pPr algn="ctr">
              <a:buFont typeface="Wingdings 2" panose="05020102010507070707" pitchFamily="18" charset="2"/>
              <a:buNone/>
            </a:pPr>
            <a:endParaRPr lang="es-ES" altLang="es-CU" sz="4400" b="1"/>
          </a:p>
          <a:p>
            <a:pPr algn="ctr">
              <a:buFont typeface="Wingdings 2" panose="05020102010507070707" pitchFamily="18" charset="2"/>
              <a:buNone/>
            </a:pPr>
            <a:r>
              <a:rPr lang="es-ES" altLang="es-CU" sz="4400" b="1"/>
              <a:t>Todo objeto o sujeto que genere, contenga, suministre o transfiera información/conocimiento.</a:t>
            </a:r>
            <a:endParaRPr lang="es-CU" altLang="es-CU" sz="4400"/>
          </a:p>
        </p:txBody>
      </p:sp>
      <p:pic>
        <p:nvPicPr>
          <p:cNvPr id="3" name="diapositiva 13 19 m">
            <a:hlinkClick r:id="" action="ppaction://media"/>
            <a:extLst>
              <a:ext uri="{FF2B5EF4-FFF2-40B4-BE49-F238E27FC236}">
                <a16:creationId xmlns:a16="http://schemas.microsoft.com/office/drawing/2014/main" id="{6693047C-1197-49CA-95EF-63375AB1119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1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ítulo 20">
            <a:extLst>
              <a:ext uri="{FF2B5EF4-FFF2-40B4-BE49-F238E27FC236}">
                <a16:creationId xmlns:a16="http://schemas.microsoft.com/office/drawing/2014/main" id="{AF30CB41-A675-4529-B392-2791FCB8449E}"/>
              </a:ext>
            </a:extLst>
          </p:cNvPr>
          <p:cNvSpPr>
            <a:spLocks noGrp="1"/>
          </p:cNvSpPr>
          <p:nvPr>
            <p:ph type="title"/>
          </p:nvPr>
        </p:nvSpPr>
        <p:spPr>
          <a:xfrm>
            <a:off x="121732" y="345007"/>
            <a:ext cx="8600236" cy="1143000"/>
          </a:xfrm>
        </p:spPr>
        <p:txBody>
          <a:bodyPr>
            <a:normAutofit fontScale="90000"/>
          </a:bodyPr>
          <a:lstStyle/>
          <a:p>
            <a:pPr algn="ctr">
              <a:defRPr/>
            </a:pPr>
            <a:r>
              <a:rPr lang="es-MX" b="1" dirty="0">
                <a:solidFill>
                  <a:schemeClr val="tx1"/>
                </a:solidFill>
                <a:effectLst/>
              </a:rPr>
              <a:t>Figura 3. Relación fuente-documento-información</a:t>
            </a:r>
            <a:endParaRPr lang="es-CU" b="1" dirty="0">
              <a:solidFill>
                <a:schemeClr val="tx1"/>
              </a:solidFill>
              <a:effectLst/>
            </a:endParaRPr>
          </a:p>
        </p:txBody>
      </p:sp>
      <p:grpSp>
        <p:nvGrpSpPr>
          <p:cNvPr id="39939" name="Grupo 4">
            <a:extLst>
              <a:ext uri="{FF2B5EF4-FFF2-40B4-BE49-F238E27FC236}">
                <a16:creationId xmlns:a16="http://schemas.microsoft.com/office/drawing/2014/main" id="{E952BB9D-A95E-4B1F-B1AC-DB3CB814E7D6}"/>
              </a:ext>
            </a:extLst>
          </p:cNvPr>
          <p:cNvGrpSpPr>
            <a:grpSpLocks/>
          </p:cNvGrpSpPr>
          <p:nvPr/>
        </p:nvGrpSpPr>
        <p:grpSpPr bwMode="auto">
          <a:xfrm>
            <a:off x="509588" y="1500188"/>
            <a:ext cx="8212137" cy="5095875"/>
            <a:chOff x="509954" y="1500419"/>
            <a:chExt cx="8212014" cy="5095000"/>
          </a:xfrm>
        </p:grpSpPr>
        <p:sp>
          <p:nvSpPr>
            <p:cNvPr id="39941" name="Text Box 20">
              <a:extLst>
                <a:ext uri="{FF2B5EF4-FFF2-40B4-BE49-F238E27FC236}">
                  <a16:creationId xmlns:a16="http://schemas.microsoft.com/office/drawing/2014/main" id="{7FBBA1EC-0714-4D40-A0CE-0323FB0288A4}"/>
                </a:ext>
              </a:extLst>
            </p:cNvPr>
            <p:cNvSpPr txBox="1">
              <a:spLocks noChangeArrowheads="1"/>
            </p:cNvSpPr>
            <p:nvPr/>
          </p:nvSpPr>
          <p:spPr bwMode="auto">
            <a:xfrm>
              <a:off x="3846720" y="5217341"/>
              <a:ext cx="1309862" cy="1378078"/>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_tradnl" altLang="es-CU" sz="800">
                  <a:cs typeface="Times New Roman" panose="02020603050405020304" pitchFamily="18" charset="0"/>
                </a:rPr>
                <a:t>Artículos</a:t>
              </a:r>
              <a:endParaRPr lang="es-CU" altLang="es-CU" sz="1200">
                <a:latin typeface="Times New Roman" panose="02020603050405020304" pitchFamily="18" charset="0"/>
                <a:cs typeface="Times New Roman" panose="02020603050405020304" pitchFamily="18" charset="0"/>
              </a:endParaRPr>
            </a:p>
            <a:p>
              <a:r>
                <a:rPr lang="es-ES_tradnl" altLang="es-CU" sz="800">
                  <a:cs typeface="Times New Roman" panose="02020603050405020304" pitchFamily="18" charset="0"/>
                </a:rPr>
                <a:t>Resúmenes</a:t>
              </a:r>
              <a:endParaRPr lang="es-CU" altLang="es-CU" sz="1200">
                <a:latin typeface="Times New Roman" panose="02020603050405020304" pitchFamily="18" charset="0"/>
                <a:cs typeface="Times New Roman" panose="02020603050405020304" pitchFamily="18" charset="0"/>
              </a:endParaRPr>
            </a:p>
            <a:p>
              <a:r>
                <a:rPr lang="es-ES_tradnl" altLang="es-CU" sz="800">
                  <a:cs typeface="Times New Roman" panose="02020603050405020304" pitchFamily="18" charset="0"/>
                </a:rPr>
                <a:t>Bibliografías</a:t>
              </a:r>
              <a:endParaRPr lang="es-CU" altLang="es-CU" sz="1200">
                <a:latin typeface="Times New Roman" panose="02020603050405020304" pitchFamily="18" charset="0"/>
                <a:cs typeface="Times New Roman" panose="02020603050405020304" pitchFamily="18" charset="0"/>
              </a:endParaRPr>
            </a:p>
            <a:p>
              <a:r>
                <a:rPr lang="es-ES_tradnl" altLang="es-CU" sz="800">
                  <a:cs typeface="Times New Roman" panose="02020603050405020304" pitchFamily="18" charset="0"/>
                </a:rPr>
                <a:t>Capítulos</a:t>
              </a:r>
              <a:endParaRPr lang="es-CU" altLang="es-CU" sz="1200">
                <a:latin typeface="Times New Roman" panose="02020603050405020304" pitchFamily="18" charset="0"/>
                <a:cs typeface="Times New Roman" panose="02020603050405020304" pitchFamily="18" charset="0"/>
              </a:endParaRPr>
            </a:p>
            <a:p>
              <a:r>
                <a:rPr lang="es-ES_tradnl" altLang="es-CU" sz="800">
                  <a:cs typeface="Times New Roman" panose="02020603050405020304" pitchFamily="18" charset="0"/>
                </a:rPr>
                <a:t>Epígrafe</a:t>
              </a:r>
              <a:endParaRPr lang="es-CU" altLang="es-CU" sz="1200">
                <a:latin typeface="Times New Roman" panose="02020603050405020304" pitchFamily="18" charset="0"/>
                <a:cs typeface="Times New Roman" panose="02020603050405020304" pitchFamily="18" charset="0"/>
              </a:endParaRPr>
            </a:p>
            <a:p>
              <a:r>
                <a:rPr lang="es-ES_tradnl" altLang="es-CU" sz="800">
                  <a:cs typeface="Times New Roman" panose="02020603050405020304" pitchFamily="18" charset="0"/>
                </a:rPr>
                <a:t>Secciones</a:t>
              </a:r>
              <a:endParaRPr lang="es-CU" altLang="es-CU" sz="1200">
                <a:latin typeface="Times New Roman" panose="02020603050405020304" pitchFamily="18" charset="0"/>
                <a:cs typeface="Times New Roman" panose="02020603050405020304" pitchFamily="18" charset="0"/>
              </a:endParaRPr>
            </a:p>
            <a:p>
              <a:r>
                <a:rPr lang="es-ES_tradnl" altLang="es-CU" sz="800">
                  <a:cs typeface="Times New Roman" panose="02020603050405020304" pitchFamily="18" charset="0"/>
                </a:rPr>
                <a:t>Volumen</a:t>
              </a:r>
              <a:endParaRPr lang="es-CU" altLang="es-CU" sz="1200">
                <a:latin typeface="Times New Roman" panose="02020603050405020304" pitchFamily="18" charset="0"/>
                <a:cs typeface="Times New Roman" panose="02020603050405020304" pitchFamily="18" charset="0"/>
              </a:endParaRPr>
            </a:p>
            <a:p>
              <a:r>
                <a:rPr lang="es-ES_tradnl" altLang="es-CU" sz="800">
                  <a:cs typeface="Times New Roman" panose="02020603050405020304" pitchFamily="18" charset="0"/>
                </a:rPr>
                <a:t>Tomos</a:t>
              </a:r>
              <a:endParaRPr lang="es-CU" altLang="es-CU" sz="1200">
                <a:latin typeface="Times New Roman" panose="02020603050405020304" pitchFamily="18" charset="0"/>
                <a:cs typeface="Times New Roman" panose="02020603050405020304" pitchFamily="18" charset="0"/>
              </a:endParaRPr>
            </a:p>
            <a:p>
              <a:r>
                <a:rPr lang="es-ES_tradnl" altLang="es-CU" sz="800">
                  <a:cs typeface="Times New Roman" panose="02020603050405020304" pitchFamily="18" charset="0"/>
                </a:rPr>
                <a:t>Resúmenes</a:t>
              </a:r>
              <a:endParaRPr lang="es-CU" altLang="es-CU" sz="1200">
                <a:latin typeface="Times New Roman" panose="02020603050405020304" pitchFamily="18" charset="0"/>
                <a:cs typeface="Times New Roman" panose="02020603050405020304" pitchFamily="18" charset="0"/>
              </a:endParaRPr>
            </a:p>
            <a:p>
              <a:r>
                <a:rPr lang="es-ES_tradnl" altLang="es-CU" sz="800">
                  <a:cs typeface="Times New Roman" panose="02020603050405020304" pitchFamily="18" charset="0"/>
                </a:rPr>
                <a:t>Referencias</a:t>
              </a:r>
              <a:endParaRPr lang="es-CU" altLang="es-CU" sz="1200">
                <a:latin typeface="Times New Roman" panose="02020603050405020304" pitchFamily="18" charset="0"/>
                <a:cs typeface="Times New Roman" panose="02020603050405020304" pitchFamily="18" charset="0"/>
              </a:endParaRPr>
            </a:p>
          </p:txBody>
        </p:sp>
        <p:sp>
          <p:nvSpPr>
            <p:cNvPr id="39942" name="Text Box 3">
              <a:extLst>
                <a:ext uri="{FF2B5EF4-FFF2-40B4-BE49-F238E27FC236}">
                  <a16:creationId xmlns:a16="http://schemas.microsoft.com/office/drawing/2014/main" id="{7E750C32-1549-439D-BDF6-4876E7F6A361}"/>
                </a:ext>
              </a:extLst>
            </p:cNvPr>
            <p:cNvSpPr txBox="1">
              <a:spLocks noChangeArrowheads="1"/>
            </p:cNvSpPr>
            <p:nvPr/>
          </p:nvSpPr>
          <p:spPr bwMode="auto">
            <a:xfrm>
              <a:off x="1099852" y="2573364"/>
              <a:ext cx="1286644" cy="30230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s-CU" sz="1400" b="1">
                  <a:cs typeface="Times New Roman" panose="02020603050405020304" pitchFamily="18" charset="0"/>
                </a:rPr>
                <a:t>FUENTE</a:t>
              </a:r>
              <a:endParaRPr lang="es-CU" altLang="es-CU" sz="1400">
                <a:latin typeface="Times New Roman" panose="02020603050405020304" pitchFamily="18" charset="0"/>
                <a:cs typeface="Times New Roman" panose="02020603050405020304" pitchFamily="18" charset="0"/>
              </a:endParaRPr>
            </a:p>
          </p:txBody>
        </p:sp>
        <p:sp>
          <p:nvSpPr>
            <p:cNvPr id="39943" name="Text Box 4">
              <a:extLst>
                <a:ext uri="{FF2B5EF4-FFF2-40B4-BE49-F238E27FC236}">
                  <a16:creationId xmlns:a16="http://schemas.microsoft.com/office/drawing/2014/main" id="{5E4BBED1-1D0C-4DA7-9609-A1F05215BB2F}"/>
                </a:ext>
              </a:extLst>
            </p:cNvPr>
            <p:cNvSpPr txBox="1">
              <a:spLocks noChangeArrowheads="1"/>
            </p:cNvSpPr>
            <p:nvPr/>
          </p:nvSpPr>
          <p:spPr bwMode="auto">
            <a:xfrm>
              <a:off x="6507764" y="2580832"/>
              <a:ext cx="1955346" cy="25907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s-CU" sz="1400" b="1">
                  <a:cs typeface="Times New Roman" panose="02020603050405020304" pitchFamily="18" charset="0"/>
                </a:rPr>
                <a:t>INFORMACIÓN</a:t>
              </a:r>
              <a:endParaRPr lang="es-CU" altLang="es-CU" sz="1400">
                <a:latin typeface="Times New Roman" panose="02020603050405020304" pitchFamily="18" charset="0"/>
                <a:cs typeface="Times New Roman" panose="02020603050405020304" pitchFamily="18" charset="0"/>
              </a:endParaRPr>
            </a:p>
          </p:txBody>
        </p:sp>
        <p:sp>
          <p:nvSpPr>
            <p:cNvPr id="39944" name="Text Box 5">
              <a:extLst>
                <a:ext uri="{FF2B5EF4-FFF2-40B4-BE49-F238E27FC236}">
                  <a16:creationId xmlns:a16="http://schemas.microsoft.com/office/drawing/2014/main" id="{BC43F491-A36B-4EE7-BB0C-AB8EC2F35D1E}"/>
                </a:ext>
              </a:extLst>
            </p:cNvPr>
            <p:cNvSpPr txBox="1">
              <a:spLocks noChangeArrowheads="1"/>
            </p:cNvSpPr>
            <p:nvPr/>
          </p:nvSpPr>
          <p:spPr bwMode="auto">
            <a:xfrm>
              <a:off x="3523979" y="2580832"/>
              <a:ext cx="1955345" cy="30230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s-CU" sz="1400" b="1">
                  <a:cs typeface="Times New Roman" panose="02020603050405020304" pitchFamily="18" charset="0"/>
                </a:rPr>
                <a:t>DOCUMENTO</a:t>
              </a:r>
              <a:endParaRPr lang="es-CU" altLang="es-CU" sz="1400">
                <a:latin typeface="Times New Roman" panose="02020603050405020304" pitchFamily="18" charset="0"/>
                <a:cs typeface="Times New Roman" panose="02020603050405020304" pitchFamily="18" charset="0"/>
              </a:endParaRPr>
            </a:p>
          </p:txBody>
        </p:sp>
        <p:cxnSp>
          <p:nvCxnSpPr>
            <p:cNvPr id="39945" name="Line 6">
              <a:extLst>
                <a:ext uri="{FF2B5EF4-FFF2-40B4-BE49-F238E27FC236}">
                  <a16:creationId xmlns:a16="http://schemas.microsoft.com/office/drawing/2014/main" id="{BE9FFFDD-6474-4FB4-B076-FF61CDA4588C}"/>
                </a:ext>
              </a:extLst>
            </p:cNvPr>
            <p:cNvCxnSpPr>
              <a:cxnSpLocks noChangeShapeType="1"/>
            </p:cNvCxnSpPr>
            <p:nvPr/>
          </p:nvCxnSpPr>
          <p:spPr bwMode="auto">
            <a:xfrm flipH="1">
              <a:off x="1762236" y="2887023"/>
              <a:ext cx="0" cy="37457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946" name="Line 7">
              <a:extLst>
                <a:ext uri="{FF2B5EF4-FFF2-40B4-BE49-F238E27FC236}">
                  <a16:creationId xmlns:a16="http://schemas.microsoft.com/office/drawing/2014/main" id="{4B4CD4EF-8AAC-4434-850C-6C74F7BC9D24}"/>
                </a:ext>
              </a:extLst>
            </p:cNvPr>
            <p:cNvCxnSpPr>
              <a:cxnSpLocks noChangeShapeType="1"/>
            </p:cNvCxnSpPr>
            <p:nvPr/>
          </p:nvCxnSpPr>
          <p:spPr bwMode="auto">
            <a:xfrm>
              <a:off x="2487239" y="2738906"/>
              <a:ext cx="98264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947" name="Line 8">
              <a:extLst>
                <a:ext uri="{FF2B5EF4-FFF2-40B4-BE49-F238E27FC236}">
                  <a16:creationId xmlns:a16="http://schemas.microsoft.com/office/drawing/2014/main" id="{26113CA9-3B10-4931-9548-D7C31B006B29}"/>
                </a:ext>
              </a:extLst>
            </p:cNvPr>
            <p:cNvCxnSpPr>
              <a:cxnSpLocks noChangeShapeType="1"/>
            </p:cNvCxnSpPr>
            <p:nvPr/>
          </p:nvCxnSpPr>
          <p:spPr bwMode="auto">
            <a:xfrm>
              <a:off x="5585398" y="2738906"/>
              <a:ext cx="77975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948" name="Line 9">
              <a:extLst>
                <a:ext uri="{FF2B5EF4-FFF2-40B4-BE49-F238E27FC236}">
                  <a16:creationId xmlns:a16="http://schemas.microsoft.com/office/drawing/2014/main" id="{4341CFD4-71F4-4118-94B2-55EDC4A44C80}"/>
                </a:ext>
              </a:extLst>
            </p:cNvPr>
            <p:cNvCxnSpPr>
              <a:cxnSpLocks noChangeShapeType="1"/>
            </p:cNvCxnSpPr>
            <p:nvPr/>
          </p:nvCxnSpPr>
          <p:spPr bwMode="auto">
            <a:xfrm flipH="1">
              <a:off x="4573186" y="2879555"/>
              <a:ext cx="0" cy="4009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949" name="Line 10">
              <a:extLst>
                <a:ext uri="{FF2B5EF4-FFF2-40B4-BE49-F238E27FC236}">
                  <a16:creationId xmlns:a16="http://schemas.microsoft.com/office/drawing/2014/main" id="{1EF0422A-ACC6-4387-8E29-ABB76EB27005}"/>
                </a:ext>
              </a:extLst>
            </p:cNvPr>
            <p:cNvCxnSpPr>
              <a:cxnSpLocks noChangeShapeType="1"/>
            </p:cNvCxnSpPr>
            <p:nvPr/>
          </p:nvCxnSpPr>
          <p:spPr bwMode="auto">
            <a:xfrm flipH="1">
              <a:off x="7458954" y="2864618"/>
              <a:ext cx="0" cy="4009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9950" name="Arc 11">
              <a:extLst>
                <a:ext uri="{FF2B5EF4-FFF2-40B4-BE49-F238E27FC236}">
                  <a16:creationId xmlns:a16="http://schemas.microsoft.com/office/drawing/2014/main" id="{A2A82291-73ED-4F97-BFA3-4D8F7386CC1E}"/>
                </a:ext>
              </a:extLst>
            </p:cNvPr>
            <p:cNvSpPr>
              <a:spLocks/>
            </p:cNvSpPr>
            <p:nvPr/>
          </p:nvSpPr>
          <p:spPr bwMode="auto">
            <a:xfrm rot="13354095" flipV="1">
              <a:off x="2144376" y="1545254"/>
              <a:ext cx="2003305" cy="1750289"/>
            </a:xfrm>
            <a:custGeom>
              <a:avLst/>
              <a:gdLst>
                <a:gd name="T0" fmla="*/ 0 w 22870"/>
                <a:gd name="T1" fmla="*/ 2147483646 h 21600"/>
                <a:gd name="T2" fmla="*/ 2147483646 w 22870"/>
                <a:gd name="T3" fmla="*/ 2147483646 h 21600"/>
                <a:gd name="T4" fmla="*/ 2147483646 w 22870"/>
                <a:gd name="T5" fmla="*/ 2147483646 h 21600"/>
                <a:gd name="T6" fmla="*/ 0 60000 65536"/>
                <a:gd name="T7" fmla="*/ 0 60000 65536"/>
                <a:gd name="T8" fmla="*/ 0 60000 65536"/>
              </a:gdLst>
              <a:ahLst/>
              <a:cxnLst>
                <a:cxn ang="T6">
                  <a:pos x="T0" y="T1"/>
                </a:cxn>
                <a:cxn ang="T7">
                  <a:pos x="T2" y="T3"/>
                </a:cxn>
                <a:cxn ang="T8">
                  <a:pos x="T4" y="T5"/>
                </a:cxn>
              </a:cxnLst>
              <a:rect l="0" t="0" r="r" b="b"/>
              <a:pathLst>
                <a:path w="22870" h="21600" fill="none" extrusionOk="0">
                  <a:moveTo>
                    <a:pt x="0" y="37"/>
                  </a:moveTo>
                  <a:cubicBezTo>
                    <a:pt x="422" y="12"/>
                    <a:pt x="846" y="0"/>
                    <a:pt x="1270" y="0"/>
                  </a:cubicBezTo>
                  <a:cubicBezTo>
                    <a:pt x="13199" y="0"/>
                    <a:pt x="22870" y="9670"/>
                    <a:pt x="22870" y="21600"/>
                  </a:cubicBezTo>
                </a:path>
                <a:path w="22870" h="21600" stroke="0" extrusionOk="0">
                  <a:moveTo>
                    <a:pt x="0" y="37"/>
                  </a:moveTo>
                  <a:cubicBezTo>
                    <a:pt x="422" y="12"/>
                    <a:pt x="846" y="0"/>
                    <a:pt x="1270" y="0"/>
                  </a:cubicBezTo>
                  <a:cubicBezTo>
                    <a:pt x="13199" y="0"/>
                    <a:pt x="22870" y="9670"/>
                    <a:pt x="22870" y="21600"/>
                  </a:cubicBezTo>
                  <a:lnTo>
                    <a:pt x="1270" y="21600"/>
                  </a:lnTo>
                  <a:lnTo>
                    <a:pt x="0" y="37"/>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U"/>
            </a:p>
          </p:txBody>
        </p:sp>
        <p:sp>
          <p:nvSpPr>
            <p:cNvPr id="39951" name="Arc 12">
              <a:extLst>
                <a:ext uri="{FF2B5EF4-FFF2-40B4-BE49-F238E27FC236}">
                  <a16:creationId xmlns:a16="http://schemas.microsoft.com/office/drawing/2014/main" id="{90A21EA3-CDB5-4A72-A447-9B2DA1A7F382}"/>
                </a:ext>
              </a:extLst>
            </p:cNvPr>
            <p:cNvSpPr>
              <a:spLocks/>
            </p:cNvSpPr>
            <p:nvPr/>
          </p:nvSpPr>
          <p:spPr bwMode="auto">
            <a:xfrm rot="13354095" flipV="1">
              <a:off x="4938503" y="1500419"/>
              <a:ext cx="2136136" cy="1919247"/>
            </a:xfrm>
            <a:custGeom>
              <a:avLst/>
              <a:gdLst>
                <a:gd name="T0" fmla="*/ 0 w 22870"/>
                <a:gd name="T1" fmla="*/ 2147483646 h 21600"/>
                <a:gd name="T2" fmla="*/ 2147483646 w 22870"/>
                <a:gd name="T3" fmla="*/ 2147483646 h 21600"/>
                <a:gd name="T4" fmla="*/ 2147483646 w 22870"/>
                <a:gd name="T5" fmla="*/ 2147483646 h 21600"/>
                <a:gd name="T6" fmla="*/ 0 60000 65536"/>
                <a:gd name="T7" fmla="*/ 0 60000 65536"/>
                <a:gd name="T8" fmla="*/ 0 60000 65536"/>
              </a:gdLst>
              <a:ahLst/>
              <a:cxnLst>
                <a:cxn ang="T6">
                  <a:pos x="T0" y="T1"/>
                </a:cxn>
                <a:cxn ang="T7">
                  <a:pos x="T2" y="T3"/>
                </a:cxn>
                <a:cxn ang="T8">
                  <a:pos x="T4" y="T5"/>
                </a:cxn>
              </a:cxnLst>
              <a:rect l="0" t="0" r="r" b="b"/>
              <a:pathLst>
                <a:path w="22870" h="21600" fill="none" extrusionOk="0">
                  <a:moveTo>
                    <a:pt x="0" y="37"/>
                  </a:moveTo>
                  <a:cubicBezTo>
                    <a:pt x="422" y="12"/>
                    <a:pt x="846" y="0"/>
                    <a:pt x="1270" y="0"/>
                  </a:cubicBezTo>
                  <a:cubicBezTo>
                    <a:pt x="13199" y="0"/>
                    <a:pt x="22870" y="9670"/>
                    <a:pt x="22870" y="21600"/>
                  </a:cubicBezTo>
                </a:path>
                <a:path w="22870" h="21600" stroke="0" extrusionOk="0">
                  <a:moveTo>
                    <a:pt x="0" y="37"/>
                  </a:moveTo>
                  <a:cubicBezTo>
                    <a:pt x="422" y="12"/>
                    <a:pt x="846" y="0"/>
                    <a:pt x="1270" y="0"/>
                  </a:cubicBezTo>
                  <a:cubicBezTo>
                    <a:pt x="13199" y="0"/>
                    <a:pt x="22870" y="9670"/>
                    <a:pt x="22870" y="21600"/>
                  </a:cubicBezTo>
                  <a:lnTo>
                    <a:pt x="1270" y="21600"/>
                  </a:lnTo>
                  <a:lnTo>
                    <a:pt x="0" y="37"/>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U"/>
            </a:p>
          </p:txBody>
        </p:sp>
        <p:sp>
          <p:nvSpPr>
            <p:cNvPr id="25" name="Oval 13">
              <a:extLst>
                <a:ext uri="{FF2B5EF4-FFF2-40B4-BE49-F238E27FC236}">
                  <a16:creationId xmlns:a16="http://schemas.microsoft.com/office/drawing/2014/main" id="{C90E183B-8DFA-41E1-A51F-AD6A75825622}"/>
                </a:ext>
              </a:extLst>
            </p:cNvPr>
            <p:cNvSpPr>
              <a:spLocks noChangeArrowheads="1"/>
            </p:cNvSpPr>
            <p:nvPr/>
          </p:nvSpPr>
          <p:spPr bwMode="auto">
            <a:xfrm>
              <a:off x="509954" y="3274939"/>
              <a:ext cx="2514562" cy="1426917"/>
            </a:xfrm>
            <a:prstGeom prst="ellipse">
              <a:avLst/>
            </a:prstGeom>
            <a:solidFill>
              <a:srgbClr val="FFFFFF"/>
            </a:solidFill>
            <a:ln w="9525">
              <a:solidFill>
                <a:srgbClr val="000000"/>
              </a:solidFill>
              <a:round/>
              <a:headEnd/>
              <a:tailEnd/>
            </a:ln>
          </p:spPr>
          <p:txBody>
            <a:bodyPr upright="1"/>
            <a:lstStyle/>
            <a:p>
              <a:pPr algn="ctr">
                <a:spcAft>
                  <a:spcPts val="0"/>
                </a:spcAft>
                <a:defRPr/>
              </a:pPr>
              <a:r>
                <a:rPr lang="es-ES" sz="1050" dirty="0">
                  <a:ea typeface="Times New Roman" panose="02020603050405020304" pitchFamily="18" charset="0"/>
                </a:rPr>
                <a:t>Todo objeto o sujeto que genere contenga, suministre, transfiera</a:t>
              </a:r>
              <a:r>
                <a:rPr lang="es-ES" sz="1200" dirty="0">
                  <a:ea typeface="Times New Roman" panose="02020603050405020304" pitchFamily="18" charset="0"/>
                </a:rPr>
                <a:t> </a:t>
              </a:r>
              <a:r>
                <a:rPr lang="es-ES" sz="1050" dirty="0">
                  <a:ea typeface="Times New Roman" panose="02020603050405020304" pitchFamily="18" charset="0"/>
                </a:rPr>
                <a:t>información</a:t>
              </a:r>
              <a:endParaRPr lang="es-CU" dirty="0">
                <a:latin typeface="Times New Roman" panose="02020603050405020304" pitchFamily="18" charset="0"/>
                <a:ea typeface="Times New Roman" panose="02020603050405020304" pitchFamily="18" charset="0"/>
              </a:endParaRPr>
            </a:p>
          </p:txBody>
        </p:sp>
        <p:sp>
          <p:nvSpPr>
            <p:cNvPr id="26" name="Oval 14">
              <a:extLst>
                <a:ext uri="{FF2B5EF4-FFF2-40B4-BE49-F238E27FC236}">
                  <a16:creationId xmlns:a16="http://schemas.microsoft.com/office/drawing/2014/main" id="{B3BFDA0C-F891-40E6-BE28-2B109D0A5F99}"/>
                </a:ext>
              </a:extLst>
            </p:cNvPr>
            <p:cNvSpPr>
              <a:spLocks noChangeArrowheads="1"/>
            </p:cNvSpPr>
            <p:nvPr/>
          </p:nvSpPr>
          <p:spPr bwMode="auto">
            <a:xfrm>
              <a:off x="3321374" y="3297160"/>
              <a:ext cx="2514562" cy="1426917"/>
            </a:xfrm>
            <a:prstGeom prst="ellipse">
              <a:avLst/>
            </a:prstGeom>
            <a:solidFill>
              <a:srgbClr val="FFFFFF"/>
            </a:solidFill>
            <a:ln w="9525">
              <a:solidFill>
                <a:srgbClr val="000000"/>
              </a:solidFill>
              <a:round/>
              <a:headEnd/>
              <a:tailEnd/>
            </a:ln>
          </p:spPr>
          <p:txBody>
            <a:bodyPr upright="1"/>
            <a:lstStyle/>
            <a:p>
              <a:pPr algn="ctr">
                <a:spcAft>
                  <a:spcPts val="0"/>
                </a:spcAft>
                <a:defRPr/>
              </a:pPr>
              <a:r>
                <a:rPr lang="es-ES" sz="1050">
                  <a:ea typeface="Times New Roman" panose="02020603050405020304" pitchFamily="18" charset="0"/>
                </a:rPr>
                <a:t>Conjunto de datos, valoraciones, conocimientos, indicadores registrados y tramitados en documentos o de forma verbal</a:t>
              </a:r>
              <a:endParaRPr lang="es-CU">
                <a:latin typeface="Times New Roman" panose="02020603050405020304" pitchFamily="18" charset="0"/>
                <a:ea typeface="Times New Roman" panose="02020603050405020304" pitchFamily="18" charset="0"/>
              </a:endParaRPr>
            </a:p>
          </p:txBody>
        </p:sp>
        <p:sp>
          <p:nvSpPr>
            <p:cNvPr id="27" name="Oval 15">
              <a:extLst>
                <a:ext uri="{FF2B5EF4-FFF2-40B4-BE49-F238E27FC236}">
                  <a16:creationId xmlns:a16="http://schemas.microsoft.com/office/drawing/2014/main" id="{8052B274-230D-4A5C-B491-D89BA65A1212}"/>
                </a:ext>
              </a:extLst>
            </p:cNvPr>
            <p:cNvSpPr>
              <a:spLocks noChangeArrowheads="1"/>
            </p:cNvSpPr>
            <p:nvPr/>
          </p:nvSpPr>
          <p:spPr bwMode="auto">
            <a:xfrm>
              <a:off x="6207406" y="3290812"/>
              <a:ext cx="2514562" cy="1426917"/>
            </a:xfrm>
            <a:prstGeom prst="ellipse">
              <a:avLst/>
            </a:prstGeom>
            <a:solidFill>
              <a:srgbClr val="FFFFFF"/>
            </a:solidFill>
            <a:ln w="9525">
              <a:solidFill>
                <a:srgbClr val="000000"/>
              </a:solidFill>
              <a:round/>
              <a:headEnd/>
              <a:tailEnd/>
            </a:ln>
          </p:spPr>
          <p:txBody>
            <a:bodyPr upright="1"/>
            <a:lstStyle/>
            <a:p>
              <a:pPr algn="ctr">
                <a:spcAft>
                  <a:spcPts val="0"/>
                </a:spcAft>
                <a:defRPr/>
              </a:pPr>
              <a:r>
                <a:rPr lang="es-ES" sz="1050">
                  <a:ea typeface="Times New Roman" panose="02020603050405020304" pitchFamily="18" charset="0"/>
                </a:rPr>
                <a:t>Contiene información, hace posible organizar, presentar y gestionar información</a:t>
              </a:r>
              <a:endParaRPr lang="es-CU">
                <a:latin typeface="Times New Roman" panose="02020603050405020304" pitchFamily="18" charset="0"/>
                <a:ea typeface="Times New Roman" panose="02020603050405020304" pitchFamily="18" charset="0"/>
              </a:endParaRPr>
            </a:p>
          </p:txBody>
        </p:sp>
        <p:cxnSp>
          <p:nvCxnSpPr>
            <p:cNvPr id="39955" name="Line 16">
              <a:extLst>
                <a:ext uri="{FF2B5EF4-FFF2-40B4-BE49-F238E27FC236}">
                  <a16:creationId xmlns:a16="http://schemas.microsoft.com/office/drawing/2014/main" id="{4AC4FA92-B0A6-44AD-BE7F-EF332331D669}"/>
                </a:ext>
              </a:extLst>
            </p:cNvPr>
            <p:cNvCxnSpPr>
              <a:cxnSpLocks noChangeShapeType="1"/>
            </p:cNvCxnSpPr>
            <p:nvPr/>
          </p:nvCxnSpPr>
          <p:spPr bwMode="auto">
            <a:xfrm flipH="1">
              <a:off x="1762236" y="4789691"/>
              <a:ext cx="0" cy="4009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956" name="Line 17">
              <a:extLst>
                <a:ext uri="{FF2B5EF4-FFF2-40B4-BE49-F238E27FC236}">
                  <a16:creationId xmlns:a16="http://schemas.microsoft.com/office/drawing/2014/main" id="{DE7BA70F-B56C-4EBF-B777-F11AC2393DBF}"/>
                </a:ext>
              </a:extLst>
            </p:cNvPr>
            <p:cNvCxnSpPr>
              <a:cxnSpLocks noChangeShapeType="1"/>
            </p:cNvCxnSpPr>
            <p:nvPr/>
          </p:nvCxnSpPr>
          <p:spPr bwMode="auto">
            <a:xfrm flipH="1">
              <a:off x="4573186" y="4759341"/>
              <a:ext cx="0" cy="4009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957" name="Line 18">
              <a:extLst>
                <a:ext uri="{FF2B5EF4-FFF2-40B4-BE49-F238E27FC236}">
                  <a16:creationId xmlns:a16="http://schemas.microsoft.com/office/drawing/2014/main" id="{C68D5967-8813-463E-9A1B-8D1B5EEFFD04}"/>
                </a:ext>
              </a:extLst>
            </p:cNvPr>
            <p:cNvCxnSpPr>
              <a:cxnSpLocks noChangeShapeType="1"/>
            </p:cNvCxnSpPr>
            <p:nvPr/>
          </p:nvCxnSpPr>
          <p:spPr bwMode="auto">
            <a:xfrm flipH="1">
              <a:off x="7458954" y="4779574"/>
              <a:ext cx="0" cy="4009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9958" name="Text Box 19">
              <a:extLst>
                <a:ext uri="{FF2B5EF4-FFF2-40B4-BE49-F238E27FC236}">
                  <a16:creationId xmlns:a16="http://schemas.microsoft.com/office/drawing/2014/main" id="{6B31D616-F89F-41A6-B79C-F68713113F7C}"/>
                </a:ext>
              </a:extLst>
            </p:cNvPr>
            <p:cNvSpPr txBox="1">
              <a:spLocks noChangeArrowheads="1"/>
            </p:cNvSpPr>
            <p:nvPr/>
          </p:nvSpPr>
          <p:spPr bwMode="auto">
            <a:xfrm>
              <a:off x="938723" y="5354217"/>
              <a:ext cx="1647025" cy="752627"/>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_tradnl" altLang="es-CU" sz="800">
                  <a:cs typeface="Times New Roman" panose="02020603050405020304" pitchFamily="18" charset="0"/>
                </a:rPr>
                <a:t>Revista</a:t>
              </a:r>
              <a:endParaRPr lang="es-CU" altLang="es-CU" sz="1200">
                <a:latin typeface="Times New Roman" panose="02020603050405020304" pitchFamily="18" charset="0"/>
                <a:cs typeface="Times New Roman" panose="02020603050405020304" pitchFamily="18" charset="0"/>
              </a:endParaRPr>
            </a:p>
            <a:p>
              <a:r>
                <a:rPr lang="es-ES_tradnl" altLang="es-CU" sz="800">
                  <a:cs typeface="Times New Roman" panose="02020603050405020304" pitchFamily="18" charset="0"/>
                </a:rPr>
                <a:t>(Fuente primaria)</a:t>
              </a:r>
              <a:endParaRPr lang="es-CU" altLang="es-CU" sz="1200">
                <a:latin typeface="Times New Roman" panose="02020603050405020304" pitchFamily="18" charset="0"/>
                <a:cs typeface="Times New Roman" panose="02020603050405020304" pitchFamily="18" charset="0"/>
              </a:endParaRPr>
            </a:p>
            <a:p>
              <a:r>
                <a:rPr lang="es-ES_tradnl" altLang="es-CU" sz="800">
                  <a:cs typeface="Times New Roman" panose="02020603050405020304" pitchFamily="18" charset="0"/>
                </a:rPr>
                <a:t>Libro</a:t>
              </a:r>
              <a:endParaRPr lang="es-CU" altLang="es-CU" sz="1200">
                <a:latin typeface="Times New Roman" panose="02020603050405020304" pitchFamily="18" charset="0"/>
                <a:cs typeface="Times New Roman" panose="02020603050405020304" pitchFamily="18" charset="0"/>
              </a:endParaRPr>
            </a:p>
            <a:p>
              <a:r>
                <a:rPr lang="es-ES_tradnl" altLang="es-CU" sz="800">
                  <a:cs typeface="Times New Roman" panose="02020603050405020304" pitchFamily="18" charset="0"/>
                </a:rPr>
                <a:t>Revista Resúmenes</a:t>
              </a:r>
              <a:endParaRPr lang="es-CU" altLang="es-CU" sz="1200">
                <a:latin typeface="Times New Roman" panose="02020603050405020304" pitchFamily="18" charset="0"/>
                <a:cs typeface="Times New Roman" panose="02020603050405020304" pitchFamily="18" charset="0"/>
              </a:endParaRPr>
            </a:p>
            <a:p>
              <a:r>
                <a:rPr lang="es-ES_tradnl" altLang="es-CU" sz="800">
                  <a:cs typeface="Times New Roman" panose="02020603050405020304" pitchFamily="18" charset="0"/>
                </a:rPr>
                <a:t>(Fuente secundaria)</a:t>
              </a:r>
              <a:endParaRPr lang="es-CU" altLang="es-CU" sz="1200">
                <a:latin typeface="Times New Roman" panose="02020603050405020304" pitchFamily="18" charset="0"/>
                <a:cs typeface="Times New Roman" panose="02020603050405020304" pitchFamily="18" charset="0"/>
              </a:endParaRPr>
            </a:p>
          </p:txBody>
        </p:sp>
        <p:sp>
          <p:nvSpPr>
            <p:cNvPr id="39959" name="Text Box 21">
              <a:extLst>
                <a:ext uri="{FF2B5EF4-FFF2-40B4-BE49-F238E27FC236}">
                  <a16:creationId xmlns:a16="http://schemas.microsoft.com/office/drawing/2014/main" id="{4628CB38-98CD-4121-8842-88F13E562E27}"/>
                </a:ext>
              </a:extLst>
            </p:cNvPr>
            <p:cNvSpPr txBox="1">
              <a:spLocks noChangeArrowheads="1"/>
            </p:cNvSpPr>
            <p:nvPr/>
          </p:nvSpPr>
          <p:spPr bwMode="auto">
            <a:xfrm>
              <a:off x="6908951" y="5308228"/>
              <a:ext cx="1100006" cy="62545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_tradnl" altLang="es-CU" sz="800">
                  <a:cs typeface="Times New Roman" panose="02020603050405020304" pitchFamily="18" charset="0"/>
                </a:rPr>
                <a:t>Datos</a:t>
              </a:r>
              <a:endParaRPr lang="es-CU" altLang="es-CU" sz="1200">
                <a:latin typeface="Times New Roman" panose="02020603050405020304" pitchFamily="18" charset="0"/>
                <a:cs typeface="Times New Roman" panose="02020603050405020304" pitchFamily="18" charset="0"/>
              </a:endParaRPr>
            </a:p>
            <a:p>
              <a:r>
                <a:rPr lang="es-ES_tradnl" altLang="es-CU" sz="800">
                  <a:cs typeface="Times New Roman" panose="02020603050405020304" pitchFamily="18" charset="0"/>
                </a:rPr>
                <a:t>Citas</a:t>
              </a:r>
              <a:endParaRPr lang="es-CU" altLang="es-CU" sz="1200">
                <a:latin typeface="Times New Roman" panose="02020603050405020304" pitchFamily="18" charset="0"/>
                <a:cs typeface="Times New Roman" panose="02020603050405020304" pitchFamily="18" charset="0"/>
              </a:endParaRPr>
            </a:p>
            <a:p>
              <a:r>
                <a:rPr lang="es-ES_tradnl" altLang="es-CU" sz="800">
                  <a:cs typeface="Times New Roman" panose="02020603050405020304" pitchFamily="18" charset="0"/>
                </a:rPr>
                <a:t>Nombres</a:t>
              </a:r>
              <a:endParaRPr lang="es-CU" altLang="es-CU" sz="1200">
                <a:latin typeface="Times New Roman" panose="02020603050405020304" pitchFamily="18" charset="0"/>
                <a:cs typeface="Times New Roman" panose="02020603050405020304" pitchFamily="18" charset="0"/>
              </a:endParaRPr>
            </a:p>
            <a:p>
              <a:r>
                <a:rPr lang="es-ES_tradnl" altLang="es-CU" sz="800">
                  <a:cs typeface="Times New Roman" panose="02020603050405020304" pitchFamily="18" charset="0"/>
                </a:rPr>
                <a:t>Valoraciones</a:t>
              </a:r>
              <a:endParaRPr lang="es-CU" altLang="es-CU" sz="1200">
                <a:latin typeface="Times New Roman" panose="02020603050405020304" pitchFamily="18" charset="0"/>
                <a:cs typeface="Times New Roman" panose="02020603050405020304" pitchFamily="18" charset="0"/>
              </a:endParaRPr>
            </a:p>
          </p:txBody>
        </p:sp>
      </p:grpSp>
      <p:pic>
        <p:nvPicPr>
          <p:cNvPr id="3" name="diapositiva 14 57 m">
            <a:hlinkClick r:id="" action="ppaction://media"/>
            <a:extLst>
              <a:ext uri="{FF2B5EF4-FFF2-40B4-BE49-F238E27FC236}">
                <a16:creationId xmlns:a16="http://schemas.microsoft.com/office/drawing/2014/main" id="{415E7BD6-D3E2-4D4E-9325-F10B6F9F734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cSld>
  <p:clrMapOvr>
    <a:masterClrMapping/>
  </p:clrMapOvr>
  <p:transition advClick="0" advTm="5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00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5BD998D-FD05-4E40-8236-788FAEC0E5E3}"/>
              </a:ext>
            </a:extLst>
          </p:cNvPr>
          <p:cNvSpPr>
            <a:spLocks noGrp="1" noChangeArrowheads="1"/>
          </p:cNvSpPr>
          <p:nvPr>
            <p:ph type="ctrTitle"/>
          </p:nvPr>
        </p:nvSpPr>
        <p:spPr>
          <a:xfrm>
            <a:off x="1115615" y="836712"/>
            <a:ext cx="6984777" cy="1224136"/>
          </a:xfrm>
          <a:ln w="38100">
            <a:solidFill>
              <a:srgbClr val="000000"/>
            </a:solidFill>
          </a:ln>
        </p:spPr>
        <p:txBody>
          <a:bodyPr/>
          <a:lstStyle/>
          <a:p>
            <a:pPr indent="0" algn="ctr" eaLnBrk="1" fontAlgn="auto" hangingPunct="1">
              <a:spcAft>
                <a:spcPts val="0"/>
              </a:spcAft>
              <a:defRPr/>
            </a:pPr>
            <a:r>
              <a:rPr lang="es-ES" sz="5400" b="1" dirty="0">
                <a:solidFill>
                  <a:schemeClr val="tx1"/>
                </a:solidFill>
                <a:effectLst/>
              </a:rPr>
              <a:t>Objetivo específico</a:t>
            </a:r>
          </a:p>
        </p:txBody>
      </p:sp>
      <p:sp>
        <p:nvSpPr>
          <p:cNvPr id="16387" name="Rectangle 3">
            <a:extLst>
              <a:ext uri="{FF2B5EF4-FFF2-40B4-BE49-F238E27FC236}">
                <a16:creationId xmlns:a16="http://schemas.microsoft.com/office/drawing/2014/main" id="{53779A5A-A0A9-432B-AFF3-8F32A8CB1609}"/>
              </a:ext>
            </a:extLst>
          </p:cNvPr>
          <p:cNvSpPr>
            <a:spLocks noGrp="1"/>
          </p:cNvSpPr>
          <p:nvPr>
            <p:ph type="subTitle" idx="1"/>
          </p:nvPr>
        </p:nvSpPr>
        <p:spPr>
          <a:xfrm>
            <a:off x="468313" y="2781300"/>
            <a:ext cx="8207375" cy="2808288"/>
          </a:xfrm>
          <a:ln w="38100">
            <a:solidFill>
              <a:srgbClr val="000000"/>
            </a:solidFill>
            <a:miter lim="800000"/>
            <a:headEnd/>
            <a:tailEnd/>
          </a:ln>
        </p:spPr>
        <p:txBody>
          <a:bodyPr/>
          <a:lstStyle/>
          <a:p>
            <a:pPr algn="just">
              <a:spcBef>
                <a:spcPct val="0"/>
              </a:spcBef>
            </a:pPr>
            <a:r>
              <a:rPr lang="es-ES_tradnl" altLang="es-CU"/>
              <a:t>Identificar el conocimiento de conceptos que derivan a la definición de fuentes de información para comprender el porqué de la existencia de diferentes clasificaciones.</a:t>
            </a:r>
            <a:endParaRPr lang="es-CU" altLang="es-CU"/>
          </a:p>
        </p:txBody>
      </p:sp>
      <p:pic>
        <p:nvPicPr>
          <p:cNvPr id="3" name="Diapositiva 2 15 m">
            <a:hlinkClick r:id="" action="ppaction://media"/>
            <a:extLst>
              <a:ext uri="{FF2B5EF4-FFF2-40B4-BE49-F238E27FC236}">
                <a16:creationId xmlns:a16="http://schemas.microsoft.com/office/drawing/2014/main" id="{1AACA019-BB2F-4D53-810C-C28B8C1A533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ransition advClick="0" advTm="1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8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0535D-8396-4097-AEC9-C1F403EAB572}"/>
              </a:ext>
            </a:extLst>
          </p:cNvPr>
          <p:cNvSpPr>
            <a:spLocks noGrp="1"/>
          </p:cNvSpPr>
          <p:nvPr>
            <p:ph type="title"/>
          </p:nvPr>
        </p:nvSpPr>
        <p:spPr/>
        <p:txBody>
          <a:bodyPr/>
          <a:lstStyle/>
          <a:p>
            <a:pPr algn="just">
              <a:defRPr/>
            </a:pPr>
            <a:r>
              <a:rPr lang="es-MX" dirty="0">
                <a:solidFill>
                  <a:schemeClr val="tx1"/>
                </a:solidFill>
              </a:rPr>
              <a:t>Contenidos:</a:t>
            </a:r>
            <a:endParaRPr lang="es-CU" dirty="0">
              <a:solidFill>
                <a:schemeClr val="tx1"/>
              </a:solidFill>
            </a:endParaRPr>
          </a:p>
        </p:txBody>
      </p:sp>
      <p:sp>
        <p:nvSpPr>
          <p:cNvPr id="18435" name="Marcador de contenido 2">
            <a:extLst>
              <a:ext uri="{FF2B5EF4-FFF2-40B4-BE49-F238E27FC236}">
                <a16:creationId xmlns:a16="http://schemas.microsoft.com/office/drawing/2014/main" id="{222F2E51-8697-4C7D-814A-B2E741F4010F}"/>
              </a:ext>
            </a:extLst>
          </p:cNvPr>
          <p:cNvSpPr>
            <a:spLocks noGrp="1"/>
          </p:cNvSpPr>
          <p:nvPr>
            <p:ph idx="1"/>
          </p:nvPr>
        </p:nvSpPr>
        <p:spPr>
          <a:xfrm>
            <a:off x="439738" y="1898650"/>
            <a:ext cx="8229600" cy="4232275"/>
          </a:xfrm>
          <a:ln w="38100">
            <a:solidFill>
              <a:srgbClr val="000000"/>
            </a:solidFill>
            <a:miter lim="800000"/>
            <a:headEnd/>
            <a:tailEnd/>
          </a:ln>
        </p:spPr>
        <p:txBody>
          <a:bodyPr/>
          <a:lstStyle/>
          <a:p>
            <a:pPr marL="411163" lvl="1" indent="0">
              <a:buFontTx/>
              <a:buNone/>
            </a:pPr>
            <a:r>
              <a:rPr lang="es-ES" altLang="es-CU" sz="4800"/>
              <a:t>1.1. 	Documento</a:t>
            </a:r>
            <a:endParaRPr lang="es-CU" altLang="es-CU" sz="4800"/>
          </a:p>
          <a:p>
            <a:pPr marL="411163" lvl="1" indent="0">
              <a:buFontTx/>
              <a:buNone/>
            </a:pPr>
            <a:r>
              <a:rPr lang="es-ES" altLang="es-CU" sz="4800"/>
              <a:t>1.2. Documento Científico</a:t>
            </a:r>
            <a:endParaRPr lang="es-CU" altLang="es-CU" sz="4800"/>
          </a:p>
          <a:p>
            <a:pPr marL="411163" lvl="1" indent="0">
              <a:buFontTx/>
              <a:buNone/>
            </a:pPr>
            <a:r>
              <a:rPr lang="es-ES" altLang="es-CU" sz="4800"/>
              <a:t>1.3. Información</a:t>
            </a:r>
            <a:endParaRPr lang="es-CU" altLang="es-CU" sz="4800"/>
          </a:p>
          <a:p>
            <a:pPr marL="411163" lvl="1" indent="0">
              <a:buFontTx/>
              <a:buNone/>
            </a:pPr>
            <a:r>
              <a:rPr lang="es-ES" altLang="es-CU" sz="4800"/>
              <a:t>1.4. Información Científica</a:t>
            </a:r>
            <a:endParaRPr lang="es-CU" altLang="es-CU" sz="4800"/>
          </a:p>
          <a:p>
            <a:pPr marL="411163" lvl="1" indent="0">
              <a:buFontTx/>
              <a:buNone/>
            </a:pPr>
            <a:r>
              <a:rPr lang="es-ES" altLang="es-CU" sz="4800"/>
              <a:t>1.5. Fuente de Información</a:t>
            </a:r>
            <a:endParaRPr lang="es-CU" altLang="es-CU" sz="4800"/>
          </a:p>
          <a:p>
            <a:endParaRPr lang="es-ES" altLang="es-ES"/>
          </a:p>
        </p:txBody>
      </p:sp>
      <p:pic>
        <p:nvPicPr>
          <p:cNvPr id="4" name="Diapositiva 3 21 m">
            <a:hlinkClick r:id="" action="ppaction://media"/>
            <a:extLst>
              <a:ext uri="{FF2B5EF4-FFF2-40B4-BE49-F238E27FC236}">
                <a16:creationId xmlns:a16="http://schemas.microsoft.com/office/drawing/2014/main" id="{BEDCB91D-6CD0-486D-AE5F-1CBB954372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ransition advClick="0" advTm="2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9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Gráfico 9">
            <a:extLst>
              <a:ext uri="{FF2B5EF4-FFF2-40B4-BE49-F238E27FC236}">
                <a16:creationId xmlns:a16="http://schemas.microsoft.com/office/drawing/2014/main" id="{385C545E-DE01-438C-9780-04D75AB7CFBC}"/>
              </a:ext>
            </a:extLst>
          </p:cNvPr>
          <p:cNvGraphicFramePr>
            <a:graphicFrameLocks/>
          </p:cNvGraphicFramePr>
          <p:nvPr/>
        </p:nvGraphicFramePr>
        <p:xfrm>
          <a:off x="576263" y="404813"/>
          <a:ext cx="7991475" cy="6048375"/>
        </p:xfrm>
        <a:graphic>
          <a:graphicData uri="http://schemas.openxmlformats.org/drawingml/2006/chart">
            <c:chart xmlns:c="http://schemas.openxmlformats.org/drawingml/2006/chart" xmlns:r="http://schemas.openxmlformats.org/officeDocument/2006/relationships" r:id="rId5"/>
          </a:graphicData>
        </a:graphic>
      </p:graphicFrame>
      <p:pic>
        <p:nvPicPr>
          <p:cNvPr id="4" name="diapositiva 4 42 m">
            <a:hlinkClick r:id="" action="ppaction://media"/>
            <a:extLst>
              <a:ext uri="{FF2B5EF4-FFF2-40B4-BE49-F238E27FC236}">
                <a16:creationId xmlns:a16="http://schemas.microsoft.com/office/drawing/2014/main" id="{BE030108-BB60-46BD-8352-CBE977D53ED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cSld>
  <p:clrMapOvr>
    <a:masterClrMapping/>
  </p:clrMapOvr>
  <p:transition advClick="0" advTm="4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2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upo 4">
            <a:extLst>
              <a:ext uri="{FF2B5EF4-FFF2-40B4-BE49-F238E27FC236}">
                <a16:creationId xmlns:a16="http://schemas.microsoft.com/office/drawing/2014/main" id="{891C8FF7-6C1B-42B9-90B6-FEABB4FB1A27}"/>
              </a:ext>
            </a:extLst>
          </p:cNvPr>
          <p:cNvGrpSpPr>
            <a:grpSpLocks/>
          </p:cNvGrpSpPr>
          <p:nvPr/>
        </p:nvGrpSpPr>
        <p:grpSpPr bwMode="auto">
          <a:xfrm>
            <a:off x="1133475" y="333375"/>
            <a:ext cx="6877050" cy="5588000"/>
            <a:chOff x="1133618" y="332656"/>
            <a:chExt cx="6876764" cy="5588820"/>
          </a:xfrm>
        </p:grpSpPr>
        <p:sp>
          <p:nvSpPr>
            <p:cNvPr id="22532" name="CuadroTexto 1">
              <a:extLst>
                <a:ext uri="{FF2B5EF4-FFF2-40B4-BE49-F238E27FC236}">
                  <a16:creationId xmlns:a16="http://schemas.microsoft.com/office/drawing/2014/main" id="{81AA7E63-0EC9-46B4-B410-F7DAC6C87CB1}"/>
                </a:ext>
              </a:extLst>
            </p:cNvPr>
            <p:cNvSpPr txBox="1">
              <a:spLocks noChangeArrowheads="1"/>
            </p:cNvSpPr>
            <p:nvPr/>
          </p:nvSpPr>
          <p:spPr bwMode="auto">
            <a:xfrm>
              <a:off x="1133618" y="332656"/>
              <a:ext cx="6876764" cy="2585323"/>
            </a:xfrm>
            <a:prstGeom prst="rect">
              <a:avLst/>
            </a:prstGeom>
            <a:solidFill>
              <a:srgbClr val="7030A0"/>
            </a:solidFill>
            <a:ln w="63500">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MX" altLang="es-CU" sz="5400"/>
                <a:t>FUENTE </a:t>
              </a:r>
            </a:p>
            <a:p>
              <a:pPr algn="ctr"/>
              <a:r>
                <a:rPr lang="es-MX" altLang="es-CU" sz="5400"/>
                <a:t>+ </a:t>
              </a:r>
            </a:p>
            <a:p>
              <a:pPr algn="ctr"/>
              <a:r>
                <a:rPr lang="es-MX" altLang="es-CU" sz="5400"/>
                <a:t>INFORMACIÓN</a:t>
              </a:r>
              <a:endParaRPr lang="es-CU" altLang="es-CU" sz="5400"/>
            </a:p>
          </p:txBody>
        </p:sp>
        <p:sp>
          <p:nvSpPr>
            <p:cNvPr id="3" name="CuadroTexto 2">
              <a:extLst>
                <a:ext uri="{FF2B5EF4-FFF2-40B4-BE49-F238E27FC236}">
                  <a16:creationId xmlns:a16="http://schemas.microsoft.com/office/drawing/2014/main" id="{775A1AC4-12D5-4CFE-8DA1-08CF07932CD4}"/>
                </a:ext>
              </a:extLst>
            </p:cNvPr>
            <p:cNvSpPr txBox="1"/>
            <p:nvPr/>
          </p:nvSpPr>
          <p:spPr>
            <a:xfrm>
              <a:off x="1763830" y="3859011"/>
              <a:ext cx="5616341" cy="2062465"/>
            </a:xfrm>
            <a:prstGeom prst="rect">
              <a:avLst/>
            </a:prstGeom>
            <a:solidFill>
              <a:schemeClr val="accent6">
                <a:lumMod val="50000"/>
              </a:schemeClr>
            </a:solidFill>
            <a:ln w="63500">
              <a:solidFill>
                <a:schemeClr val="tx1"/>
              </a:solidFill>
            </a:ln>
          </p:spPr>
          <p:txBody>
            <a:bodyPr>
              <a:spAutoFit/>
            </a:bodyPr>
            <a:lstStyle/>
            <a:p>
              <a:pPr algn="ctr">
                <a:defRPr/>
              </a:pPr>
              <a:r>
                <a:rPr lang="es-ES" sz="3200" b="1" dirty="0"/>
                <a:t>"recursos necesarios para poder acceder a la información y al conocimiento en general"</a:t>
              </a:r>
              <a:endParaRPr lang="es-CU" sz="3200" dirty="0"/>
            </a:p>
          </p:txBody>
        </p:sp>
        <p:sp>
          <p:nvSpPr>
            <p:cNvPr id="4" name="Flecha: hacia abajo 3">
              <a:extLst>
                <a:ext uri="{FF2B5EF4-FFF2-40B4-BE49-F238E27FC236}">
                  <a16:creationId xmlns:a16="http://schemas.microsoft.com/office/drawing/2014/main" id="{505642A4-61AF-4F82-A50A-A73892883D3B}"/>
                </a:ext>
              </a:extLst>
            </p:cNvPr>
            <p:cNvSpPr/>
            <p:nvPr/>
          </p:nvSpPr>
          <p:spPr>
            <a:xfrm>
              <a:off x="4319598" y="3141356"/>
              <a:ext cx="504804" cy="57634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U"/>
            </a:p>
          </p:txBody>
        </p:sp>
      </p:grpSp>
      <p:pic>
        <p:nvPicPr>
          <p:cNvPr id="5" name="diapositiva 5 57 m">
            <a:hlinkClick r:id="" action="ppaction://media"/>
            <a:extLst>
              <a:ext uri="{FF2B5EF4-FFF2-40B4-BE49-F238E27FC236}">
                <a16:creationId xmlns:a16="http://schemas.microsoft.com/office/drawing/2014/main" id="{6DB7FE05-334A-4430-B2B3-E4527E03958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ransition advClick="0" advTm="5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27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A4D94EA-7DFD-40FE-93D7-38EF948347C0}"/>
              </a:ext>
            </a:extLst>
          </p:cNvPr>
          <p:cNvSpPr txBox="1">
            <a:spLocks noChangeArrowheads="1"/>
          </p:cNvSpPr>
          <p:nvPr/>
        </p:nvSpPr>
        <p:spPr bwMode="auto">
          <a:xfrm>
            <a:off x="679450" y="252413"/>
            <a:ext cx="7785100" cy="712787"/>
          </a:xfrm>
          <a:prstGeom prst="rect">
            <a:avLst/>
          </a:prstGeom>
          <a:ln w="63500">
            <a:solidFill>
              <a:schemeClr val="tx1"/>
            </a:solidFill>
          </a:ln>
        </p:spPr>
        <p:txBody>
          <a:bodyPr/>
          <a:lstStyle/>
          <a:p>
            <a:pPr marL="53975" indent="-53975" algn="ctr" eaLnBrk="1" hangingPunct="1">
              <a:defRPr/>
            </a:pPr>
            <a:r>
              <a:rPr lang="es-ES" sz="2800" b="1" dirty="0">
                <a:latin typeface="+mj-lt"/>
                <a:ea typeface="+mj-ea"/>
                <a:cs typeface="+mj-cs"/>
              </a:rPr>
              <a:t>Definiciones importante a tener en cuenta</a:t>
            </a:r>
            <a:endParaRPr lang="es-CO" sz="2800" b="1" dirty="0">
              <a:latin typeface="+mj-lt"/>
              <a:ea typeface="+mj-ea"/>
              <a:cs typeface="+mj-cs"/>
            </a:endParaRPr>
          </a:p>
        </p:txBody>
      </p:sp>
      <p:grpSp>
        <p:nvGrpSpPr>
          <p:cNvPr id="24579" name="Grupo 54">
            <a:extLst>
              <a:ext uri="{FF2B5EF4-FFF2-40B4-BE49-F238E27FC236}">
                <a16:creationId xmlns:a16="http://schemas.microsoft.com/office/drawing/2014/main" id="{ED64EC9E-155E-46A9-AD21-9F76E7B2DA16}"/>
              </a:ext>
            </a:extLst>
          </p:cNvPr>
          <p:cNvGrpSpPr>
            <a:grpSpLocks/>
          </p:cNvGrpSpPr>
          <p:nvPr/>
        </p:nvGrpSpPr>
        <p:grpSpPr bwMode="auto">
          <a:xfrm>
            <a:off x="1587500" y="1325563"/>
            <a:ext cx="2390775" cy="2447925"/>
            <a:chOff x="1587577" y="1325636"/>
            <a:chExt cx="2391110" cy="2448267"/>
          </a:xfrm>
        </p:grpSpPr>
        <p:pic>
          <p:nvPicPr>
            <p:cNvPr id="24590" name="Imagen 18">
              <a:extLst>
                <a:ext uri="{FF2B5EF4-FFF2-40B4-BE49-F238E27FC236}">
                  <a16:creationId xmlns:a16="http://schemas.microsoft.com/office/drawing/2014/main" id="{1C095EA9-D266-44FB-A274-606A82C9D94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7577" y="1325636"/>
              <a:ext cx="2381582" cy="244826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54" name="Conector recto 53">
              <a:extLst>
                <a:ext uri="{FF2B5EF4-FFF2-40B4-BE49-F238E27FC236}">
                  <a16:creationId xmlns:a16="http://schemas.microsoft.com/office/drawing/2014/main" id="{259FD336-CB2A-4F5C-BF4B-C60E52F8AFE1}"/>
                </a:ext>
              </a:extLst>
            </p:cNvPr>
            <p:cNvCxnSpPr/>
            <p:nvPr/>
          </p:nvCxnSpPr>
          <p:spPr>
            <a:xfrm>
              <a:off x="1587577" y="3322990"/>
              <a:ext cx="23911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580" name="Grupo 57">
            <a:extLst>
              <a:ext uri="{FF2B5EF4-FFF2-40B4-BE49-F238E27FC236}">
                <a16:creationId xmlns:a16="http://schemas.microsoft.com/office/drawing/2014/main" id="{230DA6B2-E981-4B48-9339-406C21A029FB}"/>
              </a:ext>
            </a:extLst>
          </p:cNvPr>
          <p:cNvGrpSpPr>
            <a:grpSpLocks/>
          </p:cNvGrpSpPr>
          <p:nvPr/>
        </p:nvGrpSpPr>
        <p:grpSpPr bwMode="auto">
          <a:xfrm>
            <a:off x="5165725" y="1201738"/>
            <a:ext cx="2400300" cy="2571750"/>
            <a:chOff x="5165314" y="1201794"/>
            <a:chExt cx="2400635" cy="2572109"/>
          </a:xfrm>
        </p:grpSpPr>
        <p:pic>
          <p:nvPicPr>
            <p:cNvPr id="24588" name="Imagen 25">
              <a:extLst>
                <a:ext uri="{FF2B5EF4-FFF2-40B4-BE49-F238E27FC236}">
                  <a16:creationId xmlns:a16="http://schemas.microsoft.com/office/drawing/2014/main" id="{E6ACB4CE-39E5-4B1F-8CB6-DB6283F1903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65314" y="1201794"/>
              <a:ext cx="2391109" cy="257210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57" name="Conector recto 56">
              <a:extLst>
                <a:ext uri="{FF2B5EF4-FFF2-40B4-BE49-F238E27FC236}">
                  <a16:creationId xmlns:a16="http://schemas.microsoft.com/office/drawing/2014/main" id="{302DFFB2-8CF7-47BD-8807-6D19B1DE6C35}"/>
                </a:ext>
              </a:extLst>
            </p:cNvPr>
            <p:cNvCxnSpPr/>
            <p:nvPr/>
          </p:nvCxnSpPr>
          <p:spPr>
            <a:xfrm>
              <a:off x="5165314" y="3218200"/>
              <a:ext cx="24006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581" name="Grupo 60">
            <a:extLst>
              <a:ext uri="{FF2B5EF4-FFF2-40B4-BE49-F238E27FC236}">
                <a16:creationId xmlns:a16="http://schemas.microsoft.com/office/drawing/2014/main" id="{A3CCB3A9-A9E7-4DEA-BADF-B856428CF321}"/>
              </a:ext>
            </a:extLst>
          </p:cNvPr>
          <p:cNvGrpSpPr>
            <a:grpSpLocks/>
          </p:cNvGrpSpPr>
          <p:nvPr/>
        </p:nvGrpSpPr>
        <p:grpSpPr bwMode="auto">
          <a:xfrm>
            <a:off x="1587500" y="4010025"/>
            <a:ext cx="2390775" cy="2457450"/>
            <a:chOff x="1587577" y="4009850"/>
            <a:chExt cx="2391110" cy="2457793"/>
          </a:xfrm>
        </p:grpSpPr>
        <p:pic>
          <p:nvPicPr>
            <p:cNvPr id="24586" name="Imagen 33">
              <a:extLst>
                <a:ext uri="{FF2B5EF4-FFF2-40B4-BE49-F238E27FC236}">
                  <a16:creationId xmlns:a16="http://schemas.microsoft.com/office/drawing/2014/main" id="{7C1DFB09-5026-47B1-AA56-D38C9AC6B2A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97105" y="4009850"/>
              <a:ext cx="2381582" cy="245779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60" name="Conector recto 59">
              <a:extLst>
                <a:ext uri="{FF2B5EF4-FFF2-40B4-BE49-F238E27FC236}">
                  <a16:creationId xmlns:a16="http://schemas.microsoft.com/office/drawing/2014/main" id="{E06B93F0-B1B2-4673-8DC5-6982889A2E27}"/>
                </a:ext>
              </a:extLst>
            </p:cNvPr>
            <p:cNvCxnSpPr/>
            <p:nvPr/>
          </p:nvCxnSpPr>
          <p:spPr>
            <a:xfrm>
              <a:off x="1587577" y="6013555"/>
              <a:ext cx="23911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582" name="Grupo 31743">
            <a:extLst>
              <a:ext uri="{FF2B5EF4-FFF2-40B4-BE49-F238E27FC236}">
                <a16:creationId xmlns:a16="http://schemas.microsoft.com/office/drawing/2014/main" id="{CA39D95F-57AD-43D4-A467-1EAFB754E18D}"/>
              </a:ext>
            </a:extLst>
          </p:cNvPr>
          <p:cNvGrpSpPr>
            <a:grpSpLocks/>
          </p:cNvGrpSpPr>
          <p:nvPr/>
        </p:nvGrpSpPr>
        <p:grpSpPr bwMode="auto">
          <a:xfrm>
            <a:off x="5165725" y="4010025"/>
            <a:ext cx="2400300" cy="2476500"/>
            <a:chOff x="5165314" y="4009850"/>
            <a:chExt cx="2400635" cy="2476846"/>
          </a:xfrm>
        </p:grpSpPr>
        <p:pic>
          <p:nvPicPr>
            <p:cNvPr id="24584" name="Imagen 51">
              <a:extLst>
                <a:ext uri="{FF2B5EF4-FFF2-40B4-BE49-F238E27FC236}">
                  <a16:creationId xmlns:a16="http://schemas.microsoft.com/office/drawing/2014/main" id="{DF4FE811-AD6C-4532-97F8-004A7D2AD6A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65314" y="4009850"/>
              <a:ext cx="2400635" cy="247684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63" name="Conector recto 62">
              <a:extLst>
                <a:ext uri="{FF2B5EF4-FFF2-40B4-BE49-F238E27FC236}">
                  <a16:creationId xmlns:a16="http://schemas.microsoft.com/office/drawing/2014/main" id="{4EBCB703-F97D-4C54-ACD5-439EAF57E3E1}"/>
                </a:ext>
              </a:extLst>
            </p:cNvPr>
            <p:cNvCxnSpPr/>
            <p:nvPr/>
          </p:nvCxnSpPr>
          <p:spPr>
            <a:xfrm>
              <a:off x="5165314" y="5996090"/>
              <a:ext cx="24006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diapositiva 6 35 m">
            <a:hlinkClick r:id="" action="ppaction://media"/>
            <a:extLst>
              <a:ext uri="{FF2B5EF4-FFF2-40B4-BE49-F238E27FC236}">
                <a16:creationId xmlns:a16="http://schemas.microsoft.com/office/drawing/2014/main" id="{4F53DB4F-4A66-42A4-9E8F-CA1FFE68083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spTree>
  </p:cSld>
  <p:clrMapOvr>
    <a:masterClrMapping/>
  </p:clrMapOvr>
  <p:transition advClick="0" advTm="3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2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626" name="Grupo 3">
            <a:extLst>
              <a:ext uri="{FF2B5EF4-FFF2-40B4-BE49-F238E27FC236}">
                <a16:creationId xmlns:a16="http://schemas.microsoft.com/office/drawing/2014/main" id="{6592AC97-F090-4C8B-AE24-7E16C1F6A86A}"/>
              </a:ext>
            </a:extLst>
          </p:cNvPr>
          <p:cNvGrpSpPr>
            <a:grpSpLocks/>
          </p:cNvGrpSpPr>
          <p:nvPr/>
        </p:nvGrpSpPr>
        <p:grpSpPr bwMode="auto">
          <a:xfrm>
            <a:off x="534988" y="0"/>
            <a:ext cx="8074025" cy="6616700"/>
            <a:chOff x="534987" y="0"/>
            <a:chExt cx="8074025" cy="6617196"/>
          </a:xfrm>
        </p:grpSpPr>
        <p:sp>
          <p:nvSpPr>
            <p:cNvPr id="26628" name="4 CuadroTexto">
              <a:extLst>
                <a:ext uri="{FF2B5EF4-FFF2-40B4-BE49-F238E27FC236}">
                  <a16:creationId xmlns:a16="http://schemas.microsoft.com/office/drawing/2014/main" id="{A1E2A42D-80DA-4F34-9CA0-1707E75D0412}"/>
                </a:ext>
              </a:extLst>
            </p:cNvPr>
            <p:cNvSpPr txBox="1">
              <a:spLocks noChangeArrowheads="1"/>
            </p:cNvSpPr>
            <p:nvPr/>
          </p:nvSpPr>
          <p:spPr bwMode="auto">
            <a:xfrm>
              <a:off x="534987" y="0"/>
              <a:ext cx="8074025"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buClrTx/>
                <a:buSzTx/>
                <a:buFontTx/>
                <a:buNone/>
              </a:pPr>
              <a:r>
                <a:rPr lang="es-ES" altLang="es-ES" sz="3600" u="sng"/>
                <a:t>1.1. DOCUMENTO</a:t>
              </a:r>
            </a:p>
            <a:p>
              <a:pPr algn="just" eaLnBrk="1" hangingPunct="1">
                <a:buClrTx/>
                <a:buSzTx/>
                <a:buFontTx/>
                <a:buNone/>
              </a:pPr>
              <a:endParaRPr lang="es-ES" altLang="es-ES" sz="3600" u="sng"/>
            </a:p>
            <a:p>
              <a:pPr algn="just">
                <a:buFont typeface="Wingdings 2" panose="05020102010507070707" pitchFamily="18" charset="2"/>
                <a:buNone/>
              </a:pPr>
              <a:r>
                <a:rPr lang="es-ES" altLang="es-CU"/>
                <a:t>Un </a:t>
              </a:r>
              <a:r>
                <a:rPr lang="es-ES" altLang="es-CU" b="1"/>
                <a:t>documento</a:t>
              </a:r>
              <a:r>
                <a:rPr lang="es-ES" altLang="es-CU"/>
                <a:t> es el testimonio material de un hecho o acto realizado en el ejercicio de sus funciones por instituciones o personas físicas, jurídicas, públicas o privadas, registrado en una unidad de información en cualquier tipo de soporte (papel, cintas, discos magnéticos, películas, fotografías, etcétera) en lengua natural o convencional. Es el testimonio de una actividad humana fijada en un soporte.</a:t>
              </a:r>
              <a:endParaRPr lang="es-ES" altLang="es-ES"/>
            </a:p>
          </p:txBody>
        </p:sp>
        <p:sp>
          <p:nvSpPr>
            <p:cNvPr id="2" name="Rectángulo 1">
              <a:extLst>
                <a:ext uri="{FF2B5EF4-FFF2-40B4-BE49-F238E27FC236}">
                  <a16:creationId xmlns:a16="http://schemas.microsoft.com/office/drawing/2014/main" id="{F10EC5F0-A273-451F-9C16-AB04E0B34B54}"/>
                </a:ext>
              </a:extLst>
            </p:cNvPr>
            <p:cNvSpPr/>
            <p:nvPr/>
          </p:nvSpPr>
          <p:spPr>
            <a:xfrm>
              <a:off x="534987" y="1073230"/>
              <a:ext cx="8074025" cy="554396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U"/>
            </a:p>
          </p:txBody>
        </p:sp>
      </p:grpSp>
      <p:pic>
        <p:nvPicPr>
          <p:cNvPr id="4" name="diapositiva 7 49 m">
            <a:hlinkClick r:id="" action="ppaction://media"/>
            <a:extLst>
              <a:ext uri="{FF2B5EF4-FFF2-40B4-BE49-F238E27FC236}">
                <a16:creationId xmlns:a16="http://schemas.microsoft.com/office/drawing/2014/main" id="{A1731033-8166-4845-A95C-0F550845753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ransition advClick="0" advTm="5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5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ítulo 20">
            <a:extLst>
              <a:ext uri="{FF2B5EF4-FFF2-40B4-BE49-F238E27FC236}">
                <a16:creationId xmlns:a16="http://schemas.microsoft.com/office/drawing/2014/main" id="{AF30CB41-A675-4529-B392-2791FCB8449E}"/>
              </a:ext>
            </a:extLst>
          </p:cNvPr>
          <p:cNvSpPr>
            <a:spLocks noGrp="1"/>
          </p:cNvSpPr>
          <p:nvPr>
            <p:ph type="title"/>
          </p:nvPr>
        </p:nvSpPr>
        <p:spPr>
          <a:xfrm>
            <a:off x="0" y="0"/>
            <a:ext cx="9144000" cy="1143000"/>
          </a:xfrm>
        </p:spPr>
        <p:txBody>
          <a:bodyPr>
            <a:normAutofit fontScale="90000"/>
          </a:bodyPr>
          <a:lstStyle/>
          <a:p>
            <a:pPr algn="ctr">
              <a:defRPr/>
            </a:pPr>
            <a:r>
              <a:rPr lang="es-MX" b="1" dirty="0">
                <a:solidFill>
                  <a:schemeClr val="tx1"/>
                </a:solidFill>
                <a:effectLst/>
              </a:rPr>
              <a:t>Figura 1. ¿Qué es un documento?</a:t>
            </a:r>
            <a:endParaRPr lang="es-CU" b="1" dirty="0">
              <a:solidFill>
                <a:schemeClr val="tx1"/>
              </a:solidFill>
              <a:effectLst/>
            </a:endParaRPr>
          </a:p>
        </p:txBody>
      </p:sp>
      <p:grpSp>
        <p:nvGrpSpPr>
          <p:cNvPr id="28675" name="Grupo 21">
            <a:extLst>
              <a:ext uri="{FF2B5EF4-FFF2-40B4-BE49-F238E27FC236}">
                <a16:creationId xmlns:a16="http://schemas.microsoft.com/office/drawing/2014/main" id="{F702BDF0-403F-4E82-981B-674873E39DEB}"/>
              </a:ext>
            </a:extLst>
          </p:cNvPr>
          <p:cNvGrpSpPr>
            <a:grpSpLocks/>
          </p:cNvGrpSpPr>
          <p:nvPr/>
        </p:nvGrpSpPr>
        <p:grpSpPr bwMode="auto">
          <a:xfrm>
            <a:off x="668338" y="1704975"/>
            <a:ext cx="8035925" cy="4479925"/>
            <a:chOff x="2432" y="1426"/>
            <a:chExt cx="6824" cy="3259"/>
          </a:xfrm>
        </p:grpSpPr>
        <p:sp>
          <p:nvSpPr>
            <p:cNvPr id="28677" name="Text Box 3">
              <a:extLst>
                <a:ext uri="{FF2B5EF4-FFF2-40B4-BE49-F238E27FC236}">
                  <a16:creationId xmlns:a16="http://schemas.microsoft.com/office/drawing/2014/main" id="{F4DD46E1-5058-49C8-9477-8087A96F4599}"/>
                </a:ext>
              </a:extLst>
            </p:cNvPr>
            <p:cNvSpPr txBox="1">
              <a:spLocks noChangeArrowheads="1"/>
            </p:cNvSpPr>
            <p:nvPr/>
          </p:nvSpPr>
          <p:spPr bwMode="auto">
            <a:xfrm>
              <a:off x="4888" y="1426"/>
              <a:ext cx="2130" cy="291"/>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s-CU" sz="2000" b="1">
                  <a:cs typeface="Times New Roman" panose="02020603050405020304" pitchFamily="18" charset="0"/>
                </a:rPr>
                <a:t>DOCUMENTO</a:t>
              </a:r>
              <a:endParaRPr lang="es-CU" altLang="es-CU" sz="2000">
                <a:latin typeface="Times New Roman" panose="02020603050405020304" pitchFamily="18" charset="0"/>
                <a:cs typeface="Times New Roman" panose="02020603050405020304" pitchFamily="18" charset="0"/>
              </a:endParaRPr>
            </a:p>
          </p:txBody>
        </p:sp>
        <p:sp>
          <p:nvSpPr>
            <p:cNvPr id="28678" name="Text Box 4">
              <a:extLst>
                <a:ext uri="{FF2B5EF4-FFF2-40B4-BE49-F238E27FC236}">
                  <a16:creationId xmlns:a16="http://schemas.microsoft.com/office/drawing/2014/main" id="{3D85E893-D1D6-4C4F-964C-67E27E84B607}"/>
                </a:ext>
              </a:extLst>
            </p:cNvPr>
            <p:cNvSpPr txBox="1">
              <a:spLocks noChangeArrowheads="1"/>
            </p:cNvSpPr>
            <p:nvPr/>
          </p:nvSpPr>
          <p:spPr bwMode="auto">
            <a:xfrm>
              <a:off x="2432" y="2458"/>
              <a:ext cx="1782" cy="291"/>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s-CU" sz="2000" b="1">
                  <a:cs typeface="Times New Roman" panose="02020603050405020304" pitchFamily="18" charset="0"/>
                </a:rPr>
                <a:t>ORGANIZA</a:t>
              </a:r>
              <a:endParaRPr lang="es-CU" altLang="es-CU" sz="2000">
                <a:latin typeface="Times New Roman" panose="02020603050405020304" pitchFamily="18" charset="0"/>
                <a:cs typeface="Times New Roman" panose="02020603050405020304" pitchFamily="18" charset="0"/>
              </a:endParaRPr>
            </a:p>
          </p:txBody>
        </p:sp>
        <p:sp>
          <p:nvSpPr>
            <p:cNvPr id="28679" name="Text Box 5">
              <a:extLst>
                <a:ext uri="{FF2B5EF4-FFF2-40B4-BE49-F238E27FC236}">
                  <a16:creationId xmlns:a16="http://schemas.microsoft.com/office/drawing/2014/main" id="{355E536E-6C63-4D2D-9485-818FFF8D0833}"/>
                </a:ext>
              </a:extLst>
            </p:cNvPr>
            <p:cNvSpPr txBox="1">
              <a:spLocks noChangeArrowheads="1"/>
            </p:cNvSpPr>
            <p:nvPr/>
          </p:nvSpPr>
          <p:spPr bwMode="auto">
            <a:xfrm>
              <a:off x="5058" y="2426"/>
              <a:ext cx="1635" cy="291"/>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s-CU" sz="2000" b="1">
                  <a:cs typeface="Times New Roman" panose="02020603050405020304" pitchFamily="18" charset="0"/>
                </a:rPr>
                <a:t>PRESENTA</a:t>
              </a:r>
              <a:endParaRPr lang="es-CU" altLang="es-CU" sz="2000">
                <a:latin typeface="Times New Roman" panose="02020603050405020304" pitchFamily="18" charset="0"/>
                <a:cs typeface="Times New Roman" panose="02020603050405020304" pitchFamily="18" charset="0"/>
              </a:endParaRPr>
            </a:p>
          </p:txBody>
        </p:sp>
        <p:sp>
          <p:nvSpPr>
            <p:cNvPr id="28680" name="Text Box 6">
              <a:extLst>
                <a:ext uri="{FF2B5EF4-FFF2-40B4-BE49-F238E27FC236}">
                  <a16:creationId xmlns:a16="http://schemas.microsoft.com/office/drawing/2014/main" id="{32940F18-46E1-4D63-9E87-24845A7E1730}"/>
                </a:ext>
              </a:extLst>
            </p:cNvPr>
            <p:cNvSpPr txBox="1">
              <a:spLocks noChangeArrowheads="1"/>
            </p:cNvSpPr>
            <p:nvPr/>
          </p:nvSpPr>
          <p:spPr bwMode="auto">
            <a:xfrm>
              <a:off x="7562" y="2426"/>
              <a:ext cx="1694" cy="291"/>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s-CU" sz="2000" b="1">
                  <a:cs typeface="Times New Roman" panose="02020603050405020304" pitchFamily="18" charset="0"/>
                </a:rPr>
                <a:t>GESTIONA</a:t>
              </a:r>
              <a:endParaRPr lang="es-CU" altLang="es-CU" sz="2000">
                <a:latin typeface="Times New Roman" panose="02020603050405020304" pitchFamily="18" charset="0"/>
                <a:cs typeface="Times New Roman" panose="02020603050405020304" pitchFamily="18" charset="0"/>
              </a:endParaRPr>
            </a:p>
          </p:txBody>
        </p:sp>
        <p:cxnSp>
          <p:nvCxnSpPr>
            <p:cNvPr id="28681" name="Line 7">
              <a:extLst>
                <a:ext uri="{FF2B5EF4-FFF2-40B4-BE49-F238E27FC236}">
                  <a16:creationId xmlns:a16="http://schemas.microsoft.com/office/drawing/2014/main" id="{3D5BADAE-E7F7-4AE0-8765-140BB9AD77E9}"/>
                </a:ext>
              </a:extLst>
            </p:cNvPr>
            <p:cNvCxnSpPr>
              <a:cxnSpLocks noChangeShapeType="1"/>
            </p:cNvCxnSpPr>
            <p:nvPr/>
          </p:nvCxnSpPr>
          <p:spPr bwMode="auto">
            <a:xfrm>
              <a:off x="5865" y="1860"/>
              <a:ext cx="0" cy="55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682" name="Line 8">
              <a:extLst>
                <a:ext uri="{FF2B5EF4-FFF2-40B4-BE49-F238E27FC236}">
                  <a16:creationId xmlns:a16="http://schemas.microsoft.com/office/drawing/2014/main" id="{B7C39B5A-9951-4685-8418-7E19A7963EC4}"/>
                </a:ext>
              </a:extLst>
            </p:cNvPr>
            <p:cNvCxnSpPr>
              <a:cxnSpLocks noChangeShapeType="1"/>
            </p:cNvCxnSpPr>
            <p:nvPr/>
          </p:nvCxnSpPr>
          <p:spPr bwMode="auto">
            <a:xfrm flipH="1">
              <a:off x="4168" y="1883"/>
              <a:ext cx="720" cy="55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683" name="Line 9">
              <a:extLst>
                <a:ext uri="{FF2B5EF4-FFF2-40B4-BE49-F238E27FC236}">
                  <a16:creationId xmlns:a16="http://schemas.microsoft.com/office/drawing/2014/main" id="{D034D8CA-AE57-4381-A0FE-99457CABAEB2}"/>
                </a:ext>
              </a:extLst>
            </p:cNvPr>
            <p:cNvCxnSpPr>
              <a:cxnSpLocks noChangeShapeType="1"/>
            </p:cNvCxnSpPr>
            <p:nvPr/>
          </p:nvCxnSpPr>
          <p:spPr bwMode="auto">
            <a:xfrm>
              <a:off x="7018" y="1883"/>
              <a:ext cx="54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28684" name="Group 10">
              <a:extLst>
                <a:ext uri="{FF2B5EF4-FFF2-40B4-BE49-F238E27FC236}">
                  <a16:creationId xmlns:a16="http://schemas.microsoft.com/office/drawing/2014/main" id="{82C0A624-3A02-4ABB-B6A8-61BBD7AA33C9}"/>
                </a:ext>
              </a:extLst>
            </p:cNvPr>
            <p:cNvGrpSpPr>
              <a:grpSpLocks/>
            </p:cNvGrpSpPr>
            <p:nvPr/>
          </p:nvGrpSpPr>
          <p:grpSpPr bwMode="auto">
            <a:xfrm>
              <a:off x="3118" y="3384"/>
              <a:ext cx="6119" cy="1301"/>
              <a:chOff x="3118" y="4119"/>
              <a:chExt cx="6119" cy="1301"/>
            </a:xfrm>
          </p:grpSpPr>
          <p:sp>
            <p:nvSpPr>
              <p:cNvPr id="28686" name="Text Box 11">
                <a:extLst>
                  <a:ext uri="{FF2B5EF4-FFF2-40B4-BE49-F238E27FC236}">
                    <a16:creationId xmlns:a16="http://schemas.microsoft.com/office/drawing/2014/main" id="{714344C0-C265-469A-8C2F-973704EF4CDB}"/>
                  </a:ext>
                </a:extLst>
              </p:cNvPr>
              <p:cNvSpPr txBox="1">
                <a:spLocks noChangeArrowheads="1"/>
              </p:cNvSpPr>
              <p:nvPr/>
            </p:nvSpPr>
            <p:spPr bwMode="auto">
              <a:xfrm>
                <a:off x="3118" y="5126"/>
                <a:ext cx="1252" cy="291"/>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s-CU" sz="2000" b="1">
                    <a:cs typeface="Times New Roman" panose="02020603050405020304" pitchFamily="18" charset="0"/>
                  </a:rPr>
                  <a:t>HECHO</a:t>
                </a:r>
                <a:endParaRPr lang="es-CU" altLang="es-CU" sz="2000">
                  <a:latin typeface="Times New Roman" panose="02020603050405020304" pitchFamily="18" charset="0"/>
                  <a:cs typeface="Times New Roman" panose="02020603050405020304" pitchFamily="18" charset="0"/>
                </a:endParaRPr>
              </a:p>
            </p:txBody>
          </p:sp>
          <p:sp>
            <p:nvSpPr>
              <p:cNvPr id="28687" name="Text Box 12">
                <a:extLst>
                  <a:ext uri="{FF2B5EF4-FFF2-40B4-BE49-F238E27FC236}">
                    <a16:creationId xmlns:a16="http://schemas.microsoft.com/office/drawing/2014/main" id="{7D02870D-5CAA-408A-9AFC-233511424E22}"/>
                  </a:ext>
                </a:extLst>
              </p:cNvPr>
              <p:cNvSpPr txBox="1">
                <a:spLocks noChangeArrowheads="1"/>
              </p:cNvSpPr>
              <p:nvPr/>
            </p:nvSpPr>
            <p:spPr bwMode="auto">
              <a:xfrm>
                <a:off x="5296" y="5118"/>
                <a:ext cx="1496" cy="291"/>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s-CU" sz="2000" b="1">
                    <a:cs typeface="Times New Roman" panose="02020603050405020304" pitchFamily="18" charset="0"/>
                  </a:rPr>
                  <a:t>PERSONA</a:t>
                </a:r>
                <a:endParaRPr lang="es-CU" altLang="es-CU" sz="2000">
                  <a:latin typeface="Times New Roman" panose="02020603050405020304" pitchFamily="18" charset="0"/>
                  <a:cs typeface="Times New Roman" panose="02020603050405020304" pitchFamily="18" charset="0"/>
                </a:endParaRPr>
              </a:p>
            </p:txBody>
          </p:sp>
          <p:sp>
            <p:nvSpPr>
              <p:cNvPr id="28688" name="Text Box 13">
                <a:extLst>
                  <a:ext uri="{FF2B5EF4-FFF2-40B4-BE49-F238E27FC236}">
                    <a16:creationId xmlns:a16="http://schemas.microsoft.com/office/drawing/2014/main" id="{05E5AB2F-3C6C-4CA4-A506-C18578165806}"/>
                  </a:ext>
                </a:extLst>
              </p:cNvPr>
              <p:cNvSpPr txBox="1">
                <a:spLocks noChangeArrowheads="1"/>
              </p:cNvSpPr>
              <p:nvPr/>
            </p:nvSpPr>
            <p:spPr bwMode="auto">
              <a:xfrm>
                <a:off x="7677" y="5129"/>
                <a:ext cx="1560" cy="291"/>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s-CU" sz="2000" b="1">
                    <a:cs typeface="Times New Roman" panose="02020603050405020304" pitchFamily="18" charset="0"/>
                  </a:rPr>
                  <a:t>TEMÁTICA</a:t>
                </a:r>
                <a:endParaRPr lang="es-CU" altLang="es-CU" sz="2000">
                  <a:latin typeface="Times New Roman" panose="02020603050405020304" pitchFamily="18" charset="0"/>
                  <a:cs typeface="Times New Roman" panose="02020603050405020304" pitchFamily="18" charset="0"/>
                </a:endParaRPr>
              </a:p>
            </p:txBody>
          </p:sp>
          <p:sp>
            <p:nvSpPr>
              <p:cNvPr id="28689" name="Text Box 14">
                <a:extLst>
                  <a:ext uri="{FF2B5EF4-FFF2-40B4-BE49-F238E27FC236}">
                    <a16:creationId xmlns:a16="http://schemas.microsoft.com/office/drawing/2014/main" id="{A77B7356-BA5C-4457-9DDF-159332401641}"/>
                  </a:ext>
                </a:extLst>
              </p:cNvPr>
              <p:cNvSpPr txBox="1">
                <a:spLocks noChangeArrowheads="1"/>
              </p:cNvSpPr>
              <p:nvPr/>
            </p:nvSpPr>
            <p:spPr bwMode="auto">
              <a:xfrm>
                <a:off x="5033" y="4119"/>
                <a:ext cx="2130" cy="291"/>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s-CU" sz="2000" b="1">
                    <a:cs typeface="Times New Roman" panose="02020603050405020304" pitchFamily="18" charset="0"/>
                  </a:rPr>
                  <a:t>DOCUMENTO</a:t>
                </a:r>
                <a:endParaRPr lang="es-CU" altLang="es-CU" sz="2000">
                  <a:latin typeface="Times New Roman" panose="02020603050405020304" pitchFamily="18" charset="0"/>
                  <a:cs typeface="Times New Roman" panose="02020603050405020304" pitchFamily="18" charset="0"/>
                </a:endParaRPr>
              </a:p>
            </p:txBody>
          </p:sp>
          <p:cxnSp>
            <p:nvCxnSpPr>
              <p:cNvPr id="28690" name="Line 15">
                <a:extLst>
                  <a:ext uri="{FF2B5EF4-FFF2-40B4-BE49-F238E27FC236}">
                    <a16:creationId xmlns:a16="http://schemas.microsoft.com/office/drawing/2014/main" id="{85520FEB-B897-476E-B01E-1901A5F0AB48}"/>
                  </a:ext>
                </a:extLst>
              </p:cNvPr>
              <p:cNvCxnSpPr>
                <a:cxnSpLocks noChangeShapeType="1"/>
              </p:cNvCxnSpPr>
              <p:nvPr/>
            </p:nvCxnSpPr>
            <p:spPr bwMode="auto">
              <a:xfrm>
                <a:off x="6030" y="4553"/>
                <a:ext cx="0" cy="55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691" name="Line 16">
                <a:extLst>
                  <a:ext uri="{FF2B5EF4-FFF2-40B4-BE49-F238E27FC236}">
                    <a16:creationId xmlns:a16="http://schemas.microsoft.com/office/drawing/2014/main" id="{51AE5390-C3C3-46CD-BEF4-34EF05F40E8B}"/>
                  </a:ext>
                </a:extLst>
              </p:cNvPr>
              <p:cNvCxnSpPr>
                <a:cxnSpLocks noChangeShapeType="1"/>
              </p:cNvCxnSpPr>
              <p:nvPr/>
            </p:nvCxnSpPr>
            <p:spPr bwMode="auto">
              <a:xfrm flipH="1">
                <a:off x="4314" y="4553"/>
                <a:ext cx="720" cy="55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692" name="Line 17">
                <a:extLst>
                  <a:ext uri="{FF2B5EF4-FFF2-40B4-BE49-F238E27FC236}">
                    <a16:creationId xmlns:a16="http://schemas.microsoft.com/office/drawing/2014/main" id="{31606764-5647-4BD4-B21B-695294657908}"/>
                  </a:ext>
                </a:extLst>
              </p:cNvPr>
              <p:cNvCxnSpPr>
                <a:cxnSpLocks noChangeShapeType="1"/>
              </p:cNvCxnSpPr>
              <p:nvPr/>
            </p:nvCxnSpPr>
            <p:spPr bwMode="auto">
              <a:xfrm>
                <a:off x="7163" y="4577"/>
                <a:ext cx="54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28685" name="AutoShape 18">
              <a:extLst>
                <a:ext uri="{FF2B5EF4-FFF2-40B4-BE49-F238E27FC236}">
                  <a16:creationId xmlns:a16="http://schemas.microsoft.com/office/drawing/2014/main" id="{6A661AFF-7C89-4B3D-A8EA-D007AC8AE52E}"/>
                </a:ext>
              </a:extLst>
            </p:cNvPr>
            <p:cNvSpPr>
              <a:spLocks/>
            </p:cNvSpPr>
            <p:nvPr/>
          </p:nvSpPr>
          <p:spPr bwMode="auto">
            <a:xfrm rot="5400000">
              <a:off x="5722" y="547"/>
              <a:ext cx="465" cy="5161"/>
            </a:xfrm>
            <a:prstGeom prst="rightBrace">
              <a:avLst>
                <a:gd name="adj1" fmla="val 9249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U" altLang="es-CU" sz="2000"/>
            </a:p>
          </p:txBody>
        </p:sp>
      </p:grpSp>
      <p:pic>
        <p:nvPicPr>
          <p:cNvPr id="3" name="diapositiva 8 13 m">
            <a:hlinkClick r:id="" action="ppaction://media"/>
            <a:extLst>
              <a:ext uri="{FF2B5EF4-FFF2-40B4-BE49-F238E27FC236}">
                <a16:creationId xmlns:a16="http://schemas.microsoft.com/office/drawing/2014/main" id="{943103C7-D990-4984-947C-07B4F180F8A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9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4 CuadroTexto">
            <a:extLst>
              <a:ext uri="{FF2B5EF4-FFF2-40B4-BE49-F238E27FC236}">
                <a16:creationId xmlns:a16="http://schemas.microsoft.com/office/drawing/2014/main" id="{5C7B9379-F201-4F05-9C80-A66FFA25689E}"/>
              </a:ext>
            </a:extLst>
          </p:cNvPr>
          <p:cNvSpPr txBox="1">
            <a:spLocks noChangeArrowheads="1"/>
          </p:cNvSpPr>
          <p:nvPr/>
        </p:nvSpPr>
        <p:spPr bwMode="auto">
          <a:xfrm>
            <a:off x="534988" y="258763"/>
            <a:ext cx="8074025"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buClrTx/>
              <a:buSzTx/>
              <a:buFontTx/>
              <a:buNone/>
            </a:pPr>
            <a:r>
              <a:rPr lang="es-ES" altLang="es-ES" sz="4400" u="sng"/>
              <a:t>1.2. DOCUMENTO CIENTÍFICO</a:t>
            </a:r>
          </a:p>
          <a:p>
            <a:pPr algn="just" eaLnBrk="1" hangingPunct="1">
              <a:buClrTx/>
              <a:buSzTx/>
              <a:buFontTx/>
              <a:buNone/>
            </a:pPr>
            <a:endParaRPr lang="es-ES" altLang="es-ES" sz="4400" u="sng"/>
          </a:p>
          <a:p>
            <a:pPr algn="just">
              <a:buFont typeface="Wingdings 2" panose="05020102010507070707" pitchFamily="18" charset="2"/>
              <a:buNone/>
            </a:pPr>
            <a:r>
              <a:rPr lang="es-ES" altLang="es-CU" sz="4400"/>
              <a:t>Es todo objeto material que contenga algún conocimiento científico, a fin de transmitirlo en el tiempo y el espacio y que sea de uso práctico y social.  </a:t>
            </a:r>
            <a:endParaRPr lang="es-CU" altLang="es-CU" sz="4400"/>
          </a:p>
        </p:txBody>
      </p:sp>
      <p:pic>
        <p:nvPicPr>
          <p:cNvPr id="3" name="diapositiva 9 46 m">
            <a:hlinkClick r:id="" action="ppaction://media"/>
            <a:extLst>
              <a:ext uri="{FF2B5EF4-FFF2-40B4-BE49-F238E27FC236}">
                <a16:creationId xmlns:a16="http://schemas.microsoft.com/office/drawing/2014/main" id="{08A80A08-034B-4439-A84F-6173B3013C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ransition advClick="0" advTm="4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49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extLst>
    <a:ext uri="{05A4C25C-085E-4340-85A3-A5531E510DB2}">
      <thm15:themeFamily xmlns:thm15="http://schemas.microsoft.com/office/thememl/2012/main" name="Marco teórico referencial y marco teórico conceptual EDUMED [Modo de compatibilidad]" id="{D1BB0C72-D941-4074-A006-1A4FA769D4ED}" vid="{5F6FEE7B-A782-4C0B-80ED-13FFB67FEB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2016</TotalTime>
  <Words>1209</Words>
  <Application>Microsoft Office PowerPoint</Application>
  <PresentationFormat>Presentación en pantalla (4:3)</PresentationFormat>
  <Paragraphs>122</Paragraphs>
  <Slides>14</Slides>
  <Notes>12</Notes>
  <HiddenSlides>0</HiddenSlides>
  <MMClips>14</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Calibri</vt:lpstr>
      <vt:lpstr>Rockwell</vt:lpstr>
      <vt:lpstr>Times New Roman</vt:lpstr>
      <vt:lpstr>Wingdings 2</vt:lpstr>
      <vt:lpstr>Fundición</vt:lpstr>
      <vt:lpstr>Tema I. Generalidades de las Fuentes de Información</vt:lpstr>
      <vt:lpstr>Objetivo específico</vt:lpstr>
      <vt:lpstr>Contenidos:</vt:lpstr>
      <vt:lpstr>Presentación de PowerPoint</vt:lpstr>
      <vt:lpstr>Presentación de PowerPoint</vt:lpstr>
      <vt:lpstr>Presentación de PowerPoint</vt:lpstr>
      <vt:lpstr>Presentación de PowerPoint</vt:lpstr>
      <vt:lpstr>Figura 1. ¿Qué es un documento?</vt:lpstr>
      <vt:lpstr>Presentación de PowerPoint</vt:lpstr>
      <vt:lpstr>Presentación de PowerPoint</vt:lpstr>
      <vt:lpstr>Figura 2. ¿Qué es información?</vt:lpstr>
      <vt:lpstr>Presentación de PowerPoint</vt:lpstr>
      <vt:lpstr>Presentación de PowerPoint</vt:lpstr>
      <vt:lpstr>Figura 3. Relación fuente-documento-información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Clasificación de las fuentes</dc:title>
  <dc:creator>ileana</dc:creator>
  <cp:lastModifiedBy>Ileana Armenteros</cp:lastModifiedBy>
  <cp:revision>315</cp:revision>
  <dcterms:created xsi:type="dcterms:W3CDTF">2016-04-21T14:54:14Z</dcterms:created>
  <dcterms:modified xsi:type="dcterms:W3CDTF">2023-11-04T13:55:14Z</dcterms:modified>
</cp:coreProperties>
</file>